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50" r:id="rId2"/>
  </p:sldMasterIdLst>
  <p:notesMasterIdLst>
    <p:notesMasterId r:id="rId21"/>
  </p:notesMasterIdLst>
  <p:sldIdLst>
    <p:sldId id="545" r:id="rId3"/>
    <p:sldId id="258" r:id="rId4"/>
    <p:sldId id="257" r:id="rId5"/>
    <p:sldId id="261" r:id="rId6"/>
    <p:sldId id="281" r:id="rId7"/>
    <p:sldId id="282" r:id="rId8"/>
    <p:sldId id="283" r:id="rId9"/>
    <p:sldId id="267" r:id="rId10"/>
    <p:sldId id="284" r:id="rId11"/>
    <p:sldId id="271" r:id="rId12"/>
    <p:sldId id="285" r:id="rId13"/>
    <p:sldId id="286" r:id="rId14"/>
    <p:sldId id="280" r:id="rId15"/>
    <p:sldId id="287" r:id="rId16"/>
    <p:sldId id="288" r:id="rId17"/>
    <p:sldId id="289" r:id="rId18"/>
    <p:sldId id="290" r:id="rId19"/>
    <p:sldId id="29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E954B-6652-423A-8B78-DA0AE925602D}" v="6" dt="2024-04-25T18:30:58.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Dowd" userId="722580d4ac8858fa" providerId="LiveId" clId="{6F8E954B-6652-423A-8B78-DA0AE925602D}"/>
    <pc:docChg chg="undo custSel delSld modSld">
      <pc:chgData name="Michael O'Dowd" userId="722580d4ac8858fa" providerId="LiveId" clId="{6F8E954B-6652-423A-8B78-DA0AE925602D}" dt="2024-04-25T18:29:22.950" v="103" actId="115"/>
      <pc:docMkLst>
        <pc:docMk/>
      </pc:docMkLst>
      <pc:sldChg chg="del">
        <pc:chgData name="Michael O'Dowd" userId="722580d4ac8858fa" providerId="LiveId" clId="{6F8E954B-6652-423A-8B78-DA0AE925602D}" dt="2024-04-25T18:16:14.287" v="2" actId="47"/>
        <pc:sldMkLst>
          <pc:docMk/>
          <pc:sldMk cId="4016277034" sldId="530"/>
        </pc:sldMkLst>
      </pc:sldChg>
      <pc:sldChg chg="del">
        <pc:chgData name="Michael O'Dowd" userId="722580d4ac8858fa" providerId="LiveId" clId="{6F8E954B-6652-423A-8B78-DA0AE925602D}" dt="2024-04-25T17:19:40.333" v="0" actId="47"/>
        <pc:sldMkLst>
          <pc:docMk/>
          <pc:sldMk cId="3575454007" sldId="531"/>
        </pc:sldMkLst>
      </pc:sldChg>
      <pc:sldChg chg="del">
        <pc:chgData name="Michael O'Dowd" userId="722580d4ac8858fa" providerId="LiveId" clId="{6F8E954B-6652-423A-8B78-DA0AE925602D}" dt="2024-04-25T18:16:58.497" v="3" actId="47"/>
        <pc:sldMkLst>
          <pc:docMk/>
          <pc:sldMk cId="1898484001" sldId="532"/>
        </pc:sldMkLst>
      </pc:sldChg>
      <pc:sldChg chg="modSp mod">
        <pc:chgData name="Michael O'Dowd" userId="722580d4ac8858fa" providerId="LiveId" clId="{6F8E954B-6652-423A-8B78-DA0AE925602D}" dt="2024-04-25T18:25:44.288" v="61" actId="20577"/>
        <pc:sldMkLst>
          <pc:docMk/>
          <pc:sldMk cId="3623895837" sldId="533"/>
        </pc:sldMkLst>
        <pc:spChg chg="mod">
          <ac:chgData name="Michael O'Dowd" userId="722580d4ac8858fa" providerId="LiveId" clId="{6F8E954B-6652-423A-8B78-DA0AE925602D}" dt="2024-04-25T18:25:44.288" v="61" actId="20577"/>
          <ac:spMkLst>
            <pc:docMk/>
            <pc:sldMk cId="3623895837" sldId="533"/>
            <ac:spMk id="3" creationId="{5D6A8E7D-724C-4ED6-8B95-17903A4D3681}"/>
          </ac:spMkLst>
        </pc:spChg>
      </pc:sldChg>
      <pc:sldChg chg="del">
        <pc:chgData name="Michael O'Dowd" userId="722580d4ac8858fa" providerId="LiveId" clId="{6F8E954B-6652-423A-8B78-DA0AE925602D}" dt="2024-04-25T18:15:20.056" v="1" actId="47"/>
        <pc:sldMkLst>
          <pc:docMk/>
          <pc:sldMk cId="2343245775" sldId="534"/>
        </pc:sldMkLst>
      </pc:sldChg>
      <pc:sldChg chg="modSp mod">
        <pc:chgData name="Michael O'Dowd" userId="722580d4ac8858fa" providerId="LiveId" clId="{6F8E954B-6652-423A-8B78-DA0AE925602D}" dt="2024-04-25T18:26:52.224" v="101" actId="20577"/>
        <pc:sldMkLst>
          <pc:docMk/>
          <pc:sldMk cId="2738601484" sldId="537"/>
        </pc:sldMkLst>
        <pc:spChg chg="mod">
          <ac:chgData name="Michael O'Dowd" userId="722580d4ac8858fa" providerId="LiveId" clId="{6F8E954B-6652-423A-8B78-DA0AE925602D}" dt="2024-04-25T18:26:52.224" v="101" actId="20577"/>
          <ac:spMkLst>
            <pc:docMk/>
            <pc:sldMk cId="2738601484" sldId="537"/>
            <ac:spMk id="3" creationId="{5D6A8E7D-724C-4ED6-8B95-17903A4D3681}"/>
          </ac:spMkLst>
        </pc:spChg>
      </pc:sldChg>
      <pc:sldChg chg="modSp mod">
        <pc:chgData name="Michael O'Dowd" userId="722580d4ac8858fa" providerId="LiveId" clId="{6F8E954B-6652-423A-8B78-DA0AE925602D}" dt="2024-04-25T18:19:39.782" v="28" actId="403"/>
        <pc:sldMkLst>
          <pc:docMk/>
          <pc:sldMk cId="3375875291" sldId="545"/>
        </pc:sldMkLst>
        <pc:spChg chg="mod">
          <ac:chgData name="Michael O'Dowd" userId="722580d4ac8858fa" providerId="LiveId" clId="{6F8E954B-6652-423A-8B78-DA0AE925602D}" dt="2024-04-25T18:19:39.782" v="28" actId="403"/>
          <ac:spMkLst>
            <pc:docMk/>
            <pc:sldMk cId="3375875291" sldId="545"/>
            <ac:spMk id="3" creationId="{5D6A8E7D-724C-4ED6-8B95-17903A4D3681}"/>
          </ac:spMkLst>
        </pc:spChg>
      </pc:sldChg>
      <pc:sldChg chg="modSp mod">
        <pc:chgData name="Michael O'Dowd" userId="722580d4ac8858fa" providerId="LiveId" clId="{6F8E954B-6652-423A-8B78-DA0AE925602D}" dt="2024-04-25T18:29:22.950" v="103" actId="115"/>
        <pc:sldMkLst>
          <pc:docMk/>
          <pc:sldMk cId="2941444046" sldId="552"/>
        </pc:sldMkLst>
        <pc:spChg chg="mod">
          <ac:chgData name="Michael O'Dowd" userId="722580d4ac8858fa" providerId="LiveId" clId="{6F8E954B-6652-423A-8B78-DA0AE925602D}" dt="2024-04-25T18:29:22.950" v="103" actId="115"/>
          <ac:spMkLst>
            <pc:docMk/>
            <pc:sldMk cId="2941444046" sldId="552"/>
            <ac:spMk id="5" creationId="{8ADD5038-C9D5-135E-795D-6F72CD187368}"/>
          </ac:spMkLst>
        </pc:spChg>
      </pc:sldChg>
    </pc:docChg>
  </pc:docChgLst>
  <pc:docChgLst>
    <pc:chgData name="lbcbalconyprojector@gmail.com" userId="9bcebe341cb9e03e" providerId="LiveId" clId="{7EB00049-3318-47B3-8C21-FC76BD6848B5}"/>
    <pc:docChg chg="custSel modSld">
      <pc:chgData name="lbcbalconyprojector@gmail.com" userId="9bcebe341cb9e03e" providerId="LiveId" clId="{7EB00049-3318-47B3-8C21-FC76BD6848B5}" dt="2024-04-26T15:23:11.782" v="183" actId="207"/>
      <pc:docMkLst>
        <pc:docMk/>
      </pc:docMkLst>
      <pc:sldChg chg="modSp mod">
        <pc:chgData name="lbcbalconyprojector@gmail.com" userId="9bcebe341cb9e03e" providerId="LiveId" clId="{7EB00049-3318-47B3-8C21-FC76BD6848B5}" dt="2024-04-26T15:16:31.724" v="26" actId="20577"/>
        <pc:sldMkLst>
          <pc:docMk/>
          <pc:sldMk cId="1935829450" sldId="269"/>
        </pc:sldMkLst>
        <pc:spChg chg="mod">
          <ac:chgData name="lbcbalconyprojector@gmail.com" userId="9bcebe341cb9e03e" providerId="LiveId" clId="{7EB00049-3318-47B3-8C21-FC76BD6848B5}" dt="2024-04-26T15:16:31.724" v="26" actId="20577"/>
          <ac:spMkLst>
            <pc:docMk/>
            <pc:sldMk cId="1935829450" sldId="269"/>
            <ac:spMk id="2" creationId="{268373EE-1F04-7F83-42D9-43C6C1FD5635}"/>
          </ac:spMkLst>
        </pc:spChg>
      </pc:sldChg>
      <pc:sldChg chg="modSp mod">
        <pc:chgData name="lbcbalconyprojector@gmail.com" userId="9bcebe341cb9e03e" providerId="LiveId" clId="{7EB00049-3318-47B3-8C21-FC76BD6848B5}" dt="2024-04-26T15:11:20.976" v="7" actId="6549"/>
        <pc:sldMkLst>
          <pc:docMk/>
          <pc:sldMk cId="1839090891" sldId="547"/>
        </pc:sldMkLst>
        <pc:spChg chg="mod">
          <ac:chgData name="lbcbalconyprojector@gmail.com" userId="9bcebe341cb9e03e" providerId="LiveId" clId="{7EB00049-3318-47B3-8C21-FC76BD6848B5}" dt="2024-04-26T15:11:20.976" v="7" actId="6549"/>
          <ac:spMkLst>
            <pc:docMk/>
            <pc:sldMk cId="1839090891" sldId="547"/>
            <ac:spMk id="2" creationId="{A61792AA-8D87-604E-DF66-8394AEF9D651}"/>
          </ac:spMkLst>
        </pc:spChg>
      </pc:sldChg>
      <pc:sldChg chg="modSp mod">
        <pc:chgData name="lbcbalconyprojector@gmail.com" userId="9bcebe341cb9e03e" providerId="LiveId" clId="{7EB00049-3318-47B3-8C21-FC76BD6848B5}" dt="2024-04-26T15:12:36.990" v="25" actId="113"/>
        <pc:sldMkLst>
          <pc:docMk/>
          <pc:sldMk cId="320017593" sldId="548"/>
        </pc:sldMkLst>
        <pc:spChg chg="mod">
          <ac:chgData name="lbcbalconyprojector@gmail.com" userId="9bcebe341cb9e03e" providerId="LiveId" clId="{7EB00049-3318-47B3-8C21-FC76BD6848B5}" dt="2024-04-26T15:12:36.990" v="25" actId="113"/>
          <ac:spMkLst>
            <pc:docMk/>
            <pc:sldMk cId="320017593" sldId="548"/>
            <ac:spMk id="2" creationId="{4F64AD0E-899E-7110-2920-9A051DB17F63}"/>
          </ac:spMkLst>
        </pc:spChg>
      </pc:sldChg>
      <pc:sldChg chg="modSp mod">
        <pc:chgData name="lbcbalconyprojector@gmail.com" userId="9bcebe341cb9e03e" providerId="LiveId" clId="{7EB00049-3318-47B3-8C21-FC76BD6848B5}" dt="2024-04-26T15:19:08.863" v="178" actId="20577"/>
        <pc:sldMkLst>
          <pc:docMk/>
          <pc:sldMk cId="785249801" sldId="550"/>
        </pc:sldMkLst>
        <pc:spChg chg="mod">
          <ac:chgData name="lbcbalconyprojector@gmail.com" userId="9bcebe341cb9e03e" providerId="LiveId" clId="{7EB00049-3318-47B3-8C21-FC76BD6848B5}" dt="2024-04-26T15:19:08.863" v="178" actId="20577"/>
          <ac:spMkLst>
            <pc:docMk/>
            <pc:sldMk cId="785249801" sldId="550"/>
            <ac:spMk id="2" creationId="{AE2E6985-6416-CE2C-9313-AE9B309542AE}"/>
          </ac:spMkLst>
        </pc:spChg>
      </pc:sldChg>
      <pc:sldChg chg="modSp mod">
        <pc:chgData name="lbcbalconyprojector@gmail.com" userId="9bcebe341cb9e03e" providerId="LiveId" clId="{7EB00049-3318-47B3-8C21-FC76BD6848B5}" dt="2024-04-26T15:23:11.782" v="183" actId="207"/>
        <pc:sldMkLst>
          <pc:docMk/>
          <pc:sldMk cId="682791977" sldId="555"/>
        </pc:sldMkLst>
        <pc:spChg chg="mod">
          <ac:chgData name="lbcbalconyprojector@gmail.com" userId="9bcebe341cb9e03e" providerId="LiveId" clId="{7EB00049-3318-47B3-8C21-FC76BD6848B5}" dt="2024-04-26T15:23:11.782" v="183" actId="207"/>
          <ac:spMkLst>
            <pc:docMk/>
            <pc:sldMk cId="682791977" sldId="555"/>
            <ac:spMk id="3" creationId="{6C3D6993-C1DC-504C-390C-0B6717C0C1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FAD5F9-A63A-4A59-A734-6A332050D20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81422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761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8186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4/29/2024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15581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4/29/2024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2674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4/29/2024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12610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4/29/2024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12339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4/29/2024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95030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4/29/2024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54314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4/29/2024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565252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4/29/2024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28140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615341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4/29/2024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851944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4/29/2024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80483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4/29/2024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02231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D5F9-A63A-4A59-A734-6A332050D20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7650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FAD5F9-A63A-4A59-A734-6A332050D203}"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36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AD5F9-A63A-4A59-A734-6A332050D203}"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61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AD5F9-A63A-4A59-A734-6A332050D203}"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357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AD5F9-A63A-4A59-A734-6A332050D203}"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2021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210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4314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AD5F9-A63A-4A59-A734-6A332050D203}" type="datetimeFigureOut">
              <a:rPr lang="en-US" smtClean="0"/>
              <a:t>4/29/2024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347E-7FDC-4FAF-884F-CF4FE1E94299}" type="slidenum">
              <a:rPr lang="en-US" smtClean="0"/>
              <a:t>‹#›</a:t>
            </a:fld>
            <a:endParaRPr lang="en-US"/>
          </a:p>
        </p:txBody>
      </p:sp>
    </p:spTree>
    <p:extLst>
      <p:ext uri="{BB962C8B-B14F-4D97-AF65-F5344CB8AC3E}">
        <p14:creationId xmlns:p14="http://schemas.microsoft.com/office/powerpoint/2010/main" val="801311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4/29/2024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41564925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Scripture Reading</a:t>
            </a:r>
          </a:p>
          <a:p>
            <a:pPr marL="0" indent="0" algn="ctr">
              <a:buNone/>
            </a:pPr>
            <a:r>
              <a:rPr lang="en-US" sz="4400" b="1" i="1" dirty="0">
                <a:solidFill>
                  <a:schemeClr val="accent4">
                    <a:lumMod val="60000"/>
                    <a:lumOff val="40000"/>
                  </a:schemeClr>
                </a:solidFill>
              </a:rPr>
              <a:t>2</a:t>
            </a:r>
            <a:r>
              <a:rPr lang="en-US" sz="4400" b="1" i="1" baseline="30000" dirty="0">
                <a:solidFill>
                  <a:schemeClr val="accent4">
                    <a:lumMod val="60000"/>
                    <a:lumOff val="40000"/>
                  </a:schemeClr>
                </a:solidFill>
              </a:rPr>
              <a:t>nd</a:t>
            </a:r>
            <a:r>
              <a:rPr lang="en-US" sz="4400" b="1" i="1" dirty="0">
                <a:solidFill>
                  <a:schemeClr val="accent4">
                    <a:lumMod val="60000"/>
                    <a:lumOff val="40000"/>
                  </a:schemeClr>
                </a:solidFill>
              </a:rPr>
              <a:t> Kings 5:1-14</a:t>
            </a:r>
          </a:p>
          <a:p>
            <a:pPr marL="0" indent="0" algn="ctr">
              <a:buNone/>
            </a:pPr>
            <a:endParaRPr lang="en-US" sz="4000" b="1" dirty="0">
              <a:solidFill>
                <a:srgbClr val="FF3300"/>
              </a:solidFill>
            </a:endParaRPr>
          </a:p>
          <a:p>
            <a:pPr marL="0" indent="0" algn="ctr">
              <a:buNone/>
            </a:pPr>
            <a:r>
              <a:rPr lang="en-US" sz="4000" b="1" dirty="0">
                <a:solidFill>
                  <a:srgbClr val="FF3300"/>
                </a:solidFill>
              </a:rPr>
              <a:t>Page </a:t>
            </a:r>
            <a:r>
              <a:rPr lang="en-US" sz="4400" b="1" dirty="0">
                <a:solidFill>
                  <a:schemeClr val="accent2">
                    <a:lumMod val="60000"/>
                    <a:lumOff val="40000"/>
                  </a:schemeClr>
                </a:solidFill>
              </a:rPr>
              <a:t>365-66</a:t>
            </a:r>
            <a:r>
              <a:rPr lang="en-US" sz="4000" b="1" dirty="0">
                <a:solidFill>
                  <a:srgbClr val="FF3300"/>
                </a:solidFill>
              </a:rPr>
              <a:t> in the seat back bibles</a:t>
            </a:r>
          </a:p>
        </p:txBody>
      </p:sp>
    </p:spTree>
    <p:extLst>
      <p:ext uri="{BB962C8B-B14F-4D97-AF65-F5344CB8AC3E}">
        <p14:creationId xmlns:p14="http://schemas.microsoft.com/office/powerpoint/2010/main" val="337587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kern="0" dirty="0">
                <a:effectLst/>
                <a:ea typeface="Aptos" panose="020B0004020202020204" pitchFamily="34" charset="0"/>
              </a:rPr>
              <a:t>The testimony of Naaman’s servant girl brought Naaman to Elisha </a:t>
            </a:r>
            <a:r>
              <a:rPr lang="en-US" sz="3200" b="1" kern="0" dirty="0">
                <a:effectLst/>
                <a:ea typeface="Aptos" panose="020B0004020202020204" pitchFamily="34" charset="0"/>
              </a:rPr>
              <a:t>(</a:t>
            </a:r>
            <a:r>
              <a:rPr lang="en-US" sz="3200" b="1" i="1" kern="0" dirty="0">
                <a:effectLst/>
                <a:ea typeface="Aptos" panose="020B0004020202020204" pitchFamily="34" charset="0"/>
              </a:rPr>
              <a:t>verses 8-12</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8</a:t>
            </a:r>
            <a:r>
              <a:rPr lang="en-US" sz="2800" b="1" dirty="0"/>
              <a:t> </a:t>
            </a:r>
            <a:r>
              <a:rPr lang="en-US" sz="2800" b="1" i="1" dirty="0"/>
              <a:t>But when </a:t>
            </a:r>
            <a:r>
              <a:rPr lang="en-US" sz="2800" b="1" i="1" dirty="0">
                <a:solidFill>
                  <a:srgbClr val="0070C0"/>
                </a:solidFill>
              </a:rPr>
              <a:t>Elisha</a:t>
            </a:r>
            <a:r>
              <a:rPr lang="en-US" sz="2800" b="1" i="1" dirty="0"/>
              <a:t> the man of God heard that </a:t>
            </a:r>
            <a:r>
              <a:rPr lang="en-US" sz="2800" b="1" i="1" dirty="0">
                <a:solidFill>
                  <a:srgbClr val="0070C0"/>
                </a:solidFill>
              </a:rPr>
              <a:t>the king </a:t>
            </a:r>
            <a:r>
              <a:rPr lang="en-US" sz="2800" b="1" i="1" dirty="0"/>
              <a:t>of Israel </a:t>
            </a:r>
            <a:r>
              <a:rPr lang="en-US" sz="2800" b="1" i="1" dirty="0">
                <a:solidFill>
                  <a:srgbClr val="0070C0"/>
                </a:solidFill>
              </a:rPr>
              <a:t>had torn his clothes</a:t>
            </a:r>
            <a:r>
              <a:rPr lang="en-US" sz="2800" b="1" i="1" dirty="0"/>
              <a:t>, he sent to the king, saying, “Why have you torn your clothes? Let him come now to me, </a:t>
            </a:r>
            <a:r>
              <a:rPr lang="en-US" sz="2800" b="1" i="1" dirty="0">
                <a:solidFill>
                  <a:srgbClr val="0070C0"/>
                </a:solidFill>
              </a:rPr>
              <a:t>that he may know that there is a prophet in Israel</a:t>
            </a:r>
            <a:r>
              <a:rPr lang="en-US" sz="2800" b="1" i="1" dirty="0"/>
              <a:t>.”</a:t>
            </a:r>
          </a:p>
          <a:p>
            <a:r>
              <a:rPr lang="en-US" sz="2400" b="1" dirty="0">
                <a:solidFill>
                  <a:srgbClr val="FF0000"/>
                </a:solidFill>
              </a:rPr>
              <a:t>3</a:t>
            </a:r>
            <a:r>
              <a:rPr lang="en-US" sz="2800" b="1" i="1" dirty="0">
                <a:solidFill>
                  <a:srgbClr val="C00000"/>
                </a:solidFill>
              </a:rPr>
              <a:t> </a:t>
            </a:r>
            <a:r>
              <a:rPr lang="en-US" sz="2800" b="1" i="1" dirty="0"/>
              <a:t>…Would that my lord were with </a:t>
            </a:r>
            <a:r>
              <a:rPr lang="en-US" sz="2800" b="1" i="1" dirty="0">
                <a:solidFill>
                  <a:srgbClr val="0070C0"/>
                </a:solidFill>
              </a:rPr>
              <a:t>the prophet </a:t>
            </a:r>
            <a:r>
              <a:rPr lang="en-US" sz="2800" b="1" i="1" dirty="0"/>
              <a:t>who is in Samaria</a:t>
            </a:r>
            <a:r>
              <a:rPr lang="en-US" sz="2800" b="1" dirty="0"/>
              <a:t>! </a:t>
            </a:r>
            <a:endParaRPr lang="en-US" sz="2800" b="1" dirty="0">
              <a:solidFill>
                <a:srgbClr val="C00000"/>
              </a:solidFill>
            </a:endParaRPr>
          </a:p>
        </p:txBody>
      </p:sp>
    </p:spTree>
    <p:extLst>
      <p:ext uri="{BB962C8B-B14F-4D97-AF65-F5344CB8AC3E}">
        <p14:creationId xmlns:p14="http://schemas.microsoft.com/office/powerpoint/2010/main" val="373039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kern="0" dirty="0">
                <a:effectLst/>
                <a:ea typeface="Aptos" panose="020B0004020202020204" pitchFamily="34" charset="0"/>
              </a:rPr>
              <a:t>The testimony of Naaman’s servant girl brought Naaman to Elisha </a:t>
            </a:r>
            <a:r>
              <a:rPr lang="en-US" sz="3200" b="1" kern="0" dirty="0">
                <a:effectLst/>
                <a:ea typeface="Aptos" panose="020B0004020202020204" pitchFamily="34" charset="0"/>
              </a:rPr>
              <a:t>(</a:t>
            </a:r>
            <a:r>
              <a:rPr lang="en-US" sz="3200" b="1" i="1" kern="0" dirty="0">
                <a:effectLst/>
                <a:ea typeface="Aptos" panose="020B0004020202020204" pitchFamily="34" charset="0"/>
              </a:rPr>
              <a:t>verses 8-12</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9</a:t>
            </a:r>
            <a:r>
              <a:rPr lang="en-US" sz="2800" b="1" dirty="0"/>
              <a:t> </a:t>
            </a:r>
            <a:r>
              <a:rPr lang="en-US" sz="2800" b="1" i="1" dirty="0"/>
              <a:t>So </a:t>
            </a:r>
            <a:r>
              <a:rPr lang="en-US" sz="2800" b="1" i="1" dirty="0">
                <a:solidFill>
                  <a:srgbClr val="0070C0"/>
                </a:solidFill>
              </a:rPr>
              <a:t>Naaman came with his horses and chariots and stood at the door of Elisha’s house</a:t>
            </a:r>
            <a:r>
              <a:rPr lang="en-US" sz="2800" b="1" dirty="0"/>
              <a:t>. </a:t>
            </a:r>
            <a:r>
              <a:rPr lang="en-US" sz="2400" b="1" dirty="0">
                <a:solidFill>
                  <a:srgbClr val="FF0000"/>
                </a:solidFill>
              </a:rPr>
              <a:t>10</a:t>
            </a:r>
            <a:r>
              <a:rPr lang="en-US" sz="2800" b="1" dirty="0"/>
              <a:t> </a:t>
            </a:r>
            <a:r>
              <a:rPr lang="en-US" sz="2800" b="1" i="1" dirty="0"/>
              <a:t>And </a:t>
            </a:r>
            <a:r>
              <a:rPr lang="en-US" sz="2800" b="1" i="1" dirty="0">
                <a:solidFill>
                  <a:srgbClr val="0070C0"/>
                </a:solidFill>
              </a:rPr>
              <a:t>Elisha sent a messenger to him</a:t>
            </a:r>
            <a:r>
              <a:rPr lang="en-US" sz="2800" b="1" i="1" dirty="0"/>
              <a:t>, saying, “</a:t>
            </a:r>
            <a:r>
              <a:rPr lang="en-US" sz="2800" b="1" i="1" dirty="0">
                <a:solidFill>
                  <a:srgbClr val="0070C0"/>
                </a:solidFill>
              </a:rPr>
              <a:t>Go and wash in the Jordan </a:t>
            </a:r>
            <a:r>
              <a:rPr lang="en-US" sz="2800" b="1" i="1" dirty="0"/>
              <a:t>seven times, and your flesh shall be restored, and you shall be clean.”</a:t>
            </a:r>
            <a:r>
              <a:rPr lang="en-US" sz="2800" b="1" dirty="0"/>
              <a:t> </a:t>
            </a:r>
            <a:r>
              <a:rPr lang="en-US" sz="2400" b="1" dirty="0">
                <a:solidFill>
                  <a:srgbClr val="FF0000"/>
                </a:solidFill>
              </a:rPr>
              <a:t>11</a:t>
            </a:r>
            <a:r>
              <a:rPr lang="en-US" sz="2800" b="1" dirty="0"/>
              <a:t> </a:t>
            </a:r>
            <a:r>
              <a:rPr lang="en-US" sz="2800" b="1" i="1" dirty="0"/>
              <a:t>But </a:t>
            </a:r>
            <a:r>
              <a:rPr lang="en-US" sz="2800" b="1" i="1" dirty="0">
                <a:solidFill>
                  <a:srgbClr val="0070C0"/>
                </a:solidFill>
              </a:rPr>
              <a:t>Naaman was angry </a:t>
            </a:r>
            <a:r>
              <a:rPr lang="en-US" sz="2800" b="1" i="1" dirty="0"/>
              <a:t>and went away, saying, “Behold, </a:t>
            </a:r>
            <a:r>
              <a:rPr lang="en-US" sz="2800" b="1" i="1" dirty="0">
                <a:solidFill>
                  <a:srgbClr val="0070C0"/>
                </a:solidFill>
              </a:rPr>
              <a:t>I thought that he would surely come out to me</a:t>
            </a:r>
            <a:r>
              <a:rPr lang="en-US" sz="2800" b="1" i="1" dirty="0"/>
              <a:t> and stand and call upon the name of the Lord his God, and wave his hand over the place and cure the leper</a:t>
            </a:r>
            <a:r>
              <a:rPr lang="en-US" sz="2800" b="1" dirty="0"/>
              <a:t>. </a:t>
            </a:r>
            <a:endParaRPr lang="en-US" sz="28700" b="1" dirty="0">
              <a:solidFill>
                <a:srgbClr val="C00000"/>
              </a:solidFill>
            </a:endParaRPr>
          </a:p>
        </p:txBody>
      </p:sp>
    </p:spTree>
    <p:extLst>
      <p:ext uri="{BB962C8B-B14F-4D97-AF65-F5344CB8AC3E}">
        <p14:creationId xmlns:p14="http://schemas.microsoft.com/office/powerpoint/2010/main" val="27487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kern="0" dirty="0">
                <a:effectLst/>
                <a:ea typeface="Aptos" panose="020B0004020202020204" pitchFamily="34" charset="0"/>
              </a:rPr>
              <a:t>The testimony of Naaman’s servant girl brought Naaman to Elisha </a:t>
            </a:r>
            <a:r>
              <a:rPr lang="en-US" sz="3200" b="1" kern="0" dirty="0">
                <a:effectLst/>
                <a:ea typeface="Aptos" panose="020B0004020202020204" pitchFamily="34" charset="0"/>
              </a:rPr>
              <a:t>(</a:t>
            </a:r>
            <a:r>
              <a:rPr lang="en-US" sz="3200" b="1" i="1" kern="0" dirty="0">
                <a:effectLst/>
                <a:ea typeface="Aptos" panose="020B0004020202020204" pitchFamily="34" charset="0"/>
              </a:rPr>
              <a:t>verses 8-12</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12</a:t>
            </a:r>
            <a:r>
              <a:rPr lang="en-US" sz="2800" b="1" dirty="0"/>
              <a:t> </a:t>
            </a:r>
            <a:r>
              <a:rPr lang="en-US" sz="2800" b="1" i="1" dirty="0"/>
              <a:t>Are not Abana and </a:t>
            </a:r>
            <a:r>
              <a:rPr lang="en-US" sz="2800" b="1" i="1" dirty="0" err="1"/>
              <a:t>Pharpar</a:t>
            </a:r>
            <a:r>
              <a:rPr lang="en-US" sz="2800" b="1" i="1" dirty="0"/>
              <a:t>, the rivers of Damascus, </a:t>
            </a:r>
            <a:r>
              <a:rPr lang="en-US" sz="2800" b="1" i="1" dirty="0">
                <a:solidFill>
                  <a:srgbClr val="0070C0"/>
                </a:solidFill>
              </a:rPr>
              <a:t>better than </a:t>
            </a:r>
            <a:r>
              <a:rPr lang="en-US" sz="2800" b="1" i="1" dirty="0"/>
              <a:t>all the waters of Israel? </a:t>
            </a:r>
            <a:r>
              <a:rPr lang="en-US" sz="2800" b="1" i="1" dirty="0">
                <a:solidFill>
                  <a:srgbClr val="0070C0"/>
                </a:solidFill>
              </a:rPr>
              <a:t>Could I not </a:t>
            </a:r>
            <a:r>
              <a:rPr lang="en-US" sz="2800" b="1" i="1" dirty="0"/>
              <a:t>wash in them and be clean?” So </a:t>
            </a:r>
            <a:r>
              <a:rPr lang="en-US" sz="2800" b="1" i="1" dirty="0">
                <a:solidFill>
                  <a:srgbClr val="0070C0"/>
                </a:solidFill>
              </a:rPr>
              <a:t>he turned and went away in a rage</a:t>
            </a:r>
            <a:r>
              <a:rPr lang="en-US" sz="2800" b="1" dirty="0"/>
              <a:t>.</a:t>
            </a:r>
          </a:p>
          <a:p>
            <a:r>
              <a:rPr lang="en-US" sz="2800" b="1" dirty="0">
                <a:solidFill>
                  <a:srgbClr val="C00000"/>
                </a:solidFill>
              </a:rPr>
              <a:t>Once more, the plan for Naaman’s healing needs to get back on track, and it does.</a:t>
            </a:r>
          </a:p>
          <a:p>
            <a:r>
              <a:rPr lang="en-US" sz="2800" b="1" i="1" dirty="0">
                <a:solidFill>
                  <a:srgbClr val="00B050"/>
                </a:solidFill>
              </a:rPr>
              <a:t>But once more, this happens through an unexpected source.  </a:t>
            </a:r>
            <a:endParaRPr lang="en-US" sz="2800" b="1" dirty="0">
              <a:solidFill>
                <a:srgbClr val="00B050"/>
              </a:solidFill>
            </a:endParaRPr>
          </a:p>
          <a:p>
            <a:endParaRPr lang="en-US" sz="41300" b="1" dirty="0">
              <a:solidFill>
                <a:srgbClr val="C00000"/>
              </a:solidFill>
            </a:endParaRPr>
          </a:p>
        </p:txBody>
      </p:sp>
    </p:spTree>
    <p:extLst>
      <p:ext uri="{BB962C8B-B14F-4D97-AF65-F5344CB8AC3E}">
        <p14:creationId xmlns:p14="http://schemas.microsoft.com/office/powerpoint/2010/main" val="13083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IV. </a:t>
            </a:r>
            <a:r>
              <a:rPr lang="en-US" sz="3200" b="1" i="0" kern="0" dirty="0">
                <a:effectLst/>
                <a:ea typeface="Aptos" panose="020B0004020202020204" pitchFamily="34" charset="0"/>
              </a:rPr>
              <a:t>The intervention of Naaman’s servants brought healing for Naaman </a:t>
            </a:r>
            <a:r>
              <a:rPr lang="en-US" sz="3200" b="1" kern="0" dirty="0">
                <a:effectLst/>
                <a:ea typeface="Aptos" panose="020B0004020202020204" pitchFamily="34" charset="0"/>
              </a:rPr>
              <a:t>(</a:t>
            </a:r>
            <a:r>
              <a:rPr lang="en-US" sz="3200" b="1" i="1" kern="0" dirty="0">
                <a:effectLst/>
                <a:ea typeface="Aptos" panose="020B0004020202020204" pitchFamily="34" charset="0"/>
              </a:rPr>
              <a:t>verses 13-14</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kern="0" dirty="0">
                <a:solidFill>
                  <a:srgbClr val="FF0000"/>
                </a:solidFill>
                <a:effectLst/>
                <a:ea typeface="Aptos" panose="020B0004020202020204" pitchFamily="34" charset="0"/>
              </a:rPr>
              <a:t>13</a:t>
            </a:r>
            <a:r>
              <a:rPr lang="en-US" sz="2800" b="1" kern="0" dirty="0">
                <a:effectLst/>
                <a:ea typeface="Aptos" panose="020B0004020202020204" pitchFamily="34" charset="0"/>
              </a:rPr>
              <a:t> </a:t>
            </a:r>
            <a:r>
              <a:rPr lang="en-US" sz="2800" b="1" i="1" kern="0" dirty="0">
                <a:effectLst/>
                <a:ea typeface="Aptos" panose="020B0004020202020204" pitchFamily="34" charset="0"/>
              </a:rPr>
              <a:t>Naaman’s servants went to him and said, “My father, </a:t>
            </a:r>
            <a:r>
              <a:rPr lang="en-US" sz="2800" b="1" i="1" kern="0" dirty="0">
                <a:solidFill>
                  <a:srgbClr val="0070C0"/>
                </a:solidFill>
                <a:effectLst/>
                <a:ea typeface="Aptos" panose="020B0004020202020204" pitchFamily="34" charset="0"/>
              </a:rPr>
              <a:t>if the prophet had told you to do some great thing, would you not have done it?</a:t>
            </a:r>
            <a:r>
              <a:rPr lang="en-US" sz="2800" b="1" i="1" kern="0" dirty="0">
                <a:effectLst/>
                <a:ea typeface="Aptos" panose="020B0004020202020204" pitchFamily="34" charset="0"/>
              </a:rPr>
              <a:t> How much more, then, when he tells you, ‘Wash and be cleansed’!” </a:t>
            </a:r>
            <a:r>
              <a:rPr lang="en-US" sz="2800" b="1" kern="0" dirty="0">
                <a:solidFill>
                  <a:srgbClr val="C00000"/>
                </a:solidFill>
                <a:effectLst/>
                <a:ea typeface="Aptos" panose="020B0004020202020204" pitchFamily="34" charset="0"/>
              </a:rPr>
              <a:t>(NIV)</a:t>
            </a:r>
          </a:p>
          <a:p>
            <a:r>
              <a:rPr lang="en-US" sz="2400" b="1" kern="0" dirty="0">
                <a:solidFill>
                  <a:srgbClr val="FF0000"/>
                </a:solidFill>
                <a:effectLst/>
                <a:ea typeface="Aptos" panose="020B0004020202020204" pitchFamily="34" charset="0"/>
              </a:rPr>
              <a:t>14</a:t>
            </a:r>
            <a:r>
              <a:rPr lang="en-US" sz="2800" b="1" kern="0" dirty="0">
                <a:effectLst/>
                <a:ea typeface="Aptos" panose="020B0004020202020204" pitchFamily="34" charset="0"/>
              </a:rPr>
              <a:t> </a:t>
            </a:r>
            <a:r>
              <a:rPr lang="en-US" sz="2800" b="1" i="1" kern="0" dirty="0">
                <a:effectLst/>
                <a:ea typeface="Aptos" panose="020B0004020202020204" pitchFamily="34" charset="0"/>
              </a:rPr>
              <a:t>So he went down and dipped himself seven times in the Jordan, according to the word of the man of God, and his flesh was restored like </a:t>
            </a:r>
            <a:r>
              <a:rPr lang="en-US" sz="2800" b="1" i="1" kern="0" dirty="0">
                <a:solidFill>
                  <a:srgbClr val="0070C0"/>
                </a:solidFill>
                <a:effectLst/>
                <a:ea typeface="Aptos" panose="020B0004020202020204" pitchFamily="34" charset="0"/>
              </a:rPr>
              <a:t>the flesh of a little child</a:t>
            </a:r>
            <a:r>
              <a:rPr lang="en-US" sz="2800" b="1" i="1" kern="0" dirty="0">
                <a:effectLst/>
                <a:ea typeface="Aptos" panose="020B0004020202020204" pitchFamily="34" charset="0"/>
              </a:rPr>
              <a:t>, and he was clean</a:t>
            </a:r>
            <a:r>
              <a:rPr lang="en-US" sz="2800" b="1" kern="0" dirty="0">
                <a:effectLst/>
                <a:ea typeface="Aptos" panose="020B0004020202020204" pitchFamily="34" charset="0"/>
              </a:rPr>
              <a:t>.</a:t>
            </a:r>
            <a:endParaRPr lang="en-US" sz="2800" b="1" dirty="0">
              <a:solidFill>
                <a:srgbClr val="C00000"/>
              </a:solidFill>
            </a:endParaRPr>
          </a:p>
        </p:txBody>
      </p:sp>
    </p:spTree>
    <p:extLst>
      <p:ext uri="{BB962C8B-B14F-4D97-AF65-F5344CB8AC3E}">
        <p14:creationId xmlns:p14="http://schemas.microsoft.com/office/powerpoint/2010/main" val="29009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IV. </a:t>
            </a:r>
            <a:r>
              <a:rPr lang="en-US" sz="3200" b="1" i="0" kern="0" dirty="0">
                <a:effectLst/>
                <a:ea typeface="Aptos" panose="020B0004020202020204" pitchFamily="34" charset="0"/>
              </a:rPr>
              <a:t>The intervention of Naaman’s servants brought healing for Naaman </a:t>
            </a:r>
            <a:r>
              <a:rPr lang="en-US" sz="3200" b="1" kern="0" dirty="0">
                <a:effectLst/>
                <a:ea typeface="Aptos" panose="020B0004020202020204" pitchFamily="34" charset="0"/>
              </a:rPr>
              <a:t>(</a:t>
            </a:r>
            <a:r>
              <a:rPr lang="en-US" sz="3200" b="1" i="1" kern="0" dirty="0">
                <a:effectLst/>
                <a:ea typeface="Aptos" panose="020B0004020202020204" pitchFamily="34" charset="0"/>
              </a:rPr>
              <a:t>verses 13-14</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kern="0" dirty="0">
                <a:solidFill>
                  <a:srgbClr val="FF0000"/>
                </a:solidFill>
                <a:effectLst/>
                <a:ea typeface="Aptos" panose="020B0004020202020204" pitchFamily="34" charset="0"/>
              </a:rPr>
              <a:t>13</a:t>
            </a:r>
            <a:r>
              <a:rPr lang="en-US" sz="2800" b="1" kern="0" dirty="0">
                <a:effectLst/>
                <a:ea typeface="Aptos" panose="020B0004020202020204" pitchFamily="34" charset="0"/>
              </a:rPr>
              <a:t> </a:t>
            </a:r>
            <a:r>
              <a:rPr lang="en-US" sz="2800" b="1" i="1" kern="0" dirty="0">
                <a:effectLst/>
                <a:ea typeface="Aptos" panose="020B0004020202020204" pitchFamily="34" charset="0"/>
              </a:rPr>
              <a:t>Naaman’s servants went to him and said, “My father, if the prophet had told you to do some great thing, would you not have done it? How much more, then, when he tells you, ‘Wash and be cleansed’!” </a:t>
            </a:r>
            <a:r>
              <a:rPr lang="en-US" sz="2800" b="1" kern="0" dirty="0">
                <a:solidFill>
                  <a:srgbClr val="C00000"/>
                </a:solidFill>
                <a:effectLst/>
                <a:ea typeface="Aptos" panose="020B0004020202020204" pitchFamily="34" charset="0"/>
              </a:rPr>
              <a:t>(NIV)</a:t>
            </a:r>
          </a:p>
          <a:p>
            <a:r>
              <a:rPr lang="en-US" sz="2400" b="1" kern="0" dirty="0">
                <a:solidFill>
                  <a:srgbClr val="FF0000"/>
                </a:solidFill>
                <a:effectLst/>
                <a:ea typeface="Aptos" panose="020B0004020202020204" pitchFamily="34" charset="0"/>
              </a:rPr>
              <a:t>14</a:t>
            </a:r>
            <a:r>
              <a:rPr lang="en-US" sz="2800" b="1" kern="0" dirty="0">
                <a:effectLst/>
                <a:ea typeface="Aptos" panose="020B0004020202020204" pitchFamily="34" charset="0"/>
              </a:rPr>
              <a:t> </a:t>
            </a:r>
            <a:r>
              <a:rPr lang="en-US" sz="2800" b="1" i="1" kern="0" dirty="0">
                <a:effectLst/>
                <a:ea typeface="Aptos" panose="020B0004020202020204" pitchFamily="34" charset="0"/>
              </a:rPr>
              <a:t>So he went down and dipped himself seven times in the Jordan, according to the word of the man of God, and his flesh was restored like the flesh of a little child, and </a:t>
            </a:r>
            <a:r>
              <a:rPr lang="en-US" sz="2800" b="1" i="1" kern="0" dirty="0">
                <a:solidFill>
                  <a:srgbClr val="0070C0"/>
                </a:solidFill>
                <a:effectLst/>
                <a:ea typeface="Aptos" panose="020B0004020202020204" pitchFamily="34" charset="0"/>
              </a:rPr>
              <a:t>he was clean</a:t>
            </a:r>
            <a:r>
              <a:rPr lang="en-US" sz="2800" b="1" kern="0" dirty="0">
                <a:effectLst/>
                <a:ea typeface="Aptos" panose="020B0004020202020204" pitchFamily="34" charset="0"/>
              </a:rPr>
              <a:t>.</a:t>
            </a:r>
            <a:endParaRPr lang="en-US" sz="2800" b="1" dirty="0">
              <a:solidFill>
                <a:srgbClr val="C00000"/>
              </a:solidFill>
            </a:endParaRPr>
          </a:p>
        </p:txBody>
      </p:sp>
    </p:spTree>
    <p:extLst>
      <p:ext uri="{BB962C8B-B14F-4D97-AF65-F5344CB8AC3E}">
        <p14:creationId xmlns:p14="http://schemas.microsoft.com/office/powerpoint/2010/main" val="264805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278826" y="283465"/>
            <a:ext cx="11634349" cy="6291071"/>
          </a:xfrm>
        </p:spPr>
        <p:txBody>
          <a:bodyPr>
            <a:noAutofit/>
          </a:bodyPr>
          <a:lstStyle/>
          <a:p>
            <a:r>
              <a:rPr lang="en-US" sz="2800" b="1" i="1" kern="0" dirty="0">
                <a:effectLst/>
                <a:ea typeface="Aptos" panose="020B0004020202020204" pitchFamily="34" charset="0"/>
              </a:rPr>
              <a:t>Then he returned to the man of God, he and all his company, and he came and stood before him. And he said, “</a:t>
            </a:r>
            <a:r>
              <a:rPr lang="en-US" sz="2800" b="1" i="1" kern="0" dirty="0">
                <a:solidFill>
                  <a:srgbClr val="0070C0"/>
                </a:solidFill>
                <a:effectLst/>
                <a:ea typeface="Aptos" panose="020B0004020202020204" pitchFamily="34" charset="0"/>
              </a:rPr>
              <a:t>Behold, I know that there is no God in all the earth but in Israel</a:t>
            </a:r>
            <a:r>
              <a:rPr lang="en-US" sz="2800" b="1" i="1" kern="0" dirty="0">
                <a:effectLst/>
                <a:ea typeface="Aptos" panose="020B0004020202020204" pitchFamily="34" charset="0"/>
              </a:rPr>
              <a:t>; so accept now a present from your servant.” But he said, “As the Lord lives, before whom I stand, I will receive none.” And he urged him to take it, but he refused. Then </a:t>
            </a:r>
            <a:r>
              <a:rPr lang="en-US" sz="2800" b="1" i="1" kern="0" dirty="0">
                <a:solidFill>
                  <a:srgbClr val="0070C0"/>
                </a:solidFill>
                <a:effectLst/>
                <a:ea typeface="Aptos" panose="020B0004020202020204" pitchFamily="34" charset="0"/>
              </a:rPr>
              <a:t>Naaman said, “If not, please let there be given to your servant two mule loads of earth, for from now on your servant will not offer burnt offering or sacrifice to any god but the Lord. In this matter may the Lord pardon your servant</a:t>
            </a:r>
            <a:r>
              <a:rPr lang="en-US" sz="2800" b="1" i="1" kern="0" dirty="0">
                <a:effectLst/>
                <a:ea typeface="Aptos" panose="020B0004020202020204" pitchFamily="34" charset="0"/>
              </a:rPr>
              <a:t>: when my master goes into the house of </a:t>
            </a:r>
            <a:r>
              <a:rPr lang="en-US" sz="2800" b="1" i="1" kern="0" dirty="0" err="1">
                <a:effectLst/>
                <a:ea typeface="Aptos" panose="020B0004020202020204" pitchFamily="34" charset="0"/>
              </a:rPr>
              <a:t>Rimmon</a:t>
            </a:r>
            <a:r>
              <a:rPr lang="en-US" sz="2800" b="1" i="1" kern="0" dirty="0">
                <a:effectLst/>
                <a:ea typeface="Aptos" panose="020B0004020202020204" pitchFamily="34" charset="0"/>
              </a:rPr>
              <a:t> to worship there, leaning on my arm, and I bow myself in the house of </a:t>
            </a:r>
            <a:r>
              <a:rPr lang="en-US" sz="2800" b="1" i="1" kern="0" dirty="0" err="1">
                <a:effectLst/>
                <a:ea typeface="Aptos" panose="020B0004020202020204" pitchFamily="34" charset="0"/>
              </a:rPr>
              <a:t>Rimmon</a:t>
            </a:r>
            <a:r>
              <a:rPr lang="en-US" sz="2800" b="1" i="1" kern="0" dirty="0">
                <a:effectLst/>
                <a:ea typeface="Aptos" panose="020B0004020202020204" pitchFamily="34" charset="0"/>
              </a:rPr>
              <a:t>, </a:t>
            </a:r>
            <a:r>
              <a:rPr lang="en-US" sz="2800" b="1" i="1" kern="0" dirty="0">
                <a:solidFill>
                  <a:srgbClr val="0070C0"/>
                </a:solidFill>
                <a:effectLst/>
                <a:ea typeface="Aptos" panose="020B0004020202020204" pitchFamily="34" charset="0"/>
              </a:rPr>
              <a:t>when I bow myself in the house of </a:t>
            </a:r>
            <a:r>
              <a:rPr lang="en-US" sz="2800" b="1" i="1" kern="0" dirty="0" err="1">
                <a:solidFill>
                  <a:srgbClr val="0070C0"/>
                </a:solidFill>
                <a:effectLst/>
                <a:ea typeface="Aptos" panose="020B0004020202020204" pitchFamily="34" charset="0"/>
              </a:rPr>
              <a:t>Rimmon</a:t>
            </a:r>
            <a:r>
              <a:rPr lang="en-US" sz="2800" b="1" i="1" kern="0" dirty="0">
                <a:solidFill>
                  <a:srgbClr val="0070C0"/>
                </a:solidFill>
                <a:effectLst/>
                <a:ea typeface="Aptos" panose="020B0004020202020204" pitchFamily="34" charset="0"/>
              </a:rPr>
              <a:t>, the Lord pardon your servant in this matter</a:t>
            </a:r>
            <a:r>
              <a:rPr lang="en-US" sz="2800" b="1" i="1" kern="0" dirty="0">
                <a:effectLst/>
                <a:ea typeface="Aptos" panose="020B0004020202020204" pitchFamily="34" charset="0"/>
              </a:rPr>
              <a:t>.” He said to him, “</a:t>
            </a:r>
            <a:r>
              <a:rPr lang="en-US" sz="2800" b="1" i="1" kern="0" dirty="0">
                <a:solidFill>
                  <a:srgbClr val="0070C0"/>
                </a:solidFill>
                <a:effectLst/>
                <a:ea typeface="Aptos" panose="020B0004020202020204" pitchFamily="34" charset="0"/>
              </a:rPr>
              <a:t>Go in peace</a:t>
            </a:r>
            <a:r>
              <a:rPr lang="en-US" sz="2800" b="1" i="1" kern="0" dirty="0">
                <a:effectLst/>
                <a:ea typeface="Aptos" panose="020B0004020202020204" pitchFamily="34" charset="0"/>
              </a:rPr>
              <a:t>.”</a:t>
            </a:r>
            <a:r>
              <a:rPr lang="en-US" sz="2800" b="1" kern="0" dirty="0">
                <a:effectLst/>
                <a:ea typeface="Aptos" panose="020B0004020202020204" pitchFamily="34" charset="0"/>
              </a:rPr>
              <a:t> </a:t>
            </a:r>
            <a:r>
              <a:rPr lang="en-US" sz="2800" b="1" kern="0" dirty="0">
                <a:solidFill>
                  <a:srgbClr val="C00000"/>
                </a:solidFill>
                <a:effectLst/>
                <a:ea typeface="Aptos" panose="020B0004020202020204" pitchFamily="34" charset="0"/>
              </a:rPr>
              <a:t>2nd Kings 5:15-19</a:t>
            </a:r>
            <a:endParaRPr lang="en-US" sz="4000" b="1" dirty="0">
              <a:solidFill>
                <a:srgbClr val="C00000"/>
              </a:solidFill>
            </a:endParaRPr>
          </a:p>
        </p:txBody>
      </p:sp>
    </p:spTree>
    <p:extLst>
      <p:ext uri="{BB962C8B-B14F-4D97-AF65-F5344CB8AC3E}">
        <p14:creationId xmlns:p14="http://schemas.microsoft.com/office/powerpoint/2010/main" val="3789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913605" y="2423161"/>
            <a:ext cx="10364790" cy="2011679"/>
          </a:xfrm>
        </p:spPr>
        <p:txBody>
          <a:bodyPr>
            <a:noAutofit/>
          </a:bodyPr>
          <a:lstStyle/>
          <a:p>
            <a:pPr algn="ctr"/>
            <a:r>
              <a:rPr lang="en-US" sz="3200" b="1" dirty="0">
                <a:solidFill>
                  <a:srgbClr val="C00000"/>
                </a:solidFill>
              </a:rPr>
              <a:t>Naaman was a mighty man of valor, but it wasn’t by Naaman’s might or the might of kings that he was healed and saved. It was the power of God working through </a:t>
            </a:r>
            <a:r>
              <a:rPr lang="en-US" sz="3200" b="1" dirty="0">
                <a:solidFill>
                  <a:srgbClr val="00B050"/>
                </a:solidFill>
              </a:rPr>
              <a:t>The Mighty Faith of a Little Girl </a:t>
            </a:r>
            <a:r>
              <a:rPr lang="en-US" sz="3200" b="1" dirty="0">
                <a:solidFill>
                  <a:srgbClr val="C00000"/>
                </a:solidFill>
              </a:rPr>
              <a:t>that healed and saved Naaman. </a:t>
            </a:r>
            <a:endParaRPr lang="en-US" sz="5400" b="1" dirty="0">
              <a:solidFill>
                <a:srgbClr val="C00000"/>
              </a:solidFill>
            </a:endParaRPr>
          </a:p>
        </p:txBody>
      </p:sp>
    </p:spTree>
    <p:extLst>
      <p:ext uri="{BB962C8B-B14F-4D97-AF65-F5344CB8AC3E}">
        <p14:creationId xmlns:p14="http://schemas.microsoft.com/office/powerpoint/2010/main" val="397367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3000"/>
            <a:lum/>
            <a:extLst>
              <a:ext uri="{BEBA8EAE-BF5A-486C-A8C5-ECC9F3942E4B}">
                <a14:imgProps xmlns:a14="http://schemas.microsoft.com/office/drawing/2010/main">
                  <a14:imgLayer r:embed="rId3">
                    <a14:imgEffect>
                      <a14:brightnessContrast bright="1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B6D0DE4-D49F-3328-296C-9A221E219BE9}"/>
              </a:ext>
            </a:extLst>
          </p:cNvPr>
          <p:cNvSpPr>
            <a:spLocks noGrp="1"/>
          </p:cNvSpPr>
          <p:nvPr>
            <p:ph idx="1"/>
          </p:nvPr>
        </p:nvSpPr>
        <p:spPr>
          <a:xfrm>
            <a:off x="182881" y="201168"/>
            <a:ext cx="11832336" cy="6528815"/>
          </a:xfrm>
        </p:spPr>
        <p:txBody>
          <a:bodyPr>
            <a:normAutofit/>
          </a:bodyPr>
          <a:lstStyle/>
          <a:p>
            <a:r>
              <a:rPr lang="en-US" sz="2800" b="1" kern="0" dirty="0">
                <a:solidFill>
                  <a:srgbClr val="0070C0"/>
                </a:solidFill>
                <a:effectLst/>
                <a:ea typeface="Aptos" panose="020B0004020202020204" pitchFamily="34" charset="0"/>
              </a:rPr>
              <a:t>1)</a:t>
            </a:r>
            <a:r>
              <a:rPr lang="en-US" sz="2800" b="1" kern="0" dirty="0">
                <a:effectLst/>
                <a:ea typeface="Aptos" panose="020B0004020202020204" pitchFamily="34" charset="0"/>
              </a:rPr>
              <a:t> Trust God in all your circumstances, whether things are going good or things are going bad. </a:t>
            </a:r>
          </a:p>
          <a:p>
            <a:r>
              <a:rPr lang="en-US" sz="2800" b="1" kern="0" dirty="0">
                <a:solidFill>
                  <a:srgbClr val="0070C0"/>
                </a:solidFill>
                <a:effectLst/>
                <a:ea typeface="Aptos" panose="020B0004020202020204" pitchFamily="34" charset="0"/>
              </a:rPr>
              <a:t>2)</a:t>
            </a:r>
            <a:r>
              <a:rPr lang="en-US" sz="2800" b="1" kern="0" dirty="0">
                <a:effectLst/>
                <a:ea typeface="Aptos" panose="020B0004020202020204" pitchFamily="34" charset="0"/>
              </a:rPr>
              <a:t> Be faithful to the Lord in all these circumstances. </a:t>
            </a:r>
          </a:p>
          <a:p>
            <a:r>
              <a:rPr lang="en-US" sz="2800" b="1" kern="0" dirty="0">
                <a:solidFill>
                  <a:srgbClr val="0070C0"/>
                </a:solidFill>
                <a:effectLst/>
                <a:ea typeface="Aptos" panose="020B0004020202020204" pitchFamily="34" charset="0"/>
              </a:rPr>
              <a:t>3)</a:t>
            </a:r>
            <a:r>
              <a:rPr lang="en-US" sz="2800" b="1" kern="0" dirty="0">
                <a:effectLst/>
                <a:ea typeface="Aptos" panose="020B0004020202020204" pitchFamily="34" charset="0"/>
              </a:rPr>
              <a:t> Don’t be afraid or ashamed to share the truth about God to others, especially when they clearly need to hear the truth you know. </a:t>
            </a:r>
          </a:p>
          <a:p>
            <a:r>
              <a:rPr lang="en-US" sz="2800" b="1" kern="0" dirty="0">
                <a:solidFill>
                  <a:srgbClr val="0070C0"/>
                </a:solidFill>
                <a:effectLst/>
                <a:ea typeface="Aptos" panose="020B0004020202020204" pitchFamily="34" charset="0"/>
              </a:rPr>
              <a:t>4)</a:t>
            </a:r>
            <a:r>
              <a:rPr lang="en-US" sz="2800" b="1" kern="0" dirty="0">
                <a:effectLst/>
                <a:ea typeface="Aptos" panose="020B0004020202020204" pitchFamily="34" charset="0"/>
              </a:rPr>
              <a:t> Always strive to have a reputation God is pleased with in all your relationships with other people, whether those people are other kids or grownups. </a:t>
            </a:r>
          </a:p>
          <a:p>
            <a:r>
              <a:rPr lang="en-US" sz="2800" b="1" kern="0" dirty="0">
                <a:solidFill>
                  <a:srgbClr val="0070C0"/>
                </a:solidFill>
                <a:effectLst/>
                <a:ea typeface="Aptos" panose="020B0004020202020204" pitchFamily="34" charset="0"/>
              </a:rPr>
              <a:t>5)</a:t>
            </a:r>
            <a:r>
              <a:rPr lang="en-US" sz="2800" b="1" kern="0" dirty="0">
                <a:effectLst/>
                <a:ea typeface="Aptos" panose="020B0004020202020204" pitchFamily="34" charset="0"/>
              </a:rPr>
              <a:t> Care about the people God brings into your life, no matter who they are. </a:t>
            </a:r>
          </a:p>
        </p:txBody>
      </p:sp>
    </p:spTree>
    <p:extLst>
      <p:ext uri="{BB962C8B-B14F-4D97-AF65-F5344CB8AC3E}">
        <p14:creationId xmlns:p14="http://schemas.microsoft.com/office/powerpoint/2010/main" val="18438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ircle(in)">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ircle(in)">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ircle(in)">
                                      <p:cBhvr>
                                        <p:cTn id="2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38" name="Freeform: Shape 37">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39"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40"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20"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1"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2"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3"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4"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grpSp>
      <p:sp>
        <p:nvSpPr>
          <p:cNvPr id="9" name="Content Placeholder 8">
            <a:extLst>
              <a:ext uri="{FF2B5EF4-FFF2-40B4-BE49-F238E27FC236}">
                <a16:creationId xmlns:a16="http://schemas.microsoft.com/office/drawing/2014/main" id="{4B6D0DE4-D49F-3328-296C-9A221E219BE9}"/>
              </a:ext>
            </a:extLst>
          </p:cNvPr>
          <p:cNvSpPr>
            <a:spLocks noGrp="1"/>
          </p:cNvSpPr>
          <p:nvPr>
            <p:ph idx="1"/>
          </p:nvPr>
        </p:nvSpPr>
        <p:spPr>
          <a:xfrm>
            <a:off x="525717" y="2659267"/>
            <a:ext cx="5566263" cy="3274503"/>
          </a:xfrm>
        </p:spPr>
        <p:txBody>
          <a:bodyPr>
            <a:noAutofit/>
          </a:bodyPr>
          <a:lstStyle/>
          <a:p>
            <a:r>
              <a:rPr lang="en-US" sz="2800" b="1" kern="0" dirty="0">
                <a:solidFill>
                  <a:srgbClr val="0070C0"/>
                </a:solidFill>
                <a:effectLst/>
                <a:ea typeface="Aptos" panose="020B0004020202020204" pitchFamily="34" charset="0"/>
              </a:rPr>
              <a:t>6)</a:t>
            </a:r>
            <a:r>
              <a:rPr lang="en-US" sz="2800" b="1" kern="0" dirty="0">
                <a:effectLst/>
                <a:ea typeface="Aptos" panose="020B0004020202020204" pitchFamily="34" charset="0"/>
              </a:rPr>
              <a:t> Don’t ever forget that God can do great and mighty things through the faith of a little child, and </a:t>
            </a:r>
            <a:r>
              <a:rPr lang="en-US" sz="2800" b="1" kern="0" dirty="0">
                <a:solidFill>
                  <a:srgbClr val="0070C0"/>
                </a:solidFill>
                <a:effectLst/>
                <a:ea typeface="Aptos" panose="020B0004020202020204" pitchFamily="34" charset="0"/>
              </a:rPr>
              <a:t>some of those great and mighty things last forever</a:t>
            </a:r>
            <a:r>
              <a:rPr lang="en-US" sz="2800" b="1" kern="0" dirty="0">
                <a:effectLst/>
                <a:ea typeface="Aptos" panose="020B0004020202020204" pitchFamily="34" charset="0"/>
              </a:rPr>
              <a:t>. </a:t>
            </a:r>
          </a:p>
          <a:p>
            <a:pPr algn="ctr"/>
            <a:r>
              <a:rPr lang="en-US" sz="3200" b="1" kern="0" dirty="0">
                <a:solidFill>
                  <a:srgbClr val="00B050"/>
                </a:solidFill>
                <a:effectLst/>
                <a:ea typeface="Aptos" panose="020B0004020202020204" pitchFamily="34" charset="0"/>
              </a:rPr>
              <a:t>It’s your faith and trust in Him that makes your faith mighty! </a:t>
            </a:r>
            <a:endParaRPr lang="en-US" sz="3200" b="1" dirty="0">
              <a:solidFill>
                <a:srgbClr val="00B050"/>
              </a:solidFill>
            </a:endParaRPr>
          </a:p>
        </p:txBody>
      </p:sp>
      <p:pic>
        <p:nvPicPr>
          <p:cNvPr id="4" name="Picture 3" descr="A person and person hugging a child&#10;&#10;Description automatically generated">
            <a:extLst>
              <a:ext uri="{FF2B5EF4-FFF2-40B4-BE49-F238E27FC236}">
                <a16:creationId xmlns:a16="http://schemas.microsoft.com/office/drawing/2014/main" id="{DD09CB53-A6D5-B3A8-F855-510FF65BC5EF}"/>
              </a:ext>
            </a:extLst>
          </p:cNvPr>
          <p:cNvPicPr>
            <a:picLocks noChangeAspect="1"/>
          </p:cNvPicPr>
          <p:nvPr/>
        </p:nvPicPr>
        <p:blipFill rotWithShape="1">
          <a:blip r:embed="rId2">
            <a:extLst>
              <a:ext uri="{28A0092B-C50C-407E-A947-70E740481C1C}">
                <a14:useLocalDpi xmlns:a14="http://schemas.microsoft.com/office/drawing/2010/main" val="0"/>
              </a:ext>
            </a:extLst>
          </a:blip>
          <a:srcRect l="26511" r="27890" b="1"/>
          <a:stretch/>
        </p:blipFill>
        <p:spPr>
          <a:xfrm>
            <a:off x="6531789" y="10"/>
            <a:ext cx="5660211" cy="6857990"/>
          </a:xfrm>
          <a:prstGeom prst="rect">
            <a:avLst/>
          </a:prstGeom>
        </p:spPr>
      </p:pic>
      <p:sp>
        <p:nvSpPr>
          <p:cNvPr id="45" name="Freeform: Shape 44">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nvGrpSpPr>
          <p:cNvPr id="46" name="Group 45">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7" name="Freeform: Shape 46">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1"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2"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3" name="Freeform: Shape 52">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spTree>
    <p:extLst>
      <p:ext uri="{BB962C8B-B14F-4D97-AF65-F5344CB8AC3E}">
        <p14:creationId xmlns:p14="http://schemas.microsoft.com/office/powerpoint/2010/main" val="380836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47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brightnessContrast bright="1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48DAB-C6BC-A45F-B1F1-3989B51502D2}"/>
              </a:ext>
            </a:extLst>
          </p:cNvPr>
          <p:cNvSpPr>
            <a:spLocks noGrp="1"/>
          </p:cNvSpPr>
          <p:nvPr>
            <p:ph type="ctrTitle"/>
          </p:nvPr>
        </p:nvSpPr>
        <p:spPr>
          <a:xfrm>
            <a:off x="0" y="1060704"/>
            <a:ext cx="4956048" cy="926786"/>
          </a:xfrm>
        </p:spPr>
        <p:txBody>
          <a:bodyPr>
            <a:normAutofit fontScale="90000"/>
          </a:bodyPr>
          <a:lstStyle/>
          <a:p>
            <a:pPr algn="ctr"/>
            <a:r>
              <a:rPr lang="en-US" dirty="0">
                <a:solidFill>
                  <a:schemeClr val="bg1">
                    <a:lumMod val="95000"/>
                  </a:schemeClr>
                </a:solidFill>
              </a:rPr>
              <a:t>The Mighty Faith of a Little Girl</a:t>
            </a:r>
          </a:p>
        </p:txBody>
      </p:sp>
      <p:sp>
        <p:nvSpPr>
          <p:cNvPr id="7" name="Subtitle 6">
            <a:extLst>
              <a:ext uri="{FF2B5EF4-FFF2-40B4-BE49-F238E27FC236}">
                <a16:creationId xmlns:a16="http://schemas.microsoft.com/office/drawing/2014/main" id="{E501CB9A-37DA-AA29-D8B5-0C22347E8EEF}"/>
              </a:ext>
            </a:extLst>
          </p:cNvPr>
          <p:cNvSpPr>
            <a:spLocks noGrp="1"/>
          </p:cNvSpPr>
          <p:nvPr>
            <p:ph type="subTitle" idx="1"/>
          </p:nvPr>
        </p:nvSpPr>
        <p:spPr>
          <a:xfrm>
            <a:off x="8040624" y="6234875"/>
            <a:ext cx="4151376" cy="623125"/>
          </a:xfrm>
        </p:spPr>
        <p:txBody>
          <a:bodyPr>
            <a:normAutofit/>
          </a:bodyPr>
          <a:lstStyle/>
          <a:p>
            <a:pPr algn="ctr"/>
            <a:r>
              <a:rPr lang="en-US" sz="3200" b="1" dirty="0">
                <a:solidFill>
                  <a:schemeClr val="bg1">
                    <a:lumMod val="95000"/>
                  </a:schemeClr>
                </a:solidFill>
              </a:rPr>
              <a:t>2</a:t>
            </a:r>
            <a:r>
              <a:rPr lang="en-US" sz="3200" b="1" baseline="30000" dirty="0">
                <a:solidFill>
                  <a:schemeClr val="bg1">
                    <a:lumMod val="95000"/>
                  </a:schemeClr>
                </a:solidFill>
              </a:rPr>
              <a:t>nd</a:t>
            </a:r>
            <a:r>
              <a:rPr lang="en-US" sz="3200" b="1" dirty="0">
                <a:solidFill>
                  <a:schemeClr val="bg1">
                    <a:lumMod val="95000"/>
                  </a:schemeClr>
                </a:solidFill>
              </a:rPr>
              <a:t> Kings 5:1-14</a:t>
            </a:r>
          </a:p>
        </p:txBody>
      </p:sp>
    </p:spTree>
    <p:extLst>
      <p:ext uri="{BB962C8B-B14F-4D97-AF65-F5344CB8AC3E}">
        <p14:creationId xmlns:p14="http://schemas.microsoft.com/office/powerpoint/2010/main" val="351422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dirty="0"/>
              <a:t>Naaman’s</a:t>
            </a:r>
            <a:r>
              <a:rPr lang="en-US" b="1" i="0" dirty="0"/>
              <a:t> servant girl showed great faith, courage, and care </a:t>
            </a:r>
            <a:r>
              <a:rPr lang="en-US" b="1" dirty="0"/>
              <a:t>(verses 1-5a)</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5006403" cy="3549045"/>
          </a:xfrm>
        </p:spPr>
        <p:txBody>
          <a:bodyPr>
            <a:noAutofit/>
          </a:bodyPr>
          <a:lstStyle/>
          <a:p>
            <a:r>
              <a:rPr lang="en-US" sz="2400" b="1" dirty="0">
                <a:solidFill>
                  <a:srgbClr val="FF0000"/>
                </a:solidFill>
              </a:rPr>
              <a:t>1</a:t>
            </a:r>
            <a:r>
              <a:rPr lang="en-US" sz="2800" b="1" dirty="0">
                <a:solidFill>
                  <a:srgbClr val="FF0000"/>
                </a:solidFill>
              </a:rPr>
              <a:t> </a:t>
            </a:r>
            <a:r>
              <a:rPr lang="en-US" sz="2800" b="1" i="1" dirty="0"/>
              <a:t>Naaman, </a:t>
            </a:r>
            <a:r>
              <a:rPr lang="en-US" sz="2800" b="1" i="1" dirty="0">
                <a:solidFill>
                  <a:srgbClr val="0070C0"/>
                </a:solidFill>
              </a:rPr>
              <a:t>commander of the army</a:t>
            </a:r>
            <a:r>
              <a:rPr lang="en-US" sz="2800" b="1" i="1" dirty="0"/>
              <a:t> of the king of Syria, was </a:t>
            </a:r>
            <a:r>
              <a:rPr lang="en-US" sz="2800" b="1" i="1" dirty="0">
                <a:solidFill>
                  <a:srgbClr val="0070C0"/>
                </a:solidFill>
              </a:rPr>
              <a:t>a great man </a:t>
            </a:r>
            <a:r>
              <a:rPr lang="en-US" sz="2800" b="1" i="1" dirty="0"/>
              <a:t>with his master and in high favor, because by him </a:t>
            </a:r>
            <a:r>
              <a:rPr lang="en-US" sz="2800" b="1" i="1" dirty="0">
                <a:solidFill>
                  <a:srgbClr val="0070C0"/>
                </a:solidFill>
              </a:rPr>
              <a:t>the Lord had given victory to Syria</a:t>
            </a:r>
            <a:r>
              <a:rPr lang="en-US" sz="2800" b="1" i="1" dirty="0"/>
              <a:t>. He was </a:t>
            </a:r>
            <a:r>
              <a:rPr lang="en-US" sz="2800" b="1" i="1" dirty="0">
                <a:solidFill>
                  <a:srgbClr val="0070C0"/>
                </a:solidFill>
              </a:rPr>
              <a:t>a mighty man </a:t>
            </a:r>
            <a:r>
              <a:rPr lang="en-US" sz="2800" b="1" i="1" dirty="0"/>
              <a:t>of valor, but he was </a:t>
            </a:r>
            <a:r>
              <a:rPr lang="en-US" sz="2800" b="1" i="1" dirty="0">
                <a:solidFill>
                  <a:srgbClr val="0070C0"/>
                </a:solidFill>
              </a:rPr>
              <a:t>a leper</a:t>
            </a:r>
            <a:r>
              <a:rPr lang="en-US" sz="2800" b="1" dirty="0"/>
              <a:t>. </a:t>
            </a:r>
            <a:endParaRPr lang="en-US" sz="5400" b="1" dirty="0">
              <a:solidFill>
                <a:srgbClr val="C00000"/>
              </a:solidFill>
            </a:endParaRPr>
          </a:p>
        </p:txBody>
      </p:sp>
      <p:pic>
        <p:nvPicPr>
          <p:cNvPr id="5" name="Picture 4" descr="A map of the middle east&#10;&#10;Description automatically generated">
            <a:extLst>
              <a:ext uri="{FF2B5EF4-FFF2-40B4-BE49-F238E27FC236}">
                <a16:creationId xmlns:a16="http://schemas.microsoft.com/office/drawing/2014/main" id="{20718CBD-C308-BB8B-A23B-4BCAFC787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52771"/>
            <a:ext cx="5360900" cy="4340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Connector 7">
            <a:extLst>
              <a:ext uri="{FF2B5EF4-FFF2-40B4-BE49-F238E27FC236}">
                <a16:creationId xmlns:a16="http://schemas.microsoft.com/office/drawing/2014/main" id="{6BE1540A-D600-1C5F-C34A-A957A6F9AAE9}"/>
              </a:ext>
            </a:extLst>
          </p:cNvPr>
          <p:cNvCxnSpPr/>
          <p:nvPr/>
        </p:nvCxnSpPr>
        <p:spPr>
          <a:xfrm>
            <a:off x="8409786" y="3072384"/>
            <a:ext cx="2468880" cy="0"/>
          </a:xfrm>
          <a:prstGeom prst="line">
            <a:avLst/>
          </a:prstGeom>
          <a:ln w="57150">
            <a:solidFill>
              <a:srgbClr val="FF99CC"/>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4CD845D-A0B3-9C39-7FDA-4BA79F9337ED}"/>
              </a:ext>
            </a:extLst>
          </p:cNvPr>
          <p:cNvSpPr/>
          <p:nvPr/>
        </p:nvSpPr>
        <p:spPr>
          <a:xfrm>
            <a:off x="7289800" y="5143500"/>
            <a:ext cx="654050" cy="457200"/>
          </a:xfrm>
          <a:prstGeom prst="roundRect">
            <a:avLst/>
          </a:prstGeom>
          <a:noFill/>
          <a:ln w="57150">
            <a:solidFill>
              <a:srgbClr val="CC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Rectangle: Rounded Corners 9">
            <a:extLst>
              <a:ext uri="{FF2B5EF4-FFF2-40B4-BE49-F238E27FC236}">
                <a16:creationId xmlns:a16="http://schemas.microsoft.com/office/drawing/2014/main" id="{A706E360-ACB2-80AA-1A85-90420F1C99CB}"/>
              </a:ext>
            </a:extLst>
          </p:cNvPr>
          <p:cNvSpPr/>
          <p:nvPr/>
        </p:nvSpPr>
        <p:spPr>
          <a:xfrm>
            <a:off x="7899400" y="4686300"/>
            <a:ext cx="876300" cy="457200"/>
          </a:xfrm>
          <a:prstGeom prst="roundRect">
            <a:avLst/>
          </a:prstGeom>
          <a:noFill/>
          <a:ln w="57150">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43883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dirty="0"/>
              <a:t>Naaman’s</a:t>
            </a:r>
            <a:r>
              <a:rPr lang="en-US" b="1" i="0" dirty="0"/>
              <a:t> servant girl showed great faith, courage, and care </a:t>
            </a:r>
            <a:r>
              <a:rPr lang="en-US" b="1" dirty="0"/>
              <a:t>(verses 1-5a)</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2</a:t>
            </a:r>
            <a:r>
              <a:rPr lang="en-US" sz="2800" b="1" dirty="0"/>
              <a:t> </a:t>
            </a:r>
            <a:r>
              <a:rPr lang="en-US" sz="2800" b="1" i="1" dirty="0"/>
              <a:t>Now the Syrians on </a:t>
            </a:r>
            <a:r>
              <a:rPr lang="en-US" sz="2800" b="1" i="1" dirty="0">
                <a:solidFill>
                  <a:srgbClr val="0070C0"/>
                </a:solidFill>
              </a:rPr>
              <a:t>one of their raids </a:t>
            </a:r>
            <a:r>
              <a:rPr lang="en-US" sz="2800" b="1" i="1" dirty="0"/>
              <a:t>had </a:t>
            </a:r>
            <a:r>
              <a:rPr lang="en-US" sz="2800" b="1" i="1" dirty="0">
                <a:solidFill>
                  <a:srgbClr val="0070C0"/>
                </a:solidFill>
              </a:rPr>
              <a:t>carried off a little girl</a:t>
            </a:r>
            <a:r>
              <a:rPr lang="en-US" sz="2800" b="1" i="1" dirty="0"/>
              <a:t> from the land of Israel, and </a:t>
            </a:r>
            <a:r>
              <a:rPr lang="en-US" sz="2800" b="1" i="1" dirty="0">
                <a:solidFill>
                  <a:srgbClr val="0070C0"/>
                </a:solidFill>
              </a:rPr>
              <a:t>she worked in the service of Naaman’s wife</a:t>
            </a:r>
            <a:r>
              <a:rPr lang="en-US" sz="2800" b="1" dirty="0"/>
              <a:t>. </a:t>
            </a:r>
            <a:endParaRPr lang="en-US" sz="5400" b="1" dirty="0">
              <a:solidFill>
                <a:srgbClr val="C00000"/>
              </a:solidFill>
            </a:endParaRPr>
          </a:p>
        </p:txBody>
      </p:sp>
    </p:spTree>
    <p:extLst>
      <p:ext uri="{BB962C8B-B14F-4D97-AF65-F5344CB8AC3E}">
        <p14:creationId xmlns:p14="http://schemas.microsoft.com/office/powerpoint/2010/main" val="30531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dirty="0"/>
              <a:t>Naaman’s</a:t>
            </a:r>
            <a:r>
              <a:rPr lang="en-US" b="1" i="0" dirty="0"/>
              <a:t> servant girl showed great faith, courage, and care </a:t>
            </a:r>
            <a:r>
              <a:rPr lang="en-US" b="1" dirty="0"/>
              <a:t>(verses 1-5a)</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3</a:t>
            </a:r>
            <a:r>
              <a:rPr lang="en-US" sz="2800" b="1" dirty="0"/>
              <a:t> </a:t>
            </a:r>
            <a:r>
              <a:rPr lang="en-US" sz="2800" b="1" i="1" dirty="0"/>
              <a:t>She said to her mistress, “Would that </a:t>
            </a:r>
            <a:r>
              <a:rPr lang="en-US" sz="2800" b="1" i="1" dirty="0">
                <a:solidFill>
                  <a:srgbClr val="0070C0"/>
                </a:solidFill>
              </a:rPr>
              <a:t>my lord </a:t>
            </a:r>
            <a:r>
              <a:rPr lang="en-US" sz="2800" b="1" i="1" dirty="0"/>
              <a:t>were with </a:t>
            </a:r>
            <a:r>
              <a:rPr lang="en-US" sz="2800" b="1" i="1" dirty="0">
                <a:solidFill>
                  <a:srgbClr val="0070C0"/>
                </a:solidFill>
              </a:rPr>
              <a:t>the prophet </a:t>
            </a:r>
            <a:r>
              <a:rPr lang="en-US" sz="2800" b="1" i="1" dirty="0"/>
              <a:t>who is in Samaria! </a:t>
            </a:r>
            <a:r>
              <a:rPr lang="en-US" sz="2800" b="1" i="1" dirty="0">
                <a:solidFill>
                  <a:srgbClr val="0070C0"/>
                </a:solidFill>
              </a:rPr>
              <a:t>He would cure him of his leprosy</a:t>
            </a:r>
            <a:r>
              <a:rPr lang="en-US" sz="2800" b="1" i="1" dirty="0"/>
              <a:t>.”</a:t>
            </a:r>
            <a:endParaRPr lang="en-US" sz="5400" b="1" dirty="0">
              <a:solidFill>
                <a:srgbClr val="C00000"/>
              </a:solidFill>
            </a:endParaRPr>
          </a:p>
        </p:txBody>
      </p:sp>
    </p:spTree>
    <p:extLst>
      <p:ext uri="{BB962C8B-B14F-4D97-AF65-F5344CB8AC3E}">
        <p14:creationId xmlns:p14="http://schemas.microsoft.com/office/powerpoint/2010/main" val="26155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dirty="0"/>
              <a:t>Naaman’s</a:t>
            </a:r>
            <a:r>
              <a:rPr lang="en-US" b="1" i="0" dirty="0"/>
              <a:t> servant girl showed great faith, courage, and care </a:t>
            </a:r>
            <a:r>
              <a:rPr lang="en-US" b="1" dirty="0"/>
              <a:t>(verses 1-5a)</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4</a:t>
            </a:r>
            <a:r>
              <a:rPr lang="en-US" sz="2800" b="1" dirty="0"/>
              <a:t> </a:t>
            </a:r>
            <a:r>
              <a:rPr lang="en-US" sz="2800" b="1" i="1" dirty="0"/>
              <a:t>So Naaman went in and told his lord, “Thus and so </a:t>
            </a:r>
            <a:r>
              <a:rPr lang="en-US" sz="2800" b="1" i="1" dirty="0">
                <a:solidFill>
                  <a:srgbClr val="0070C0"/>
                </a:solidFill>
              </a:rPr>
              <a:t>spoke the girl </a:t>
            </a:r>
            <a:r>
              <a:rPr lang="en-US" sz="2800" b="1" i="1" dirty="0"/>
              <a:t>from the land of Israel.” </a:t>
            </a:r>
            <a:r>
              <a:rPr lang="en-US" sz="2400" b="1" dirty="0">
                <a:solidFill>
                  <a:srgbClr val="FF0000"/>
                </a:solidFill>
              </a:rPr>
              <a:t>5</a:t>
            </a:r>
            <a:r>
              <a:rPr lang="en-US" sz="2800" b="1" dirty="0"/>
              <a:t> </a:t>
            </a:r>
            <a:r>
              <a:rPr lang="en-US" sz="2800" b="1" i="1" dirty="0"/>
              <a:t>And the king of Syria said, “Go now, and I will send a letter to the king of Israel.”</a:t>
            </a:r>
            <a:endParaRPr lang="en-US" sz="5400" b="1" dirty="0">
              <a:solidFill>
                <a:srgbClr val="C00000"/>
              </a:solidFill>
            </a:endParaRPr>
          </a:p>
        </p:txBody>
      </p:sp>
    </p:spTree>
    <p:extLst>
      <p:ext uri="{BB962C8B-B14F-4D97-AF65-F5344CB8AC3E}">
        <p14:creationId xmlns:p14="http://schemas.microsoft.com/office/powerpoint/2010/main" val="321454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kern="0" dirty="0">
                <a:effectLst/>
                <a:ea typeface="Aptos" panose="020B0004020202020204" pitchFamily="34" charset="0"/>
              </a:rPr>
              <a:t>The testimony of Naaman’s servant girl brought Naaman to Israel </a:t>
            </a:r>
            <a:r>
              <a:rPr lang="en-US" sz="3200" b="1" kern="0" dirty="0">
                <a:effectLst/>
                <a:ea typeface="Aptos" panose="020B0004020202020204" pitchFamily="34" charset="0"/>
              </a:rPr>
              <a:t>(</a:t>
            </a:r>
            <a:r>
              <a:rPr lang="en-US" sz="3200" b="1" i="1" kern="0" dirty="0">
                <a:effectLst/>
                <a:ea typeface="Aptos" panose="020B0004020202020204" pitchFamily="34" charset="0"/>
              </a:rPr>
              <a:t>verses 5b-7</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5</a:t>
            </a:r>
            <a:r>
              <a:rPr lang="en-US" sz="2800" b="1" dirty="0"/>
              <a:t> …</a:t>
            </a:r>
            <a:r>
              <a:rPr lang="en-US" sz="2800" b="1" i="1" dirty="0"/>
              <a:t>So he went, taking with him </a:t>
            </a:r>
            <a:r>
              <a:rPr lang="en-US" sz="2800" b="1" i="1" dirty="0">
                <a:solidFill>
                  <a:srgbClr val="0070C0"/>
                </a:solidFill>
              </a:rPr>
              <a:t>ten talents of silver</a:t>
            </a:r>
            <a:r>
              <a:rPr lang="en-US" sz="2800" b="1" i="1" dirty="0"/>
              <a:t>, </a:t>
            </a:r>
            <a:r>
              <a:rPr lang="en-US" sz="2800" b="1" i="1" dirty="0">
                <a:solidFill>
                  <a:srgbClr val="0070C0"/>
                </a:solidFill>
              </a:rPr>
              <a:t>six thousand shekels of gold</a:t>
            </a:r>
            <a:r>
              <a:rPr lang="en-US" sz="2800" b="1" i="1" dirty="0"/>
              <a:t>, and </a:t>
            </a:r>
            <a:r>
              <a:rPr lang="en-US" sz="2800" b="1" i="1" dirty="0">
                <a:solidFill>
                  <a:srgbClr val="0070C0"/>
                </a:solidFill>
              </a:rPr>
              <a:t>ten changes of clothing</a:t>
            </a:r>
            <a:r>
              <a:rPr lang="en-US" sz="2800" b="1" dirty="0"/>
              <a:t>.</a:t>
            </a:r>
            <a:r>
              <a:rPr lang="en-US" sz="2800" b="1" i="1" dirty="0"/>
              <a:t> </a:t>
            </a:r>
            <a:r>
              <a:rPr lang="en-US" sz="2400" b="1" dirty="0">
                <a:solidFill>
                  <a:srgbClr val="FF0000"/>
                </a:solidFill>
              </a:rPr>
              <a:t>6</a:t>
            </a:r>
            <a:r>
              <a:rPr lang="en-US" sz="2800" b="1" dirty="0"/>
              <a:t> </a:t>
            </a:r>
            <a:r>
              <a:rPr lang="en-US" sz="2800" b="1" i="1" dirty="0"/>
              <a:t>And </a:t>
            </a:r>
            <a:r>
              <a:rPr lang="en-US" sz="2800" b="1" i="1" dirty="0">
                <a:solidFill>
                  <a:srgbClr val="0070C0"/>
                </a:solidFill>
              </a:rPr>
              <a:t>he brought the letter to the king of Israel</a:t>
            </a:r>
            <a:r>
              <a:rPr lang="en-US" sz="2800" b="1" i="1" dirty="0"/>
              <a:t>, which read, “When this letter reaches you, know that I have sent to you Naaman my servant, that </a:t>
            </a:r>
            <a:r>
              <a:rPr lang="en-US" sz="2800" b="1" i="1" u="sng" dirty="0">
                <a:solidFill>
                  <a:srgbClr val="0070C0"/>
                </a:solidFill>
              </a:rPr>
              <a:t>you</a:t>
            </a:r>
            <a:r>
              <a:rPr lang="en-US" sz="2800" b="1" i="1" dirty="0">
                <a:solidFill>
                  <a:srgbClr val="0070C0"/>
                </a:solidFill>
              </a:rPr>
              <a:t> may cure him</a:t>
            </a:r>
            <a:r>
              <a:rPr lang="en-US" sz="2800" b="1" i="1" dirty="0"/>
              <a:t> of his leprosy.”</a:t>
            </a:r>
            <a:endParaRPr lang="en-US" sz="3600" b="1" dirty="0"/>
          </a:p>
        </p:txBody>
      </p:sp>
    </p:spTree>
    <p:extLst>
      <p:ext uri="{BB962C8B-B14F-4D97-AF65-F5344CB8AC3E}">
        <p14:creationId xmlns:p14="http://schemas.microsoft.com/office/powerpoint/2010/main" val="85925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kern="0" dirty="0">
                <a:effectLst/>
                <a:ea typeface="Aptos" panose="020B0004020202020204" pitchFamily="34" charset="0"/>
              </a:rPr>
              <a:t>The testimony of Naaman’s servant girl brought Naaman to Israel </a:t>
            </a:r>
            <a:r>
              <a:rPr lang="en-US" sz="3200" b="1" kern="0" dirty="0">
                <a:effectLst/>
                <a:ea typeface="Aptos" panose="020B0004020202020204" pitchFamily="34" charset="0"/>
              </a:rPr>
              <a:t>(</a:t>
            </a:r>
            <a:r>
              <a:rPr lang="en-US" sz="3200" b="1" i="1" kern="0" dirty="0">
                <a:effectLst/>
                <a:ea typeface="Aptos" panose="020B0004020202020204" pitchFamily="34" charset="0"/>
              </a:rPr>
              <a:t>verses 5b-7</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458277"/>
            <a:ext cx="10077557" cy="3549045"/>
          </a:xfrm>
        </p:spPr>
        <p:txBody>
          <a:bodyPr>
            <a:noAutofit/>
          </a:bodyPr>
          <a:lstStyle/>
          <a:p>
            <a:r>
              <a:rPr lang="en-US" sz="2400" b="1" dirty="0">
                <a:solidFill>
                  <a:srgbClr val="FF0000"/>
                </a:solidFill>
              </a:rPr>
              <a:t>7</a:t>
            </a:r>
            <a:r>
              <a:rPr lang="en-US" sz="2800" b="1" dirty="0"/>
              <a:t> </a:t>
            </a:r>
            <a:r>
              <a:rPr lang="en-US" sz="2800" b="1" i="1" dirty="0"/>
              <a:t>And when the king of Israel read the letter, he tore his clothes and said,  “Am I God, to kill and to make alive, that this man sends word to me to cure a man of his leprosy? </a:t>
            </a:r>
            <a:r>
              <a:rPr lang="en-US" sz="2800" b="1" i="1" dirty="0">
                <a:solidFill>
                  <a:srgbClr val="0070C0"/>
                </a:solidFill>
              </a:rPr>
              <a:t>Only consider, and see how he is seeking a quarrel with me</a:t>
            </a:r>
            <a:r>
              <a:rPr lang="en-US" sz="2800" b="1" i="1" dirty="0"/>
              <a:t>.”</a:t>
            </a:r>
          </a:p>
          <a:p>
            <a:r>
              <a:rPr lang="en-US" sz="2800" b="1" dirty="0">
                <a:solidFill>
                  <a:srgbClr val="C00000"/>
                </a:solidFill>
              </a:rPr>
              <a:t>When it’s all said and done, Naaman trusted his little servant girl’s plan and the two kings took the plan and made it all about what they could do, and they failed miserably. </a:t>
            </a:r>
            <a:endParaRPr lang="en-US" sz="4400" b="1" dirty="0">
              <a:solidFill>
                <a:srgbClr val="C00000"/>
              </a:solidFill>
            </a:endParaRPr>
          </a:p>
        </p:txBody>
      </p:sp>
    </p:spTree>
    <p:extLst>
      <p:ext uri="{BB962C8B-B14F-4D97-AF65-F5344CB8AC3E}">
        <p14:creationId xmlns:p14="http://schemas.microsoft.com/office/powerpoint/2010/main" val="20808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929</TotalTime>
  <Words>1345</Words>
  <Application>Microsoft Office PowerPoint</Application>
  <PresentationFormat>Widescreen</PresentationFormat>
  <Paragraphs>43</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Aptos</vt:lpstr>
      <vt:lpstr>Arial</vt:lpstr>
      <vt:lpstr>Avenir Next LT Pro</vt:lpstr>
      <vt:lpstr>Avenir Next LT Pro Light</vt:lpstr>
      <vt:lpstr>Calibri</vt:lpstr>
      <vt:lpstr>Calibri Light</vt:lpstr>
      <vt:lpstr>Georgia Pro Semibold</vt:lpstr>
      <vt:lpstr>1_Office Theme</vt:lpstr>
      <vt:lpstr>RocaVTI</vt:lpstr>
      <vt:lpstr>PowerPoint Presentation</vt:lpstr>
      <vt:lpstr>PowerPoint Presentation</vt:lpstr>
      <vt:lpstr>The Mighty Faith of a Little Girl</vt:lpstr>
      <vt:lpstr>I. Naaman’s servant girl showed great faith, courage, and care (verses 1-5a)</vt:lpstr>
      <vt:lpstr>I. Naaman’s servant girl showed great faith, courage, and care (verses 1-5a)</vt:lpstr>
      <vt:lpstr>I. Naaman’s servant girl showed great faith, courage, and care (verses 1-5a)</vt:lpstr>
      <vt:lpstr>I. Naaman’s servant girl showed great faith, courage, and care (verses 1-5a)</vt:lpstr>
      <vt:lpstr>II. The testimony of Naaman’s servant girl brought Naaman to Israel (verses 5b-7)</vt:lpstr>
      <vt:lpstr>II. The testimony of Naaman’s servant girl brought Naaman to Israel (verses 5b-7)</vt:lpstr>
      <vt:lpstr>III. The testimony of Naaman’s servant girl brought Naaman to Elisha (verses 8-12)</vt:lpstr>
      <vt:lpstr>III. The testimony of Naaman’s servant girl brought Naaman to Elisha (verses 8-12)</vt:lpstr>
      <vt:lpstr>III. The testimony of Naaman’s servant girl brought Naaman to Elisha (verses 8-12)</vt:lpstr>
      <vt:lpstr>IV. The intervention of Naaman’s servants brought healing for Naaman (verses 13-14)</vt:lpstr>
      <vt:lpstr>IV. The intervention of Naaman’s servants brought healing for Naaman (verses 13-14)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64</cp:revision>
  <dcterms:created xsi:type="dcterms:W3CDTF">2020-03-26T18:56:14Z</dcterms:created>
  <dcterms:modified xsi:type="dcterms:W3CDTF">2024-04-29T21:44:30Z</dcterms:modified>
</cp:coreProperties>
</file>