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5"/>
  </p:notesMasterIdLst>
  <p:sldIdLst>
    <p:sldId id="545" r:id="rId3"/>
    <p:sldId id="399" r:id="rId4"/>
    <p:sldId id="756" r:id="rId5"/>
    <p:sldId id="761" r:id="rId6"/>
    <p:sldId id="758" r:id="rId7"/>
    <p:sldId id="765" r:id="rId8"/>
    <p:sldId id="762" r:id="rId9"/>
    <p:sldId id="763" r:id="rId10"/>
    <p:sldId id="766" r:id="rId11"/>
    <p:sldId id="759" r:id="rId12"/>
    <p:sldId id="767" r:id="rId13"/>
    <p:sldId id="769" r:id="rId14"/>
    <p:sldId id="768" r:id="rId15"/>
    <p:sldId id="770" r:id="rId16"/>
    <p:sldId id="771" r:id="rId17"/>
    <p:sldId id="772" r:id="rId18"/>
    <p:sldId id="773" r:id="rId19"/>
    <p:sldId id="760" r:id="rId20"/>
    <p:sldId id="774" r:id="rId21"/>
    <p:sldId id="775" r:id="rId22"/>
    <p:sldId id="776" r:id="rId23"/>
    <p:sldId id="53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0C7968-5D83-4295-B3DD-BB020B94A7A8}" v="4" dt="2024-02-29T12:52:01.0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3/3/2024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01165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9267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3/3/2024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43525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76710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20826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12851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69765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3/3/2024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53054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3/3/2024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756019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007561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0369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3/3/2024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3/3/2024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836746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6000" b="1" dirty="0">
                <a:solidFill>
                  <a:schemeClr val="bg1"/>
                </a:solidFill>
              </a:rPr>
              <a:t>Scripture Reading</a:t>
            </a:r>
          </a:p>
          <a:p>
            <a:pPr marL="0" indent="0" algn="ctr">
              <a:buNone/>
            </a:pPr>
            <a:r>
              <a:rPr lang="en-US" sz="4800" b="1" i="1" dirty="0">
                <a:solidFill>
                  <a:schemeClr val="accent4">
                    <a:lumMod val="60000"/>
                    <a:lumOff val="40000"/>
                  </a:schemeClr>
                </a:solidFill>
              </a:rPr>
              <a:t>Matthew 24:1-41</a:t>
            </a:r>
          </a:p>
          <a:p>
            <a:pPr marL="0" indent="0" algn="ctr">
              <a:buNone/>
            </a:pPr>
            <a:endParaRPr lang="en-US" sz="4800" b="1" dirty="0">
              <a:solidFill>
                <a:srgbClr val="FF3300"/>
              </a:solidFill>
            </a:endParaRPr>
          </a:p>
          <a:p>
            <a:pPr marL="0" indent="0" algn="ctr">
              <a:buNone/>
            </a:pPr>
            <a:r>
              <a:rPr lang="en-US" sz="4800" b="1" dirty="0">
                <a:solidFill>
                  <a:srgbClr val="FF3300"/>
                </a:solidFill>
              </a:rPr>
              <a:t>Pages 985-87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DAFC9-42EA-4249-0A8C-094F53B03B4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41D08FB-BA3C-FAF2-1AD3-4264E485D3DC}"/>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foretells the time of the end (</a:t>
            </a:r>
            <a:r>
              <a:rPr lang="en-US" sz="3200" b="1" i="1" dirty="0">
                <a:latin typeface="Bookman Old Style" panose="02050604050505020204" pitchFamily="18" charset="0"/>
              </a:rPr>
              <a:t>verses 15-25</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C21F1F18-D87A-DAE9-18CC-E7F14AD7D671}"/>
              </a:ext>
            </a:extLst>
          </p:cNvPr>
          <p:cNvSpPr>
            <a:spLocks noGrp="1"/>
          </p:cNvSpPr>
          <p:nvPr>
            <p:ph idx="1"/>
          </p:nvPr>
        </p:nvSpPr>
        <p:spPr>
          <a:xfrm>
            <a:off x="854694" y="2003073"/>
            <a:ext cx="4562696" cy="4736592"/>
          </a:xfrm>
        </p:spPr>
        <p:txBody>
          <a:bodyPr>
            <a:noAutofit/>
          </a:bodyPr>
          <a:lstStyle/>
          <a:p>
            <a:pPr marL="0" indent="0">
              <a:buNone/>
            </a:pPr>
            <a:r>
              <a:rPr lang="en-US" sz="2400" b="1" dirty="0">
                <a:solidFill>
                  <a:srgbClr val="FF0000"/>
                </a:solidFill>
                <a:latin typeface="Bookman Old Style" panose="02050604050505020204" pitchFamily="18" charset="0"/>
              </a:rPr>
              <a:t>15</a:t>
            </a:r>
            <a:r>
              <a:rPr lang="en-US" sz="2800" b="1" i="1" dirty="0">
                <a:latin typeface="Bookman Old Style" panose="02050604050505020204" pitchFamily="18" charset="0"/>
              </a:rPr>
              <a:t>“So when you see </a:t>
            </a:r>
            <a:r>
              <a:rPr lang="en-US" sz="2800" b="1" i="1" dirty="0">
                <a:solidFill>
                  <a:srgbClr val="0070C0"/>
                </a:solidFill>
                <a:latin typeface="Bookman Old Style" panose="02050604050505020204" pitchFamily="18" charset="0"/>
              </a:rPr>
              <a:t>the abomination of desolation </a:t>
            </a:r>
            <a:r>
              <a:rPr lang="en-US" sz="2800" b="1" i="1" dirty="0">
                <a:latin typeface="Bookman Old Style" panose="02050604050505020204" pitchFamily="18" charset="0"/>
              </a:rPr>
              <a:t>spoken of by the prophet </a:t>
            </a:r>
            <a:r>
              <a:rPr lang="en-US" sz="2800" b="1" i="1" dirty="0">
                <a:solidFill>
                  <a:srgbClr val="0070C0"/>
                </a:solidFill>
                <a:latin typeface="Bookman Old Style" panose="02050604050505020204" pitchFamily="18" charset="0"/>
              </a:rPr>
              <a:t>Daniel</a:t>
            </a:r>
            <a:r>
              <a:rPr lang="en-US" sz="2800" b="1" i="1" dirty="0">
                <a:latin typeface="Bookman Old Style" panose="02050604050505020204" pitchFamily="18" charset="0"/>
              </a:rPr>
              <a:t>, standing in the </a:t>
            </a:r>
            <a:r>
              <a:rPr lang="en-US" sz="2800" b="1" i="1" dirty="0">
                <a:solidFill>
                  <a:srgbClr val="0070C0"/>
                </a:solidFill>
                <a:latin typeface="Bookman Old Style" panose="02050604050505020204" pitchFamily="18" charset="0"/>
              </a:rPr>
              <a:t>holy place</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let the reader understand</a:t>
            </a:r>
            <a:r>
              <a:rPr lang="en-US" sz="2800" b="1" i="1" dirty="0">
                <a:latin typeface="Bookman Old Style" panose="02050604050505020204" pitchFamily="18" charset="0"/>
              </a:rPr>
              <a:t>). </a:t>
            </a:r>
            <a:endParaRPr lang="en-US" sz="5400" b="1" i="1" dirty="0">
              <a:latin typeface="Bookman Old Style" panose="02050604050505020204" pitchFamily="18" charset="0"/>
            </a:endParaRPr>
          </a:p>
        </p:txBody>
      </p:sp>
      <p:pic>
        <p:nvPicPr>
          <p:cNvPr id="1026" name="Picture 2" descr="Antiochus IV Epiphanes………Antichrist lite? – Apologiaway : Conservative  Christian Worldview">
            <a:extLst>
              <a:ext uri="{FF2B5EF4-FFF2-40B4-BE49-F238E27FC236}">
                <a16:creationId xmlns:a16="http://schemas.microsoft.com/office/drawing/2014/main" id="{82A1D2EC-7856-B589-CD08-8D1A25F5FB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9027" y="1716658"/>
            <a:ext cx="6344391" cy="41606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67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5441FE-FBC0-473B-E6E3-C936E1FC8BA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0672036-9D3D-B858-D695-D9A9FF8B9E5C}"/>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foretells the time of the end (</a:t>
            </a:r>
            <a:r>
              <a:rPr lang="en-US" sz="3200" b="1" i="1" dirty="0">
                <a:latin typeface="Bookman Old Style" panose="02050604050505020204" pitchFamily="18" charset="0"/>
              </a:rPr>
              <a:t>verses 15-25</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963DA3D8-4A93-26A9-A0A1-CBA05F59DA1C}"/>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15</a:t>
            </a:r>
            <a:r>
              <a:rPr lang="en-US" sz="2800" b="1" i="1" dirty="0">
                <a:latin typeface="Bookman Old Style" panose="02050604050505020204" pitchFamily="18" charset="0"/>
              </a:rPr>
              <a:t>“So when you see </a:t>
            </a:r>
            <a:r>
              <a:rPr lang="en-US" sz="2800" b="1" i="1" dirty="0">
                <a:solidFill>
                  <a:srgbClr val="0070C0"/>
                </a:solidFill>
                <a:latin typeface="Bookman Old Style" panose="02050604050505020204" pitchFamily="18" charset="0"/>
              </a:rPr>
              <a:t>the abomination of desolation </a:t>
            </a:r>
            <a:r>
              <a:rPr lang="en-US" sz="2800" b="1" i="1" dirty="0">
                <a:latin typeface="Bookman Old Style" panose="02050604050505020204" pitchFamily="18" charset="0"/>
              </a:rPr>
              <a:t>spoken of by the prophet </a:t>
            </a:r>
            <a:r>
              <a:rPr lang="en-US" sz="2800" b="1" i="1" dirty="0">
                <a:solidFill>
                  <a:srgbClr val="0070C0"/>
                </a:solidFill>
                <a:latin typeface="Bookman Old Style" panose="02050604050505020204" pitchFamily="18" charset="0"/>
              </a:rPr>
              <a:t>Daniel</a:t>
            </a:r>
            <a:r>
              <a:rPr lang="en-US" sz="2800" b="1" i="1" dirty="0">
                <a:latin typeface="Bookman Old Style" panose="02050604050505020204" pitchFamily="18" charset="0"/>
              </a:rPr>
              <a:t>, standing in </a:t>
            </a:r>
            <a:r>
              <a:rPr lang="en-US" sz="2800" b="1" i="1" dirty="0">
                <a:solidFill>
                  <a:srgbClr val="0070C0"/>
                </a:solidFill>
                <a:latin typeface="Bookman Old Style" panose="02050604050505020204" pitchFamily="18" charset="0"/>
              </a:rPr>
              <a:t>the holy place</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let the reader understand</a:t>
            </a:r>
            <a:r>
              <a:rPr lang="en-US" sz="2800" b="1" i="1" dirty="0">
                <a:latin typeface="Bookman Old Style" panose="02050604050505020204" pitchFamily="18" charset="0"/>
              </a:rPr>
              <a:t>). </a:t>
            </a:r>
          </a:p>
          <a:p>
            <a:pPr marL="0" indent="0">
              <a:buNone/>
            </a:pPr>
            <a:r>
              <a:rPr lang="en-US" sz="2800" b="1" dirty="0">
                <a:effectLst/>
                <a:latin typeface="Bookman Old Style" panose="02050604050505020204" pitchFamily="18" charset="0"/>
                <a:ea typeface="Times New Roman" panose="02020603050405020304" pitchFamily="18" charset="0"/>
              </a:rPr>
              <a:t>“</a:t>
            </a:r>
            <a:r>
              <a:rPr lang="en-US" sz="2800" b="1" i="1" dirty="0">
                <a:solidFill>
                  <a:srgbClr val="0070C0"/>
                </a:solidFill>
                <a:effectLst/>
                <a:latin typeface="Bookman Old Style" panose="02050604050505020204" pitchFamily="18" charset="0"/>
                <a:ea typeface="Times New Roman" panose="02020603050405020304" pitchFamily="18" charset="0"/>
              </a:rPr>
              <a:t>Let no one deceive you in any way</a:t>
            </a:r>
            <a:r>
              <a:rPr lang="en-US" sz="2800" b="1" i="1" dirty="0">
                <a:effectLst/>
                <a:latin typeface="Bookman Old Style" panose="02050604050505020204" pitchFamily="18" charset="0"/>
                <a:ea typeface="Times New Roman" panose="02020603050405020304" pitchFamily="18" charset="0"/>
              </a:rPr>
              <a:t>. For that day will not come, unless the rebellion comes first, and </a:t>
            </a:r>
            <a:r>
              <a:rPr lang="en-US" sz="2800" b="1" i="1" dirty="0">
                <a:solidFill>
                  <a:srgbClr val="0070C0"/>
                </a:solidFill>
                <a:effectLst/>
                <a:latin typeface="Bookman Old Style" panose="02050604050505020204" pitchFamily="18" charset="0"/>
                <a:ea typeface="Times New Roman" panose="02020603050405020304" pitchFamily="18" charset="0"/>
              </a:rPr>
              <a:t>the man of lawlessness is revealed</a:t>
            </a:r>
            <a:r>
              <a:rPr lang="en-US" sz="2800" b="1" i="1" dirty="0">
                <a:effectLst/>
                <a:latin typeface="Bookman Old Style" panose="02050604050505020204" pitchFamily="18" charset="0"/>
                <a:ea typeface="Times New Roman" panose="02020603050405020304" pitchFamily="18" charset="0"/>
              </a:rPr>
              <a:t>, the son of destruction, who opposes and exalts himself against every so-called god or object of worship, so that </a:t>
            </a:r>
            <a:r>
              <a:rPr lang="en-US" sz="2800" b="1" i="1" dirty="0">
                <a:solidFill>
                  <a:srgbClr val="0070C0"/>
                </a:solidFill>
                <a:effectLst/>
                <a:latin typeface="Bookman Old Style" panose="02050604050505020204" pitchFamily="18" charset="0"/>
                <a:ea typeface="Times New Roman" panose="02020603050405020304" pitchFamily="18" charset="0"/>
              </a:rPr>
              <a:t>he takes his seat in the temple of God, proclaiming himself to be God</a:t>
            </a:r>
            <a:r>
              <a:rPr lang="en-US" sz="2800" b="1" i="1" dirty="0">
                <a:effectLst/>
                <a:latin typeface="Bookman Old Style" panose="02050604050505020204" pitchFamily="18" charset="0"/>
                <a:ea typeface="Times New Roman" panose="02020603050405020304" pitchFamily="18" charset="0"/>
              </a:rPr>
              <a:t>.</a:t>
            </a:r>
            <a:r>
              <a:rPr lang="en-US" sz="2800" b="1" dirty="0">
                <a:effectLst/>
                <a:latin typeface="Bookman Old Style" panose="02050604050505020204" pitchFamily="18" charset="0"/>
                <a:ea typeface="Times New Roman" panose="02020603050405020304" pitchFamily="18" charset="0"/>
              </a:rPr>
              <a:t>” </a:t>
            </a:r>
            <a:r>
              <a:rPr lang="en-US" sz="2800" b="1" dirty="0">
                <a:solidFill>
                  <a:srgbClr val="C00000"/>
                </a:solidFill>
                <a:effectLst/>
                <a:latin typeface="Bookman Old Style" panose="02050604050505020204" pitchFamily="18" charset="0"/>
                <a:ea typeface="Times New Roman" panose="02020603050405020304" pitchFamily="18" charset="0"/>
              </a:rPr>
              <a:t>2</a:t>
            </a:r>
            <a:r>
              <a:rPr lang="en-US" sz="2800" b="1" baseline="30000" dirty="0">
                <a:solidFill>
                  <a:srgbClr val="C00000"/>
                </a:solidFill>
                <a:effectLst/>
                <a:latin typeface="Bookman Old Style" panose="02050604050505020204" pitchFamily="18" charset="0"/>
                <a:ea typeface="Times New Roman" panose="02020603050405020304" pitchFamily="18" charset="0"/>
              </a:rPr>
              <a:t>nd</a:t>
            </a:r>
            <a:r>
              <a:rPr lang="en-US" sz="2800" b="1" dirty="0">
                <a:solidFill>
                  <a:srgbClr val="C00000"/>
                </a:solidFill>
                <a:effectLst/>
                <a:latin typeface="Bookman Old Style" panose="02050604050505020204" pitchFamily="18" charset="0"/>
                <a:ea typeface="Times New Roman" panose="02020603050405020304" pitchFamily="18" charset="0"/>
              </a:rPr>
              <a:t> Thessalonians 2:3-4</a:t>
            </a:r>
            <a:endParaRPr lang="en-US" sz="72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24029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7A61F1-E80D-3FDE-E6A7-94A455526DB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50C8667-2FEB-E11E-9E51-FA6B7C18CEF6}"/>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foretells the time of the end (</a:t>
            </a:r>
            <a:r>
              <a:rPr lang="en-US" sz="3200" b="1" i="1" dirty="0">
                <a:latin typeface="Bookman Old Style" panose="02050604050505020204" pitchFamily="18" charset="0"/>
              </a:rPr>
              <a:t>verses 15-25</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6168E203-F28C-2EBB-71F9-5F41720035D2}"/>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15</a:t>
            </a:r>
            <a:r>
              <a:rPr lang="en-US" sz="2800" b="1" i="1" dirty="0">
                <a:latin typeface="Bookman Old Style" panose="02050604050505020204" pitchFamily="18" charset="0"/>
              </a:rPr>
              <a:t>“So </a:t>
            </a:r>
            <a:r>
              <a:rPr lang="en-US" sz="2800" b="1" i="1" dirty="0">
                <a:solidFill>
                  <a:srgbClr val="0070C0"/>
                </a:solidFill>
                <a:latin typeface="Bookman Old Style" panose="02050604050505020204" pitchFamily="18" charset="0"/>
              </a:rPr>
              <a:t>when you see </a:t>
            </a:r>
            <a:r>
              <a:rPr lang="en-US" sz="2800" b="1" i="1" dirty="0">
                <a:latin typeface="Bookman Old Style" panose="02050604050505020204" pitchFamily="18" charset="0"/>
              </a:rPr>
              <a:t>the abomination of desolation spoken of by the prophet Daniel, standing in the holy place (let the reader understand)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16</a:t>
            </a:r>
            <a:r>
              <a:rPr lang="en-US" sz="2800" b="1" dirty="0">
                <a:latin typeface="Bookman Old Style" panose="02050604050505020204" pitchFamily="18" charset="0"/>
              </a:rPr>
              <a:t> </a:t>
            </a:r>
            <a:r>
              <a:rPr lang="en-US" sz="2800" b="1" i="1" dirty="0">
                <a:latin typeface="Bookman Old Style" panose="02050604050505020204" pitchFamily="18" charset="0"/>
              </a:rPr>
              <a:t>then let those who are in Judea </a:t>
            </a:r>
            <a:r>
              <a:rPr lang="en-US" sz="2800" b="1" i="1" dirty="0">
                <a:solidFill>
                  <a:srgbClr val="0070C0"/>
                </a:solidFill>
                <a:latin typeface="Bookman Old Style" panose="02050604050505020204" pitchFamily="18" charset="0"/>
              </a:rPr>
              <a:t>flee to the mountains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Let the one who is on the housetop </a:t>
            </a:r>
            <a:r>
              <a:rPr lang="en-US" sz="2800" b="1" i="1" dirty="0">
                <a:solidFill>
                  <a:srgbClr val="0070C0"/>
                </a:solidFill>
                <a:latin typeface="Bookman Old Style" panose="02050604050505020204" pitchFamily="18" charset="0"/>
              </a:rPr>
              <a:t>not go down </a:t>
            </a:r>
            <a:r>
              <a:rPr lang="en-US" sz="2800" b="1" i="1" dirty="0">
                <a:latin typeface="Bookman Old Style" panose="02050604050505020204" pitchFamily="18" charset="0"/>
              </a:rPr>
              <a:t>to take what is in his house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and let the one who is in the field </a:t>
            </a:r>
            <a:r>
              <a:rPr lang="en-US" sz="2800" b="1" i="1" dirty="0">
                <a:solidFill>
                  <a:srgbClr val="0070C0"/>
                </a:solidFill>
                <a:latin typeface="Bookman Old Style" panose="02050604050505020204" pitchFamily="18" charset="0"/>
              </a:rPr>
              <a:t>not turn back</a:t>
            </a:r>
            <a:r>
              <a:rPr lang="en-US" sz="2800" b="1" i="1" dirty="0">
                <a:latin typeface="Bookman Old Style" panose="02050604050505020204" pitchFamily="18" charset="0"/>
              </a:rPr>
              <a:t> to take his cloak</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And alas for </a:t>
            </a:r>
            <a:r>
              <a:rPr lang="en-US" sz="2800" b="1" i="1" dirty="0">
                <a:solidFill>
                  <a:srgbClr val="0070C0"/>
                </a:solidFill>
                <a:latin typeface="Bookman Old Style" panose="02050604050505020204" pitchFamily="18" charset="0"/>
              </a:rPr>
              <a:t>women who are pregnant</a:t>
            </a:r>
            <a:r>
              <a:rPr lang="en-US" sz="2800" b="1" i="1" dirty="0">
                <a:latin typeface="Bookman Old Style" panose="02050604050505020204" pitchFamily="18" charset="0"/>
              </a:rPr>
              <a:t> and for those who are </a:t>
            </a:r>
            <a:r>
              <a:rPr lang="en-US" sz="2800" b="1" i="1" dirty="0">
                <a:solidFill>
                  <a:srgbClr val="0070C0"/>
                </a:solidFill>
                <a:latin typeface="Bookman Old Style" panose="02050604050505020204" pitchFamily="18" charset="0"/>
              </a:rPr>
              <a:t>nursing infants </a:t>
            </a:r>
            <a:r>
              <a:rPr lang="en-US" sz="2800" b="1" i="1" dirty="0">
                <a:latin typeface="Bookman Old Style" panose="02050604050505020204" pitchFamily="18" charset="0"/>
              </a:rPr>
              <a:t>in those days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20</a:t>
            </a:r>
            <a:r>
              <a:rPr lang="en-US" sz="2400" b="1" dirty="0">
                <a:latin typeface="Bookman Old Style" panose="02050604050505020204" pitchFamily="18" charset="0"/>
              </a:rPr>
              <a:t> </a:t>
            </a:r>
            <a:r>
              <a:rPr lang="en-US" sz="2800" b="1" i="1" dirty="0">
                <a:solidFill>
                  <a:srgbClr val="0070C0"/>
                </a:solidFill>
                <a:latin typeface="Bookman Old Style" panose="02050604050505020204" pitchFamily="18" charset="0"/>
              </a:rPr>
              <a:t>Pray that your flight may not be</a:t>
            </a:r>
            <a:r>
              <a:rPr lang="en-US" sz="2800" b="1" i="1" dirty="0">
                <a:latin typeface="Bookman Old Style" panose="02050604050505020204" pitchFamily="18" charset="0"/>
              </a:rPr>
              <a:t> in winter or on a Sabbath</a:t>
            </a:r>
            <a:r>
              <a:rPr lang="en-US" sz="2800" b="1" dirty="0">
                <a:latin typeface="Bookman Old Style" panose="02050604050505020204" pitchFamily="18" charset="0"/>
              </a:rPr>
              <a:t>. </a:t>
            </a:r>
            <a:endParaRPr lang="en-US" sz="5400" b="1" i="1" dirty="0">
              <a:latin typeface="Bookman Old Style" panose="02050604050505020204" pitchFamily="18" charset="0"/>
            </a:endParaRPr>
          </a:p>
        </p:txBody>
      </p:sp>
    </p:spTree>
    <p:extLst>
      <p:ext uri="{BB962C8B-B14F-4D97-AF65-F5344CB8AC3E}">
        <p14:creationId xmlns:p14="http://schemas.microsoft.com/office/powerpoint/2010/main" val="426747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0E5740-A5CD-C5B8-46A4-5DEDBD8BD2E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A194463-7B46-6296-AA6B-8A8E6A161EEC}"/>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foretells the time of the end (</a:t>
            </a:r>
            <a:r>
              <a:rPr lang="en-US" sz="3200" b="1" i="1" dirty="0">
                <a:latin typeface="Bookman Old Style" panose="02050604050505020204" pitchFamily="18" charset="0"/>
              </a:rPr>
              <a:t>verses 15-25</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14FD04AB-B496-7E82-6E74-20E7906AE24D}"/>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21</a:t>
            </a:r>
            <a:r>
              <a:rPr lang="en-US" sz="2800" b="1" dirty="0">
                <a:latin typeface="Bookman Old Style" panose="02050604050505020204" pitchFamily="18" charset="0"/>
              </a:rPr>
              <a:t> </a:t>
            </a:r>
            <a:r>
              <a:rPr lang="en-US" sz="2800" b="1" i="1" dirty="0">
                <a:latin typeface="Bookman Old Style" panose="02050604050505020204" pitchFamily="18" charset="0"/>
              </a:rPr>
              <a:t>For then there will be </a:t>
            </a:r>
            <a:r>
              <a:rPr lang="en-US" sz="2800" b="1" i="1" dirty="0">
                <a:solidFill>
                  <a:srgbClr val="0070C0"/>
                </a:solidFill>
                <a:latin typeface="Bookman Old Style" panose="02050604050505020204" pitchFamily="18" charset="0"/>
              </a:rPr>
              <a:t>great tribulation</a:t>
            </a:r>
            <a:r>
              <a:rPr lang="en-US" sz="2800" b="1" i="1" dirty="0">
                <a:latin typeface="Bookman Old Style" panose="02050604050505020204" pitchFamily="18" charset="0"/>
              </a:rPr>
              <a:t>, such as </a:t>
            </a:r>
            <a:r>
              <a:rPr lang="en-US" sz="2800" b="1" i="1" dirty="0">
                <a:solidFill>
                  <a:srgbClr val="0070C0"/>
                </a:solidFill>
                <a:latin typeface="Bookman Old Style" panose="02050604050505020204" pitchFamily="18" charset="0"/>
              </a:rPr>
              <a:t>has not been from the beginning of the world until now</a:t>
            </a:r>
            <a:r>
              <a:rPr lang="en-US" sz="2800" b="1" dirty="0">
                <a:solidFill>
                  <a:srgbClr val="0070C0"/>
                </a:solidFill>
                <a:latin typeface="Bookman Old Style" panose="02050604050505020204" pitchFamily="18" charset="0"/>
              </a:rPr>
              <a:t>, </a:t>
            </a:r>
            <a:r>
              <a:rPr lang="en-US" sz="2800" b="1" i="1" dirty="0">
                <a:solidFill>
                  <a:srgbClr val="0070C0"/>
                </a:solidFill>
                <a:latin typeface="Bookman Old Style" panose="02050604050505020204" pitchFamily="18" charset="0"/>
              </a:rPr>
              <a:t>no, and never will be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22</a:t>
            </a:r>
            <a:r>
              <a:rPr lang="en-US" sz="2800" b="1" dirty="0">
                <a:latin typeface="Bookman Old Style" panose="02050604050505020204" pitchFamily="18" charset="0"/>
              </a:rPr>
              <a:t> </a:t>
            </a:r>
            <a:r>
              <a:rPr lang="en-US" sz="2800" b="1" i="1" dirty="0">
                <a:latin typeface="Bookman Old Style" panose="02050604050505020204" pitchFamily="18" charset="0"/>
              </a:rPr>
              <a:t>And if those days had not been cut short, </a:t>
            </a:r>
            <a:r>
              <a:rPr lang="en-US" sz="2800" b="1" i="1" dirty="0">
                <a:solidFill>
                  <a:srgbClr val="0070C0"/>
                </a:solidFill>
                <a:latin typeface="Bookman Old Style" panose="02050604050505020204" pitchFamily="18" charset="0"/>
              </a:rPr>
              <a:t>no human being would be saved</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But for the sake of the elect</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those days will be cut short</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206871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D7F29-AE7F-423E-0CFE-4126EE94BE4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A0C2424B-0693-059D-22CD-4EEAC1C41B33}"/>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foretells the time of the end (</a:t>
            </a:r>
            <a:r>
              <a:rPr lang="en-US" sz="3200" b="1" i="1" dirty="0">
                <a:latin typeface="Bookman Old Style" panose="02050604050505020204" pitchFamily="18" charset="0"/>
              </a:rPr>
              <a:t>verses 15-25</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D2B15B2E-67C5-D1F0-9D34-6D3AB4CE4952}"/>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23</a:t>
            </a:r>
            <a:r>
              <a:rPr lang="en-US" sz="2800" b="1" dirty="0">
                <a:latin typeface="Bookman Old Style" panose="02050604050505020204" pitchFamily="18" charset="0"/>
              </a:rPr>
              <a:t> </a:t>
            </a:r>
            <a:r>
              <a:rPr lang="en-US" sz="2800" b="1" i="1" dirty="0">
                <a:latin typeface="Bookman Old Style" panose="02050604050505020204" pitchFamily="18" charset="0"/>
              </a:rPr>
              <a:t>Then if anyone says to you, ‘Look, here is the Christ!’ or ‘There he is!’ do not believe it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24</a:t>
            </a:r>
            <a:r>
              <a:rPr lang="en-US" sz="2800" b="1" dirty="0">
                <a:latin typeface="Bookman Old Style" panose="02050604050505020204" pitchFamily="18" charset="0"/>
              </a:rPr>
              <a:t> </a:t>
            </a:r>
            <a:r>
              <a:rPr lang="en-US" sz="2800" b="1" i="1" dirty="0">
                <a:latin typeface="Bookman Old Style" panose="02050604050505020204" pitchFamily="18" charset="0"/>
              </a:rPr>
              <a:t>For false christs and false prophets will arise and perform great signs and wonders, </a:t>
            </a:r>
            <a:r>
              <a:rPr lang="en-US" sz="2800" b="1" i="1" dirty="0">
                <a:solidFill>
                  <a:srgbClr val="0070C0"/>
                </a:solidFill>
                <a:latin typeface="Bookman Old Style" panose="02050604050505020204" pitchFamily="18" charset="0"/>
              </a:rPr>
              <a:t>so as to lead astray, if possible, even the elect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25</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See, I have told </a:t>
            </a:r>
            <a:r>
              <a:rPr lang="en-US" sz="2800" b="1" i="1" u="sng" dirty="0">
                <a:solidFill>
                  <a:srgbClr val="0070C0"/>
                </a:solidFill>
                <a:latin typeface="Bookman Old Style" panose="02050604050505020204" pitchFamily="18" charset="0"/>
              </a:rPr>
              <a:t>you</a:t>
            </a:r>
            <a:r>
              <a:rPr lang="en-US" sz="2800" b="1" i="1" dirty="0">
                <a:solidFill>
                  <a:srgbClr val="0070C0"/>
                </a:solidFill>
                <a:latin typeface="Bookman Old Style" panose="02050604050505020204" pitchFamily="18" charset="0"/>
              </a:rPr>
              <a:t> beforehand</a:t>
            </a:r>
            <a:r>
              <a:rPr lang="en-US" sz="2800" b="1" dirty="0">
                <a:latin typeface="Bookman Old Style" panose="02050604050505020204" pitchFamily="18" charset="0"/>
              </a:rPr>
              <a:t>.</a:t>
            </a:r>
          </a:p>
          <a:p>
            <a:pPr marL="0" indent="0">
              <a:buNone/>
            </a:pPr>
            <a:endParaRPr lang="en-US" sz="2400" b="1" dirty="0">
              <a:solidFill>
                <a:srgbClr val="FF0000"/>
              </a:solidFill>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“See that no one </a:t>
            </a:r>
            <a:r>
              <a:rPr lang="en-US" sz="2800" b="1" i="1" dirty="0">
                <a:solidFill>
                  <a:srgbClr val="0070C0"/>
                </a:solidFill>
                <a:latin typeface="Bookman Old Style" panose="02050604050505020204" pitchFamily="18" charset="0"/>
              </a:rPr>
              <a:t>leads you astray</a:t>
            </a:r>
            <a:r>
              <a:rPr lang="en-US" sz="2800" b="1" i="1" dirty="0">
                <a:latin typeface="Bookman Old Style" panose="02050604050505020204" pitchFamily="18" charset="0"/>
              </a:rPr>
              <a:t>.”</a:t>
            </a:r>
          </a:p>
          <a:p>
            <a:pPr marL="0" indent="0">
              <a:buNone/>
            </a:pPr>
            <a:endParaRPr lang="en-US" sz="5400" b="1" i="1" dirty="0">
              <a:latin typeface="Bookman Old Style" panose="02050604050505020204" pitchFamily="18" charset="0"/>
            </a:endParaRPr>
          </a:p>
        </p:txBody>
      </p:sp>
    </p:spTree>
    <p:extLst>
      <p:ext uri="{BB962C8B-B14F-4D97-AF65-F5344CB8AC3E}">
        <p14:creationId xmlns:p14="http://schemas.microsoft.com/office/powerpoint/2010/main" val="55229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circle(in)">
                                      <p:cBhvr>
                                        <p:cTn id="11"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1F25E3-1561-5668-A812-606C272F567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B9419CA-7A83-1219-AD83-EAE05ABAFA23}"/>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return will be unmistakably glorious (</a:t>
            </a:r>
            <a:r>
              <a:rPr lang="en-US" sz="3200" b="1" i="1" dirty="0">
                <a:latin typeface="Bookman Old Style" panose="02050604050505020204" pitchFamily="18" charset="0"/>
              </a:rPr>
              <a:t>verses 26-31</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C7876305-6C97-DBFC-081E-B3B288184C1E}"/>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26</a:t>
            </a:r>
            <a:r>
              <a:rPr lang="en-US" sz="2800" b="1" dirty="0">
                <a:latin typeface="Bookman Old Style" panose="02050604050505020204" pitchFamily="18" charset="0"/>
              </a:rPr>
              <a:t> </a:t>
            </a:r>
            <a:r>
              <a:rPr lang="en-US" sz="2800" b="1" i="1" dirty="0">
                <a:latin typeface="Bookman Old Style" panose="02050604050505020204" pitchFamily="18" charset="0"/>
              </a:rPr>
              <a:t>So, if they say to you, ‘Look, he is in the wilderness,’ do not go out. If they say, ‘Look, he is in the inner rooms,’ do not believe it</a:t>
            </a:r>
            <a:r>
              <a:rPr lang="en-US" sz="2800" b="1" dirty="0">
                <a:latin typeface="Bookman Old Style" panose="02050604050505020204" pitchFamily="18" charset="0"/>
              </a:rPr>
              <a:t>. </a:t>
            </a:r>
          </a:p>
          <a:p>
            <a:pPr marL="0" indent="0">
              <a:buNone/>
            </a:pPr>
            <a:r>
              <a:rPr lang="en-US" sz="2800" b="1" dirty="0">
                <a:solidFill>
                  <a:srgbClr val="0070C0"/>
                </a:solidFill>
                <a:latin typeface="Bookman Old Style" panose="02050604050505020204" pitchFamily="18" charset="0"/>
              </a:rPr>
              <a:t>In 1964, Christ  </a:t>
            </a:r>
            <a:r>
              <a:rPr lang="en-US" sz="2800" b="1" dirty="0" err="1">
                <a:solidFill>
                  <a:srgbClr val="0070C0"/>
                </a:solidFill>
                <a:latin typeface="Bookman Old Style" panose="02050604050505020204" pitchFamily="18" charset="0"/>
              </a:rPr>
              <a:t>Ahnsahnghong</a:t>
            </a:r>
            <a:r>
              <a:rPr lang="en-US" sz="2800" b="1" dirty="0">
                <a:solidFill>
                  <a:srgbClr val="0070C0"/>
                </a:solidFill>
                <a:latin typeface="Bookman Old Style" panose="02050604050505020204" pitchFamily="18" charset="0"/>
              </a:rPr>
              <a:t>, the  Second Coming Jesus, established the World Mission Society Church of God</a:t>
            </a:r>
            <a:r>
              <a:rPr lang="en-US" sz="2800" b="1" dirty="0">
                <a:latin typeface="Bookman Old Style" panose="02050604050505020204" pitchFamily="18" charset="0"/>
              </a:rPr>
              <a:t> as the only church in the world that celebrates the Feasts of God. Through various Bible prophecies, you too can confirm the identity of Christ Ahnsahnghong.  </a:t>
            </a:r>
            <a:r>
              <a:rPr lang="en-US" sz="2800" b="1" dirty="0">
                <a:solidFill>
                  <a:srgbClr val="C00000"/>
                </a:solidFill>
                <a:latin typeface="Bookman Old Style" panose="02050604050505020204" pitchFamily="18" charset="0"/>
              </a:rPr>
              <a:t>World Mission Society Church of God Website</a:t>
            </a:r>
          </a:p>
        </p:txBody>
      </p:sp>
    </p:spTree>
    <p:extLst>
      <p:ext uri="{BB962C8B-B14F-4D97-AF65-F5344CB8AC3E}">
        <p14:creationId xmlns:p14="http://schemas.microsoft.com/office/powerpoint/2010/main" val="149274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6D176F-C0AF-96D0-AA5B-F9784F673AD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ED4594D-2AD8-3DA2-392E-FBA38520C23F}"/>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return will be unmistakably glorious (</a:t>
            </a:r>
            <a:r>
              <a:rPr lang="en-US" sz="3200" b="1" i="1" dirty="0">
                <a:latin typeface="Bookman Old Style" panose="02050604050505020204" pitchFamily="18" charset="0"/>
              </a:rPr>
              <a:t>verses 26-31</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0E3564F-C13E-0E60-E8B2-C15678E5BB88}"/>
              </a:ext>
            </a:extLst>
          </p:cNvPr>
          <p:cNvSpPr>
            <a:spLocks noGrp="1"/>
          </p:cNvSpPr>
          <p:nvPr>
            <p:ph idx="1"/>
          </p:nvPr>
        </p:nvSpPr>
        <p:spPr>
          <a:xfrm>
            <a:off x="477835" y="1727028"/>
            <a:ext cx="11219584" cy="4736592"/>
          </a:xfrm>
        </p:spPr>
        <p:txBody>
          <a:bodyPr>
            <a:noAutofit/>
          </a:bodyPr>
          <a:lstStyle/>
          <a:p>
            <a:pPr marL="0" indent="0">
              <a:buNone/>
            </a:pPr>
            <a:r>
              <a:rPr lang="en-US" sz="2400" b="1" dirty="0">
                <a:solidFill>
                  <a:srgbClr val="FF0000"/>
                </a:solidFill>
                <a:latin typeface="Bookman Old Style" panose="02050604050505020204" pitchFamily="18" charset="0"/>
              </a:rPr>
              <a:t>27</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For as the lightning comes from the east and shines as far as the west, so will be the coming of the Son of Man</a:t>
            </a:r>
            <a:r>
              <a:rPr lang="en-US" sz="2800" b="1" dirty="0">
                <a:solidFill>
                  <a:srgbClr val="0070C0"/>
                </a:solidFill>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29</a:t>
            </a:r>
            <a:r>
              <a:rPr lang="en-US" sz="2800" b="1" i="1" dirty="0">
                <a:solidFill>
                  <a:srgbClr val="00B050"/>
                </a:solidFill>
                <a:latin typeface="Bookman Old Style" panose="02050604050505020204" pitchFamily="18" charset="0"/>
              </a:rPr>
              <a:t>“Immediately after the tribulation of those days the sun will be darkened, and the moon will not give its light, and the stars will fall from heaven, and the powers of the heavens will be shaken</a:t>
            </a:r>
            <a:r>
              <a:rPr lang="en-US" sz="2800" b="1" dirty="0">
                <a:solidFill>
                  <a:srgbClr val="00B050"/>
                </a:solidFill>
                <a:latin typeface="Bookman Old Style" panose="02050604050505020204" pitchFamily="18" charset="0"/>
              </a:rPr>
              <a:t>. </a:t>
            </a:r>
            <a:endParaRPr lang="en-US" sz="4000" b="1" dirty="0">
              <a:solidFill>
                <a:srgbClr val="00B050"/>
              </a:solidFill>
              <a:latin typeface="Bookman Old Style" panose="02050604050505020204" pitchFamily="18" charset="0"/>
            </a:endParaRPr>
          </a:p>
        </p:txBody>
      </p:sp>
    </p:spTree>
    <p:extLst>
      <p:ext uri="{BB962C8B-B14F-4D97-AF65-F5344CB8AC3E}">
        <p14:creationId xmlns:p14="http://schemas.microsoft.com/office/powerpoint/2010/main" val="115699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7E8D8F-1130-93C4-CC16-BAE1638659E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051E1EA-318A-E7C3-DE83-FDEA871C3425}"/>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return will be unmistakably glorious (</a:t>
            </a:r>
            <a:r>
              <a:rPr lang="en-US" sz="3200" b="1" i="1" dirty="0">
                <a:latin typeface="Bookman Old Style" panose="02050604050505020204" pitchFamily="18" charset="0"/>
              </a:rPr>
              <a:t>verses 26-31</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6D206D35-3FD9-7E64-3E8F-F0659909B835}"/>
              </a:ext>
            </a:extLst>
          </p:cNvPr>
          <p:cNvSpPr>
            <a:spLocks noGrp="1"/>
          </p:cNvSpPr>
          <p:nvPr>
            <p:ph idx="1"/>
          </p:nvPr>
        </p:nvSpPr>
        <p:spPr>
          <a:xfrm>
            <a:off x="477835" y="1727028"/>
            <a:ext cx="11219584" cy="4736592"/>
          </a:xfrm>
        </p:spPr>
        <p:txBody>
          <a:bodyPr>
            <a:noAutofit/>
          </a:bodyPr>
          <a:lstStyle/>
          <a:p>
            <a:pPr marL="0" indent="0">
              <a:buNone/>
            </a:pPr>
            <a:r>
              <a:rPr lang="en-US" sz="2400" b="1" dirty="0">
                <a:solidFill>
                  <a:srgbClr val="FF0000"/>
                </a:solidFill>
                <a:latin typeface="Bookman Old Style" panose="02050604050505020204" pitchFamily="18" charset="0"/>
              </a:rPr>
              <a:t>30</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Then will appear in heaven the sign of the Son of Man, and then all the tribes of the earth will mourn</a:t>
            </a:r>
            <a:r>
              <a:rPr lang="en-US" sz="2800" b="1" dirty="0">
                <a:solidFill>
                  <a:srgbClr val="0070C0"/>
                </a:solidFill>
                <a:latin typeface="Bookman Old Style" panose="02050604050505020204" pitchFamily="18" charset="0"/>
              </a:rPr>
              <a:t>, </a:t>
            </a:r>
            <a:r>
              <a:rPr lang="en-US" sz="2800" b="1" i="1" dirty="0">
                <a:solidFill>
                  <a:srgbClr val="0070C0"/>
                </a:solidFill>
                <a:latin typeface="Bookman Old Style" panose="02050604050505020204" pitchFamily="18" charset="0"/>
              </a:rPr>
              <a:t>and they will see the Son of Man coming on the clouds of heaven with power and great glory</a:t>
            </a:r>
            <a:r>
              <a:rPr lang="en-US" sz="2800" b="1" dirty="0">
                <a:solidFill>
                  <a:srgbClr val="0070C0"/>
                </a:solidFill>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31</a:t>
            </a:r>
            <a:r>
              <a:rPr lang="en-US" sz="2800" b="1" dirty="0">
                <a:latin typeface="Bookman Old Style" panose="02050604050505020204" pitchFamily="18" charset="0"/>
              </a:rPr>
              <a:t> </a:t>
            </a:r>
            <a:r>
              <a:rPr lang="en-US" sz="2800" b="1" i="1" dirty="0">
                <a:solidFill>
                  <a:srgbClr val="00B050"/>
                </a:solidFill>
                <a:latin typeface="Bookman Old Style" panose="02050604050505020204" pitchFamily="18" charset="0"/>
              </a:rPr>
              <a:t>And he will send out his angels with a loud trumpet call, and they will gather his elect from the four winds, from one end of heaven to the other</a:t>
            </a:r>
            <a:r>
              <a:rPr lang="en-US" sz="2800" b="1" dirty="0">
                <a:solidFill>
                  <a:srgbClr val="00B050"/>
                </a:solidFill>
                <a:latin typeface="Bookman Old Style" panose="02050604050505020204" pitchFamily="18" charset="0"/>
              </a:rPr>
              <a:t>.</a:t>
            </a:r>
          </a:p>
          <a:p>
            <a:pPr marL="0" indent="0">
              <a:buNone/>
            </a:pPr>
            <a:endParaRPr lang="en-US" sz="2800" b="1" dirty="0">
              <a:solidFill>
                <a:srgbClr val="00B050"/>
              </a:solidFill>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“See that no one leads you astray.”</a:t>
            </a:r>
          </a:p>
          <a:p>
            <a:pPr marL="0" indent="0">
              <a:buNone/>
            </a:pPr>
            <a:endParaRPr lang="en-US" sz="4000" b="1" dirty="0">
              <a:solidFill>
                <a:srgbClr val="00B050"/>
              </a:solidFill>
              <a:latin typeface="Bookman Old Style" panose="02050604050505020204" pitchFamily="18" charset="0"/>
            </a:endParaRPr>
          </a:p>
        </p:txBody>
      </p:sp>
    </p:spTree>
    <p:extLst>
      <p:ext uri="{BB962C8B-B14F-4D97-AF65-F5344CB8AC3E}">
        <p14:creationId xmlns:p14="http://schemas.microsoft.com/office/powerpoint/2010/main" val="226089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ircle(in)">
                                      <p:cBhvr>
                                        <p:cTn id="1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EE7D3-A4D9-1ADC-F37D-9EEC62BD81F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9EB0914-0D43-12B6-C295-2337BD3B185A}"/>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return is both imminent and impossible to predict (</a:t>
            </a:r>
            <a:r>
              <a:rPr lang="en-US" sz="3200" b="1" i="1" dirty="0">
                <a:latin typeface="Bookman Old Style" panose="02050604050505020204" pitchFamily="18" charset="0"/>
              </a:rPr>
              <a:t>verses 32-41</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5E97E3F3-415E-2FF6-8593-C5DA8AA52F98}"/>
              </a:ext>
            </a:extLst>
          </p:cNvPr>
          <p:cNvSpPr>
            <a:spLocks noGrp="1"/>
          </p:cNvSpPr>
          <p:nvPr>
            <p:ph idx="1"/>
          </p:nvPr>
        </p:nvSpPr>
        <p:spPr>
          <a:xfrm>
            <a:off x="854693" y="1849068"/>
            <a:ext cx="10644317" cy="4736592"/>
          </a:xfrm>
        </p:spPr>
        <p:txBody>
          <a:bodyPr>
            <a:noAutofit/>
          </a:bodyPr>
          <a:lstStyle/>
          <a:p>
            <a:pPr marL="0" indent="0">
              <a:buNone/>
            </a:pPr>
            <a:r>
              <a:rPr lang="en-US" sz="2800" b="1" dirty="0">
                <a:latin typeface="Bookman Old Style" panose="02050604050505020204" pitchFamily="18" charset="0"/>
              </a:rPr>
              <a:t>Jesus teaches that the time of His return – </a:t>
            </a:r>
            <a:r>
              <a:rPr lang="en-US" sz="2800" b="1" i="1" dirty="0">
                <a:latin typeface="Bookman Old Style" panose="02050604050505020204" pitchFamily="18" charset="0"/>
              </a:rPr>
              <a:t>the sign of your coming </a:t>
            </a:r>
            <a:r>
              <a:rPr lang="en-US" sz="2800" b="1" dirty="0">
                <a:latin typeface="Bookman Old Style" panose="02050604050505020204" pitchFamily="18" charset="0"/>
              </a:rPr>
              <a:t>(</a:t>
            </a:r>
            <a:r>
              <a:rPr lang="en-US" sz="2800" b="1" dirty="0">
                <a:solidFill>
                  <a:srgbClr val="C00000"/>
                </a:solidFill>
                <a:latin typeface="Bookman Old Style" panose="02050604050505020204" pitchFamily="18" charset="0"/>
              </a:rPr>
              <a:t>verse 3</a:t>
            </a:r>
            <a:r>
              <a:rPr lang="en-US" sz="2800" b="1" dirty="0">
                <a:latin typeface="Bookman Old Style" panose="02050604050505020204" pitchFamily="18" charset="0"/>
              </a:rPr>
              <a:t>) – </a:t>
            </a:r>
            <a:r>
              <a:rPr lang="en-US" sz="2800" b="1" dirty="0">
                <a:solidFill>
                  <a:srgbClr val="0070C0"/>
                </a:solidFill>
                <a:latin typeface="Bookman Old Style" panose="02050604050505020204" pitchFamily="18" charset="0"/>
              </a:rPr>
              <a:t>will only be evident to those who live in that time of the end</a:t>
            </a:r>
            <a:r>
              <a:rPr lang="en-US" sz="2800" b="1" dirty="0">
                <a:latin typeface="Bookman Old Style" panose="02050604050505020204" pitchFamily="18" charset="0"/>
              </a:rPr>
              <a:t>.</a:t>
            </a:r>
            <a:endParaRPr lang="en-US" sz="2800" b="1" dirty="0">
              <a:solidFill>
                <a:srgbClr val="FF0000"/>
              </a:solidFill>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32</a:t>
            </a:r>
            <a:r>
              <a:rPr lang="en-US" sz="2800" b="1" i="1" dirty="0">
                <a:latin typeface="Bookman Old Style" panose="02050604050505020204" pitchFamily="18" charset="0"/>
              </a:rPr>
              <a:t>“From the fig tree learn its lesson: as soon as its branch becomes tender and puts out its leaves, you know that </a:t>
            </a:r>
            <a:r>
              <a:rPr lang="en-US" sz="2800" b="1" i="1" dirty="0">
                <a:solidFill>
                  <a:srgbClr val="0070C0"/>
                </a:solidFill>
                <a:latin typeface="Bookman Old Style" panose="02050604050505020204" pitchFamily="18" charset="0"/>
              </a:rPr>
              <a:t>summer is near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33</a:t>
            </a:r>
            <a:r>
              <a:rPr lang="en-US" sz="2800" b="1" dirty="0">
                <a:latin typeface="Bookman Old Style" panose="02050604050505020204" pitchFamily="18" charset="0"/>
              </a:rPr>
              <a:t> </a:t>
            </a:r>
            <a:r>
              <a:rPr lang="en-US" sz="2800" b="1" i="1" dirty="0">
                <a:latin typeface="Bookman Old Style" panose="02050604050505020204" pitchFamily="18" charset="0"/>
              </a:rPr>
              <a:t>So also, </a:t>
            </a:r>
            <a:r>
              <a:rPr lang="en-US" sz="2800" b="1" i="1" dirty="0">
                <a:solidFill>
                  <a:srgbClr val="0070C0"/>
                </a:solidFill>
                <a:latin typeface="Bookman Old Style" panose="02050604050505020204" pitchFamily="18" charset="0"/>
              </a:rPr>
              <a:t>when you see all these things, you know that he is near, at the very gates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34</a:t>
            </a:r>
            <a:r>
              <a:rPr lang="en-US" sz="2800" b="1" dirty="0">
                <a:latin typeface="Bookman Old Style" panose="02050604050505020204" pitchFamily="18" charset="0"/>
              </a:rPr>
              <a:t> </a:t>
            </a:r>
            <a:r>
              <a:rPr lang="en-US" sz="2800" b="1" i="1" dirty="0">
                <a:latin typeface="Bookman Old Style" panose="02050604050505020204" pitchFamily="18" charset="0"/>
              </a:rPr>
              <a:t>Truly, I say to you, </a:t>
            </a:r>
            <a:r>
              <a:rPr lang="en-US" sz="2800" b="1" i="1" dirty="0">
                <a:solidFill>
                  <a:srgbClr val="0070C0"/>
                </a:solidFill>
                <a:latin typeface="Bookman Old Style" panose="02050604050505020204" pitchFamily="18" charset="0"/>
              </a:rPr>
              <a:t>this generation</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will not pass away until all these things take place</a:t>
            </a:r>
            <a:r>
              <a:rPr lang="en-US" sz="2800" b="1" dirty="0">
                <a:latin typeface="Bookman Old Style" panose="02050604050505020204" pitchFamily="18" charset="0"/>
              </a:rPr>
              <a:t>. </a:t>
            </a:r>
          </a:p>
          <a:p>
            <a:pPr marL="0" indent="0" algn="ctr">
              <a:buNone/>
            </a:pPr>
            <a:r>
              <a:rPr lang="en-US" sz="2800" b="1" dirty="0">
                <a:solidFill>
                  <a:srgbClr val="C00000"/>
                </a:solidFill>
                <a:latin typeface="Bookman Old Style" panose="02050604050505020204" pitchFamily="18" charset="0"/>
              </a:rPr>
              <a:t>If you’re not living in that narrow period of time (and we’re not), then there is no clear indication for us that Christ’s return is near. </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17285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8A862-DC51-3184-3100-05927143C2E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7C7EEC0-C4A4-5B47-7DEA-7FC637149327}"/>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return is both imminent and impossible to predict (</a:t>
            </a:r>
            <a:r>
              <a:rPr lang="en-US" sz="3200" b="1" i="1" dirty="0">
                <a:latin typeface="Bookman Old Style" panose="02050604050505020204" pitchFamily="18" charset="0"/>
              </a:rPr>
              <a:t>verses 32-41</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9D63A4A-A2CD-A2D9-3718-2C5DAFAA2A2B}"/>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35</a:t>
            </a:r>
            <a:r>
              <a:rPr lang="en-US" sz="2800" b="1" dirty="0">
                <a:latin typeface="Bookman Old Style" panose="02050604050505020204" pitchFamily="18" charset="0"/>
              </a:rPr>
              <a:t> </a:t>
            </a:r>
            <a:r>
              <a:rPr lang="en-US" sz="2800" b="1" i="1" dirty="0">
                <a:latin typeface="Bookman Old Style" panose="02050604050505020204" pitchFamily="18" charset="0"/>
              </a:rPr>
              <a:t>Heaven and earth will pass away, but </a:t>
            </a:r>
            <a:r>
              <a:rPr lang="en-US" sz="2800" b="1" i="1" dirty="0">
                <a:solidFill>
                  <a:srgbClr val="0070C0"/>
                </a:solidFill>
                <a:latin typeface="Bookman Old Style" panose="02050604050505020204" pitchFamily="18" charset="0"/>
              </a:rPr>
              <a:t>my words will not pass away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36</a:t>
            </a:r>
            <a:r>
              <a:rPr lang="en-US" sz="2800" b="1" i="1" dirty="0">
                <a:solidFill>
                  <a:srgbClr val="0070C0"/>
                </a:solidFill>
                <a:latin typeface="Bookman Old Style" panose="02050604050505020204" pitchFamily="18" charset="0"/>
              </a:rPr>
              <a:t>“But concerning that day and hour no one knows, not even the angels of heaven, nor the Son</a:t>
            </a:r>
            <a:r>
              <a:rPr lang="en-US" sz="2800" b="1" dirty="0">
                <a:solidFill>
                  <a:srgbClr val="0070C0"/>
                </a:solidFill>
                <a:latin typeface="Bookman Old Style" panose="02050604050505020204" pitchFamily="18" charset="0"/>
              </a:rPr>
              <a:t>, </a:t>
            </a:r>
            <a:r>
              <a:rPr lang="en-US" sz="3600" b="1" i="1" dirty="0">
                <a:solidFill>
                  <a:srgbClr val="00B050"/>
                </a:solidFill>
                <a:latin typeface="Bookman Old Style" panose="02050604050505020204" pitchFamily="18" charset="0"/>
              </a:rPr>
              <a:t>but the Father only</a:t>
            </a:r>
            <a:r>
              <a:rPr lang="en-US" sz="2800" b="1" dirty="0">
                <a:solidFill>
                  <a:srgbClr val="0070C0"/>
                </a:solidFill>
                <a:latin typeface="Bookman Old Style" panose="02050604050505020204" pitchFamily="18" charset="0"/>
              </a:rPr>
              <a:t>. </a:t>
            </a:r>
          </a:p>
        </p:txBody>
      </p:sp>
    </p:spTree>
    <p:extLst>
      <p:ext uri="{BB962C8B-B14F-4D97-AF65-F5344CB8AC3E}">
        <p14:creationId xmlns:p14="http://schemas.microsoft.com/office/powerpoint/2010/main" val="36963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7A8E16-2FF8-A452-3BB7-8D380F48C61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62E1488-5B21-F2AD-0BCF-E9C68A483F67}"/>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return is both imminent and impossible to predict (</a:t>
            </a:r>
            <a:r>
              <a:rPr lang="en-US" sz="3200" b="1" i="1" dirty="0">
                <a:latin typeface="Bookman Old Style" panose="02050604050505020204" pitchFamily="18" charset="0"/>
              </a:rPr>
              <a:t>verses 32-41</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D7DF03B-CCB3-D4C8-EABB-D0D2250CC562}"/>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37</a:t>
            </a:r>
            <a:r>
              <a:rPr lang="en-US" sz="2800" b="1" dirty="0">
                <a:latin typeface="Bookman Old Style" panose="02050604050505020204" pitchFamily="18" charset="0"/>
              </a:rPr>
              <a:t> </a:t>
            </a:r>
            <a:r>
              <a:rPr lang="en-US" sz="2800" b="1" i="1" dirty="0">
                <a:latin typeface="Bookman Old Style" panose="02050604050505020204" pitchFamily="18" charset="0"/>
              </a:rPr>
              <a:t>For as were the days of Noah, so will be the coming of the Son of Man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38</a:t>
            </a:r>
            <a:r>
              <a:rPr lang="en-US" sz="2800" b="1" dirty="0">
                <a:latin typeface="Bookman Old Style" panose="02050604050505020204" pitchFamily="18" charset="0"/>
              </a:rPr>
              <a:t> </a:t>
            </a:r>
            <a:r>
              <a:rPr lang="en-US" sz="2800" b="1" i="1" dirty="0">
                <a:latin typeface="Bookman Old Style" panose="02050604050505020204" pitchFamily="18" charset="0"/>
              </a:rPr>
              <a:t>For as in those days before the flood they were </a:t>
            </a:r>
            <a:r>
              <a:rPr lang="en-US" sz="2800" b="1" i="1" dirty="0">
                <a:solidFill>
                  <a:srgbClr val="0070C0"/>
                </a:solidFill>
                <a:latin typeface="Bookman Old Style" panose="02050604050505020204" pitchFamily="18" charset="0"/>
              </a:rPr>
              <a:t>eating and drinking, marrying and giving in marriage</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until the day</a:t>
            </a:r>
            <a:r>
              <a:rPr lang="en-US" sz="2800" b="1" i="1" dirty="0">
                <a:latin typeface="Bookman Old Style" panose="02050604050505020204" pitchFamily="18" charset="0"/>
              </a:rPr>
              <a:t> when Noah entered the ark</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39</a:t>
            </a:r>
            <a:r>
              <a:rPr lang="en-US" sz="2800" b="1" dirty="0">
                <a:latin typeface="Bookman Old Style" panose="02050604050505020204" pitchFamily="18" charset="0"/>
              </a:rPr>
              <a:t> </a:t>
            </a:r>
            <a:r>
              <a:rPr lang="en-US" sz="2800" b="1" i="1" dirty="0">
                <a:latin typeface="Bookman Old Style" panose="02050604050505020204" pitchFamily="18" charset="0"/>
              </a:rPr>
              <a:t>and they were </a:t>
            </a:r>
            <a:r>
              <a:rPr lang="en-US" sz="2800" b="1" i="1" dirty="0">
                <a:solidFill>
                  <a:srgbClr val="0070C0"/>
                </a:solidFill>
                <a:latin typeface="Bookman Old Style" panose="02050604050505020204" pitchFamily="18" charset="0"/>
              </a:rPr>
              <a:t>unaware</a:t>
            </a:r>
            <a:r>
              <a:rPr lang="en-US" sz="2800" b="1" i="1" dirty="0">
                <a:latin typeface="Bookman Old Style" panose="02050604050505020204" pitchFamily="18" charset="0"/>
              </a:rPr>
              <a:t> until the flood came and swept them all away, </a:t>
            </a:r>
            <a:r>
              <a:rPr lang="en-US" sz="2800" b="1" i="1" dirty="0">
                <a:solidFill>
                  <a:srgbClr val="0070C0"/>
                </a:solidFill>
                <a:latin typeface="Bookman Old Style" panose="02050604050505020204" pitchFamily="18" charset="0"/>
              </a:rPr>
              <a:t>so will be the coming of the Son of Man</a:t>
            </a:r>
            <a:r>
              <a:rPr lang="en-US" sz="2800" b="1" dirty="0">
                <a:latin typeface="Bookman Old Style" panose="02050604050505020204" pitchFamily="18"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70858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D844D8-77B3-721A-B9DB-F1B8EBFB970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FD77A36-C13A-1770-C677-B40107CD01C3}"/>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return is both imminent and impossible to predict (</a:t>
            </a:r>
            <a:r>
              <a:rPr lang="en-US" sz="3200" b="1" i="1" dirty="0">
                <a:latin typeface="Bookman Old Style" panose="02050604050505020204" pitchFamily="18" charset="0"/>
              </a:rPr>
              <a:t>verses 32-41</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04144F3B-D063-2657-0C52-1B0CE66881A2}"/>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40</a:t>
            </a:r>
            <a:r>
              <a:rPr lang="en-US" sz="2800" b="1" dirty="0">
                <a:latin typeface="Bookman Old Style" panose="02050604050505020204" pitchFamily="18" charset="0"/>
              </a:rPr>
              <a:t> </a:t>
            </a:r>
            <a:r>
              <a:rPr lang="en-US" sz="2800" b="1" i="1" dirty="0">
                <a:latin typeface="Bookman Old Style" panose="02050604050505020204" pitchFamily="18" charset="0"/>
              </a:rPr>
              <a:t>Then two men will be in the field; one will be </a:t>
            </a:r>
            <a:r>
              <a:rPr lang="en-US" sz="2800" b="1" i="1" dirty="0">
                <a:solidFill>
                  <a:srgbClr val="0070C0"/>
                </a:solidFill>
                <a:latin typeface="Bookman Old Style" panose="02050604050505020204" pitchFamily="18" charset="0"/>
              </a:rPr>
              <a:t>taken</a:t>
            </a:r>
            <a:r>
              <a:rPr lang="en-US" sz="2800" b="1" i="1" dirty="0">
                <a:latin typeface="Bookman Old Style" panose="02050604050505020204" pitchFamily="18" charset="0"/>
              </a:rPr>
              <a:t> and one </a:t>
            </a:r>
            <a:r>
              <a:rPr lang="en-US" sz="2800" b="1" i="1" dirty="0">
                <a:solidFill>
                  <a:srgbClr val="0070C0"/>
                </a:solidFill>
                <a:latin typeface="Bookman Old Style" panose="02050604050505020204" pitchFamily="18" charset="0"/>
              </a:rPr>
              <a:t>left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41</a:t>
            </a:r>
            <a:r>
              <a:rPr lang="en-US" sz="2800" b="1" dirty="0">
                <a:latin typeface="Bookman Old Style" panose="02050604050505020204" pitchFamily="18" charset="0"/>
              </a:rPr>
              <a:t> </a:t>
            </a:r>
            <a:r>
              <a:rPr lang="en-US" sz="2800" b="1" i="1" dirty="0">
                <a:latin typeface="Bookman Old Style" panose="02050604050505020204" pitchFamily="18" charset="0"/>
              </a:rPr>
              <a:t>Two women will be grinding at the mill; one will be </a:t>
            </a:r>
            <a:r>
              <a:rPr lang="en-US" sz="2800" b="1" i="1" dirty="0">
                <a:solidFill>
                  <a:srgbClr val="0070C0"/>
                </a:solidFill>
                <a:latin typeface="Bookman Old Style" panose="02050604050505020204" pitchFamily="18" charset="0"/>
              </a:rPr>
              <a:t>taken</a:t>
            </a:r>
            <a:r>
              <a:rPr lang="en-US" sz="2800" b="1" i="1" dirty="0">
                <a:latin typeface="Bookman Old Style" panose="02050604050505020204" pitchFamily="18" charset="0"/>
              </a:rPr>
              <a:t> and one </a:t>
            </a:r>
            <a:r>
              <a:rPr lang="en-US" sz="2800" b="1" i="1" dirty="0">
                <a:solidFill>
                  <a:srgbClr val="0070C0"/>
                </a:solidFill>
                <a:latin typeface="Bookman Old Style" panose="02050604050505020204" pitchFamily="18" charset="0"/>
              </a:rPr>
              <a:t>left</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“See that no one leads you astray.”</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Who then is the faithful and wise servant, whom his master has set over his household, to give them their food at the proper time? </a:t>
            </a:r>
            <a:r>
              <a:rPr lang="en-US" sz="2800" b="1" i="1" dirty="0">
                <a:solidFill>
                  <a:srgbClr val="0070C0"/>
                </a:solidFill>
                <a:latin typeface="Bookman Old Style" panose="02050604050505020204" pitchFamily="18" charset="0"/>
              </a:rPr>
              <a:t>Blessed is that servant whom his master will find so doing when he comes.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24:45-46</a:t>
            </a: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45475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F8BC9-EFA3-A4A4-F0E8-14847E69F090}"/>
              </a:ext>
            </a:extLst>
          </p:cNvPr>
          <p:cNvSpPr>
            <a:spLocks noGrp="1"/>
          </p:cNvSpPr>
          <p:nvPr>
            <p:ph type="title"/>
          </p:nvPr>
        </p:nvSpPr>
        <p:spPr>
          <a:xfrm rot="21004756">
            <a:off x="314166" y="1984134"/>
            <a:ext cx="6643070" cy="1209679"/>
          </a:xfrm>
        </p:spPr>
        <p:txBody>
          <a:bodyPr>
            <a:noAutofit/>
          </a:bodyPr>
          <a:lstStyle/>
          <a:p>
            <a:r>
              <a:rPr lang="en-US" sz="4000" b="1" dirty="0">
                <a:solidFill>
                  <a:srgbClr val="7030A0"/>
                </a:solidFill>
                <a:latin typeface="Bookman Old Style" panose="02050604050505020204" pitchFamily="18" charset="0"/>
              </a:rPr>
              <a:t>Don’t Be Led astray</a:t>
            </a:r>
          </a:p>
        </p:txBody>
      </p:sp>
      <p:sp>
        <p:nvSpPr>
          <p:cNvPr id="3" name="Text Placeholder 2">
            <a:extLst>
              <a:ext uri="{FF2B5EF4-FFF2-40B4-BE49-F238E27FC236}">
                <a16:creationId xmlns:a16="http://schemas.microsoft.com/office/drawing/2014/main" id="{57880832-4451-3DAA-F30C-D2E77737F7C5}"/>
              </a:ext>
            </a:extLst>
          </p:cNvPr>
          <p:cNvSpPr>
            <a:spLocks noGrp="1"/>
          </p:cNvSpPr>
          <p:nvPr>
            <p:ph type="body" idx="1"/>
          </p:nvPr>
        </p:nvSpPr>
        <p:spPr>
          <a:xfrm rot="20993874">
            <a:off x="1878867" y="5811459"/>
            <a:ext cx="4363131" cy="1066800"/>
          </a:xfrm>
        </p:spPr>
        <p:txBody>
          <a:bodyPr>
            <a:normAutofit/>
          </a:bodyPr>
          <a:lstStyle/>
          <a:p>
            <a:r>
              <a:rPr lang="en-US" sz="3200" b="1" dirty="0">
                <a:solidFill>
                  <a:srgbClr val="7030A0"/>
                </a:solidFill>
                <a:latin typeface="Bookman Old Style" panose="02050604050505020204" pitchFamily="18" charset="0"/>
              </a:rPr>
              <a:t>Matthew 24:1-41</a:t>
            </a:r>
          </a:p>
        </p:txBody>
      </p:sp>
      <p:sp>
        <p:nvSpPr>
          <p:cNvPr id="4" name="TextBox 3">
            <a:extLst>
              <a:ext uri="{FF2B5EF4-FFF2-40B4-BE49-F238E27FC236}">
                <a16:creationId xmlns:a16="http://schemas.microsoft.com/office/drawing/2014/main" id="{BA4812FC-6892-D3F8-86A6-387DE932C745}"/>
              </a:ext>
            </a:extLst>
          </p:cNvPr>
          <p:cNvSpPr txBox="1"/>
          <p:nvPr/>
        </p:nvSpPr>
        <p:spPr>
          <a:xfrm>
            <a:off x="6096000" y="4313690"/>
            <a:ext cx="5650302" cy="2246769"/>
          </a:xfrm>
          <a:prstGeom prst="rect">
            <a:avLst/>
          </a:prstGeom>
          <a:solidFill>
            <a:schemeClr val="bg1"/>
          </a:solidFill>
          <a:ln w="38100">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a:t>
            </a:r>
            <a:r>
              <a:rPr kumimoji="0" lang="en-US" sz="2800" b="1" i="1" u="none" strike="noStrike" kern="1200" cap="none" spc="0" normalizeH="0" baseline="0" noProof="0" dirty="0">
                <a:ln>
                  <a:noFill/>
                </a:ln>
                <a:solidFill>
                  <a:prstClr val="black"/>
                </a:solidFill>
                <a:effectLst/>
                <a:uLnTx/>
                <a:uFillTx/>
                <a:latin typeface="Bookman Old Style" panose="02050604050505020204" pitchFamily="18" charset="0"/>
                <a:ea typeface="Times New Roman" panose="02020603050405020304" pitchFamily="18" charset="0"/>
                <a:cs typeface="+mn-cs"/>
              </a:rPr>
              <a:t>Tell us, </a:t>
            </a:r>
            <a:r>
              <a:rPr kumimoji="0" lang="en-US" sz="2800" b="1" i="1" u="none" strike="noStrike" kern="1200" cap="none" spc="0" normalizeH="0" baseline="0" noProof="0" dirty="0">
                <a:ln>
                  <a:noFill/>
                </a:ln>
                <a:solidFill>
                  <a:srgbClr val="0070C0"/>
                </a:solidFill>
                <a:effectLst/>
                <a:uLnTx/>
                <a:uFillTx/>
                <a:latin typeface="Bookman Old Style" panose="02050604050505020204" pitchFamily="18" charset="0"/>
                <a:ea typeface="Times New Roman" panose="02020603050405020304" pitchFamily="18" charset="0"/>
                <a:cs typeface="+mn-cs"/>
              </a:rPr>
              <a:t>when</a:t>
            </a:r>
            <a:r>
              <a:rPr kumimoji="0" lang="en-US" sz="2800" b="1" i="1" u="none" strike="noStrike" kern="1200" cap="none" spc="0" normalizeH="0" baseline="0" noProof="0" dirty="0">
                <a:ln>
                  <a:noFill/>
                </a:ln>
                <a:solidFill>
                  <a:prstClr val="black"/>
                </a:solidFill>
                <a:effectLst/>
                <a:uLnTx/>
                <a:uFillTx/>
                <a:latin typeface="Bookman Old Style" panose="02050604050505020204" pitchFamily="18" charset="0"/>
                <a:ea typeface="Times New Roman" panose="02020603050405020304" pitchFamily="18" charset="0"/>
                <a:cs typeface="+mn-cs"/>
              </a:rPr>
              <a:t> will </a:t>
            </a:r>
            <a:r>
              <a:rPr kumimoji="0" lang="en-US" sz="2800" b="1" i="1" u="none" strike="noStrike" kern="1200" cap="none" spc="0" normalizeH="0" baseline="0" noProof="0" dirty="0">
                <a:ln>
                  <a:noFill/>
                </a:ln>
                <a:solidFill>
                  <a:srgbClr val="0070C0"/>
                </a:solidFill>
                <a:effectLst/>
                <a:uLnTx/>
                <a:uFillTx/>
                <a:latin typeface="Bookman Old Style" panose="02050604050505020204" pitchFamily="18" charset="0"/>
                <a:ea typeface="Times New Roman" panose="02020603050405020304" pitchFamily="18" charset="0"/>
                <a:cs typeface="+mn-cs"/>
              </a:rPr>
              <a:t>these things</a:t>
            </a:r>
            <a:r>
              <a:rPr kumimoji="0" lang="en-US" sz="2800" b="1" i="1" u="none" strike="noStrike" kern="1200" cap="none" spc="0" normalizeH="0" baseline="0" noProof="0" dirty="0">
                <a:ln>
                  <a:noFill/>
                </a:ln>
                <a:solidFill>
                  <a:prstClr val="black"/>
                </a:solidFill>
                <a:effectLst/>
                <a:uLnTx/>
                <a:uFillTx/>
                <a:latin typeface="Bookman Old Style" panose="02050604050505020204" pitchFamily="18" charset="0"/>
                <a:ea typeface="Times New Roman" panose="02020603050405020304" pitchFamily="18" charset="0"/>
                <a:cs typeface="+mn-cs"/>
              </a:rPr>
              <a:t> be, and </a:t>
            </a:r>
            <a:r>
              <a:rPr kumimoji="0" lang="en-US" sz="2800" b="1" i="1" u="none" strike="noStrike" kern="1200" cap="none" spc="0" normalizeH="0" baseline="0" noProof="0" dirty="0">
                <a:ln>
                  <a:noFill/>
                </a:ln>
                <a:solidFill>
                  <a:srgbClr val="0070C0"/>
                </a:solidFill>
                <a:effectLst/>
                <a:uLnTx/>
                <a:uFillTx/>
                <a:latin typeface="Bookman Old Style" panose="02050604050505020204" pitchFamily="18" charset="0"/>
                <a:ea typeface="Times New Roman" panose="02020603050405020304" pitchFamily="18" charset="0"/>
                <a:cs typeface="+mn-cs"/>
              </a:rPr>
              <a:t>what</a:t>
            </a:r>
            <a:r>
              <a:rPr kumimoji="0" lang="en-US" sz="2800" b="1" i="1" u="none" strike="noStrike" kern="1200" cap="none" spc="0" normalizeH="0" baseline="0" noProof="0" dirty="0">
                <a:ln>
                  <a:noFill/>
                </a:ln>
                <a:solidFill>
                  <a:prstClr val="black"/>
                </a:solidFill>
                <a:effectLst/>
                <a:uLnTx/>
                <a:uFillTx/>
                <a:latin typeface="Bookman Old Style" panose="02050604050505020204" pitchFamily="18" charset="0"/>
                <a:ea typeface="Times New Roman" panose="02020603050405020304" pitchFamily="18" charset="0"/>
                <a:cs typeface="+mn-cs"/>
              </a:rPr>
              <a:t> will be the </a:t>
            </a:r>
            <a:r>
              <a:rPr kumimoji="0" lang="en-US" sz="2800" b="1" i="1" u="none" strike="noStrike" kern="1200" cap="none" spc="0" normalizeH="0" baseline="0" noProof="0" dirty="0">
                <a:ln>
                  <a:noFill/>
                </a:ln>
                <a:solidFill>
                  <a:srgbClr val="0070C0"/>
                </a:solidFill>
                <a:effectLst/>
                <a:uLnTx/>
                <a:uFillTx/>
                <a:latin typeface="Bookman Old Style" panose="02050604050505020204" pitchFamily="18" charset="0"/>
                <a:ea typeface="Times New Roman" panose="02020603050405020304" pitchFamily="18" charset="0"/>
                <a:cs typeface="+mn-cs"/>
              </a:rPr>
              <a:t>sign of your coming</a:t>
            </a:r>
            <a:r>
              <a:rPr kumimoji="0" lang="en-US" sz="2800" b="1" i="1" u="none" strike="noStrike" kern="1200" cap="none" spc="0" normalizeH="0" baseline="0" noProof="0" dirty="0">
                <a:ln>
                  <a:noFill/>
                </a:ln>
                <a:solidFill>
                  <a:prstClr val="black"/>
                </a:solidFill>
                <a:effectLst/>
                <a:uLnTx/>
                <a:uFillTx/>
                <a:latin typeface="Bookman Old Style" panose="02050604050505020204" pitchFamily="18" charset="0"/>
                <a:ea typeface="Times New Roman" panose="02020603050405020304" pitchFamily="18" charset="0"/>
                <a:cs typeface="+mn-cs"/>
              </a:rPr>
              <a:t> and of the </a:t>
            </a:r>
            <a:r>
              <a:rPr kumimoji="0" lang="en-US" sz="2800" b="1" i="1" u="none" strike="noStrike" kern="1200" cap="none" spc="0" normalizeH="0" baseline="0" noProof="0" dirty="0">
                <a:ln>
                  <a:noFill/>
                </a:ln>
                <a:solidFill>
                  <a:srgbClr val="0070C0"/>
                </a:solidFill>
                <a:effectLst/>
                <a:uLnTx/>
                <a:uFillTx/>
                <a:latin typeface="Bookman Old Style" panose="02050604050505020204" pitchFamily="18" charset="0"/>
                <a:ea typeface="Times New Roman" panose="02020603050405020304" pitchFamily="18" charset="0"/>
                <a:cs typeface="+mn-cs"/>
              </a:rPr>
              <a:t>end of the age</a:t>
            </a:r>
            <a:r>
              <a:rPr kumimoji="0" lang="en-US" sz="2800" b="1" i="1" u="none" strike="noStrike" kern="1200" cap="none" spc="0" normalizeH="0" baseline="0" noProof="0" dirty="0">
                <a:ln>
                  <a:noFill/>
                </a:ln>
                <a:solidFill>
                  <a:prstClr val="black"/>
                </a:solidFill>
                <a:effectLst/>
                <a:uLnTx/>
                <a:uFillTx/>
                <a:latin typeface="Bookman Old Style" panose="02050604050505020204" pitchFamily="18" charset="0"/>
                <a:ea typeface="Times New Roman" panose="02020603050405020304" pitchFamily="18" charset="0"/>
                <a:cs typeface="+mn-cs"/>
              </a:rPr>
              <a:t>?</a:t>
            </a:r>
            <a:r>
              <a:rPr kumimoji="0" lang="en-US" sz="2800" b="1" i="0" u="none" strike="noStrike" kern="1200" cap="none" spc="0" normalizeH="0" baseline="0" noProof="0" dirty="0">
                <a:ln>
                  <a:noFill/>
                </a:ln>
                <a:solidFill>
                  <a:prstClr val="black"/>
                </a:solidFill>
                <a:effectLst/>
                <a:uLnTx/>
                <a:uFillTx/>
                <a:latin typeface="Bookman Old Style" panose="02050604050505020204" pitchFamily="18" charset="0"/>
                <a:ea typeface="Times New Roman" panose="02020603050405020304" pitchFamily="18" charset="0"/>
                <a:cs typeface="+mn-cs"/>
              </a:rPr>
              <a:t>” </a:t>
            </a:r>
            <a:r>
              <a:rPr kumimoji="0" lang="en-US" sz="2800" b="1" i="0" u="none" strike="noStrike" kern="1200" cap="none" spc="0" normalizeH="0" baseline="0" noProof="0" dirty="0">
                <a:ln>
                  <a:noFill/>
                </a:ln>
                <a:solidFill>
                  <a:srgbClr val="C00000"/>
                </a:solidFill>
                <a:effectLst/>
                <a:uLnTx/>
                <a:uFillTx/>
                <a:latin typeface="Bookman Old Style" panose="02050604050505020204" pitchFamily="18" charset="0"/>
                <a:ea typeface="Times New Roman" panose="02020603050405020304" pitchFamily="18" charset="0"/>
                <a:cs typeface="+mn-cs"/>
              </a:rPr>
              <a:t>Matthew 24:3 </a:t>
            </a:r>
            <a:endParaRPr kumimoji="0" lang="en-US" sz="2800" b="1" i="0" u="none" strike="noStrike" kern="1200" cap="none" spc="0" normalizeH="0" baseline="0" noProof="0" dirty="0">
              <a:ln>
                <a:noFill/>
              </a:ln>
              <a:solidFill>
                <a:srgbClr val="C00000"/>
              </a:solidFill>
              <a:effectLst/>
              <a:uLnTx/>
              <a:uFillTx/>
              <a:latin typeface="Bookman Old Style" panose="02050604050505020204" pitchFamily="18" charset="0"/>
              <a:ea typeface="+mn-ea"/>
              <a:cs typeface="+mn-cs"/>
            </a:endParaRPr>
          </a:p>
        </p:txBody>
      </p:sp>
    </p:spTree>
    <p:extLst>
      <p:ext uri="{BB962C8B-B14F-4D97-AF65-F5344CB8AC3E}">
        <p14:creationId xmlns:p14="http://schemas.microsoft.com/office/powerpoint/2010/main" val="67448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style.rotation</p:attrName>
                                        </p:attrNameLst>
                                      </p:cBhvr>
                                      <p:tavLst>
                                        <p:tav tm="0">
                                          <p:val>
                                            <p:fltVal val="90"/>
                                          </p:val>
                                        </p:tav>
                                        <p:tav tm="100000">
                                          <p:val>
                                            <p:fltVal val="0"/>
                                          </p:val>
                                        </p:tav>
                                      </p:tavLst>
                                    </p:anim>
                                    <p:animEffect transition="in" filter="fade">
                                      <p:cBhvr>
                                        <p:cTn id="10" dur="3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3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3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3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ircle(in)">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3000" b="-13000"/>
          </a:stretch>
        </a:blipFill>
        <a:effectLst/>
      </p:bgPr>
    </p:bg>
    <p:spTree>
      <p:nvGrpSpPr>
        <p:cNvPr id="1" name="">
          <a:extLst>
            <a:ext uri="{FF2B5EF4-FFF2-40B4-BE49-F238E27FC236}">
              <a16:creationId xmlns:a16="http://schemas.microsoft.com/office/drawing/2014/main" id="{DC7E6EF4-934E-35F7-71F5-093FDE3242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642428-884B-F13F-4A68-E332A2C2AF79}"/>
              </a:ext>
            </a:extLst>
          </p:cNvPr>
          <p:cNvSpPr>
            <a:spLocks noGrp="1"/>
          </p:cNvSpPr>
          <p:nvPr>
            <p:ph type="title"/>
          </p:nvPr>
        </p:nvSpPr>
        <p:spPr>
          <a:xfrm rot="21004756">
            <a:off x="314166" y="1984134"/>
            <a:ext cx="6643070" cy="1209679"/>
          </a:xfrm>
        </p:spPr>
        <p:txBody>
          <a:bodyPr>
            <a:noAutofit/>
          </a:bodyPr>
          <a:lstStyle/>
          <a:p>
            <a:r>
              <a:rPr lang="en-US" sz="4000" b="1" dirty="0">
                <a:solidFill>
                  <a:srgbClr val="7030A0"/>
                </a:solidFill>
                <a:latin typeface="Bookman Old Style" panose="02050604050505020204" pitchFamily="18" charset="0"/>
              </a:rPr>
              <a:t>Don’t Be Led astray</a:t>
            </a:r>
          </a:p>
        </p:txBody>
      </p:sp>
      <p:sp>
        <p:nvSpPr>
          <p:cNvPr id="3" name="Text Placeholder 2">
            <a:extLst>
              <a:ext uri="{FF2B5EF4-FFF2-40B4-BE49-F238E27FC236}">
                <a16:creationId xmlns:a16="http://schemas.microsoft.com/office/drawing/2014/main" id="{6C1A2AFB-D407-55BA-440C-9A7784205EB9}"/>
              </a:ext>
            </a:extLst>
          </p:cNvPr>
          <p:cNvSpPr>
            <a:spLocks noGrp="1"/>
          </p:cNvSpPr>
          <p:nvPr>
            <p:ph type="body" idx="1"/>
          </p:nvPr>
        </p:nvSpPr>
        <p:spPr>
          <a:xfrm rot="20993874">
            <a:off x="1878867" y="5811459"/>
            <a:ext cx="4363131" cy="1066800"/>
          </a:xfrm>
        </p:spPr>
        <p:txBody>
          <a:bodyPr>
            <a:normAutofit/>
          </a:bodyPr>
          <a:lstStyle/>
          <a:p>
            <a:r>
              <a:rPr lang="en-US" sz="3200" b="1" dirty="0">
                <a:solidFill>
                  <a:srgbClr val="7030A0"/>
                </a:solidFill>
                <a:latin typeface="Bookman Old Style" panose="02050604050505020204" pitchFamily="18" charset="0"/>
              </a:rPr>
              <a:t>Matthew 24:1-41</a:t>
            </a:r>
          </a:p>
        </p:txBody>
      </p:sp>
      <p:sp>
        <p:nvSpPr>
          <p:cNvPr id="4" name="TextBox 3">
            <a:extLst>
              <a:ext uri="{FF2B5EF4-FFF2-40B4-BE49-F238E27FC236}">
                <a16:creationId xmlns:a16="http://schemas.microsoft.com/office/drawing/2014/main" id="{54C03ADF-BB7D-B26C-E901-813409B37EE5}"/>
              </a:ext>
            </a:extLst>
          </p:cNvPr>
          <p:cNvSpPr txBox="1"/>
          <p:nvPr/>
        </p:nvSpPr>
        <p:spPr>
          <a:xfrm>
            <a:off x="6096000" y="4313690"/>
            <a:ext cx="5650302" cy="954107"/>
          </a:xfrm>
          <a:prstGeom prst="rect">
            <a:avLst/>
          </a:prstGeom>
          <a:solidFill>
            <a:schemeClr val="bg1"/>
          </a:solidFill>
          <a:ln w="38100">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a:t>
            </a:r>
            <a:r>
              <a:rPr kumimoji="0" lang="en-US" sz="2800" b="1" i="1"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See that no one leads you astray</a:t>
            </a:r>
            <a:r>
              <a:rPr kumimoji="0" lang="en-US" sz="2800" b="1"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 </a:t>
            </a:r>
            <a:r>
              <a:rPr kumimoji="0" lang="en-US" sz="2800" b="1" i="0" u="none" strike="noStrike" kern="1200" cap="none" spc="0" normalizeH="0" baseline="0" noProof="0" dirty="0">
                <a:ln>
                  <a:noFill/>
                </a:ln>
                <a:solidFill>
                  <a:srgbClr val="C00000"/>
                </a:solidFill>
                <a:effectLst/>
                <a:uLnTx/>
                <a:uFillTx/>
                <a:latin typeface="Bookman Old Style" panose="02050604050505020204" pitchFamily="18" charset="0"/>
                <a:ea typeface="Times New Roman" panose="02020603050405020304" pitchFamily="18" charset="0"/>
                <a:cs typeface="+mn-cs"/>
              </a:rPr>
              <a:t>Matthew 24:4</a:t>
            </a:r>
            <a:endParaRPr kumimoji="0" lang="en-US" sz="2800" b="1" i="0" u="none" strike="noStrike" kern="1200" cap="none" spc="0" normalizeH="0" baseline="0" noProof="0" dirty="0">
              <a:ln>
                <a:noFill/>
              </a:ln>
              <a:solidFill>
                <a:srgbClr val="C00000"/>
              </a:solidFill>
              <a:effectLst/>
              <a:uLnTx/>
              <a:uFillTx/>
              <a:latin typeface="Bookman Old Style" panose="02050604050505020204" pitchFamily="18" charset="0"/>
              <a:ea typeface="+mn-ea"/>
              <a:cs typeface="+mn-cs"/>
            </a:endParaRPr>
          </a:p>
        </p:txBody>
      </p:sp>
    </p:spTree>
    <p:extLst>
      <p:ext uri="{BB962C8B-B14F-4D97-AF65-F5344CB8AC3E}">
        <p14:creationId xmlns:p14="http://schemas.microsoft.com/office/powerpoint/2010/main" val="344078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4171EE-AC59-FCA0-E707-A82CD93CD43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F89DFD8-AA86-3AB7-00B6-7868F104F3D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dispels of His disciples’ misunderstanding about the coming of His kingdom (</a:t>
            </a:r>
            <a:r>
              <a:rPr lang="en-US" sz="3200" b="1" i="1" dirty="0">
                <a:latin typeface="Bookman Old Style" panose="02050604050505020204" pitchFamily="18" charset="0"/>
              </a:rPr>
              <a:t>verses 1-14</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0500143A-15C9-5027-ABF5-2C45E54ED011}"/>
              </a:ext>
            </a:extLst>
          </p:cNvPr>
          <p:cNvSpPr>
            <a:spLocks noGrp="1"/>
          </p:cNvSpPr>
          <p:nvPr>
            <p:ph idx="1"/>
          </p:nvPr>
        </p:nvSpPr>
        <p:spPr>
          <a:xfrm>
            <a:off x="854693" y="2003073"/>
            <a:ext cx="10644317" cy="4736592"/>
          </a:xfrm>
        </p:spPr>
        <p:txBody>
          <a:bodyPr>
            <a:noAutofit/>
          </a:bodyPr>
          <a:lstStyle/>
          <a:p>
            <a:pPr marL="0" indent="0">
              <a:buNone/>
            </a:pPr>
            <a:r>
              <a:rPr lang="en-US" sz="2800" b="1" dirty="0">
                <a:effectLst/>
                <a:latin typeface="Bookman Old Style" panose="02050604050505020204" pitchFamily="18" charset="0"/>
                <a:ea typeface="Times New Roman" panose="02020603050405020304" pitchFamily="18" charset="0"/>
              </a:rPr>
              <a:t>“</a:t>
            </a:r>
            <a:r>
              <a:rPr lang="en-US" sz="2800" b="1" i="1" dirty="0">
                <a:effectLst/>
                <a:latin typeface="Bookman Old Style" panose="02050604050505020204" pitchFamily="18" charset="0"/>
                <a:ea typeface="Times New Roman" panose="02020603050405020304" pitchFamily="18" charset="0"/>
              </a:rPr>
              <a:t>Look, Teacher, what </a:t>
            </a:r>
            <a:r>
              <a:rPr lang="en-US" sz="2800" b="1" i="1" dirty="0">
                <a:solidFill>
                  <a:srgbClr val="0070C0"/>
                </a:solidFill>
                <a:effectLst/>
                <a:latin typeface="Bookman Old Style" panose="02050604050505020204" pitchFamily="18" charset="0"/>
                <a:ea typeface="Times New Roman" panose="02020603050405020304" pitchFamily="18" charset="0"/>
              </a:rPr>
              <a:t>wonderful</a:t>
            </a:r>
            <a:r>
              <a:rPr lang="en-US" sz="2800" b="1" i="1" dirty="0">
                <a:effectLst/>
                <a:latin typeface="Bookman Old Style" panose="02050604050505020204" pitchFamily="18" charset="0"/>
                <a:ea typeface="Times New Roman" panose="02020603050405020304" pitchFamily="18" charset="0"/>
              </a:rPr>
              <a:t> stones and what </a:t>
            </a:r>
            <a:r>
              <a:rPr lang="en-US" sz="2800" b="1" i="1" dirty="0">
                <a:solidFill>
                  <a:srgbClr val="0070C0"/>
                </a:solidFill>
                <a:effectLst/>
                <a:latin typeface="Bookman Old Style" panose="02050604050505020204" pitchFamily="18" charset="0"/>
                <a:ea typeface="Times New Roman" panose="02020603050405020304" pitchFamily="18" charset="0"/>
              </a:rPr>
              <a:t>wonderful</a:t>
            </a:r>
            <a:r>
              <a:rPr lang="en-US" sz="2800" b="1" i="1" dirty="0">
                <a:effectLst/>
                <a:latin typeface="Bookman Old Style" panose="02050604050505020204" pitchFamily="18" charset="0"/>
                <a:ea typeface="Times New Roman" panose="02020603050405020304" pitchFamily="18" charset="0"/>
              </a:rPr>
              <a:t> buildings!</a:t>
            </a:r>
            <a:r>
              <a:rPr lang="en-US" sz="2800" b="1" dirty="0">
                <a:effectLst/>
                <a:latin typeface="Bookman Old Style" panose="02050604050505020204" pitchFamily="18" charset="0"/>
                <a:ea typeface="Times New Roman" panose="02020603050405020304" pitchFamily="18" charset="0"/>
              </a:rPr>
              <a:t>” </a:t>
            </a:r>
            <a:r>
              <a:rPr lang="en-US" sz="2800" b="1" dirty="0">
                <a:solidFill>
                  <a:srgbClr val="C00000"/>
                </a:solidFill>
                <a:effectLst/>
                <a:latin typeface="Bookman Old Style" panose="02050604050505020204" pitchFamily="18" charset="0"/>
                <a:ea typeface="Times New Roman" panose="02020603050405020304" pitchFamily="18" charset="0"/>
              </a:rPr>
              <a:t>Mark 13:1</a:t>
            </a:r>
            <a:endParaRPr lang="en-US" sz="2800" b="1" dirty="0">
              <a:solidFill>
                <a:srgbClr val="C00000"/>
              </a:solidFill>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But he answered them, “You see all these, do you not? Truly, I say to you, </a:t>
            </a:r>
            <a:r>
              <a:rPr lang="en-US" sz="2800" b="1" i="1" u="sng" dirty="0">
                <a:solidFill>
                  <a:srgbClr val="0070C0"/>
                </a:solidFill>
                <a:latin typeface="Bookman Old Style" panose="02050604050505020204" pitchFamily="18" charset="0"/>
              </a:rPr>
              <a:t>there will not be left here one stone upon another that will not be thrown down</a:t>
            </a:r>
            <a:r>
              <a:rPr lang="en-US" sz="2800" b="1" i="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As he sat on the Mount of Olives, the disciples came to him privately, saying, “Tell us, </a:t>
            </a:r>
            <a:r>
              <a:rPr lang="en-US" sz="2800" b="1" i="1" dirty="0">
                <a:solidFill>
                  <a:srgbClr val="0070C0"/>
                </a:solidFill>
                <a:latin typeface="Bookman Old Style" panose="02050604050505020204" pitchFamily="18" charset="0"/>
              </a:rPr>
              <a:t>when</a:t>
            </a:r>
            <a:r>
              <a:rPr lang="en-US" sz="2800" b="1" i="1" dirty="0">
                <a:latin typeface="Bookman Old Style" panose="02050604050505020204" pitchFamily="18" charset="0"/>
              </a:rPr>
              <a:t> will these things be, and </a:t>
            </a:r>
            <a:r>
              <a:rPr lang="en-US" sz="2800" b="1" i="1" dirty="0">
                <a:solidFill>
                  <a:srgbClr val="0070C0"/>
                </a:solidFill>
                <a:latin typeface="Bookman Old Style" panose="02050604050505020204" pitchFamily="18" charset="0"/>
              </a:rPr>
              <a:t>what</a:t>
            </a:r>
            <a:r>
              <a:rPr lang="en-US" sz="2800" b="1" i="1" dirty="0">
                <a:latin typeface="Bookman Old Style" panose="02050604050505020204" pitchFamily="18" charset="0"/>
              </a:rPr>
              <a:t> will be the sign of your coming and of the end of the age?</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Lord, will you </a:t>
            </a:r>
            <a:r>
              <a:rPr lang="en-US" sz="2800" b="1" i="1" dirty="0">
                <a:solidFill>
                  <a:srgbClr val="0070C0"/>
                </a:solidFill>
                <a:latin typeface="Bookman Old Style" panose="02050604050505020204" pitchFamily="18" charset="0"/>
              </a:rPr>
              <a:t>at this time </a:t>
            </a:r>
            <a:r>
              <a:rPr lang="en-US" sz="2800" b="1" i="1" dirty="0">
                <a:latin typeface="Bookman Old Style" panose="02050604050505020204" pitchFamily="18" charset="0"/>
              </a:rPr>
              <a:t>restore the kingdom to Israel?</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Acts 1:6</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11115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6A8D90-A041-CB07-F51B-06B53C95055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67FD057-4376-8BAF-A214-C0BBB17F89D7}"/>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dispels of His disciples’ misunderstanding about the coming of His kingdom (</a:t>
            </a:r>
            <a:r>
              <a:rPr lang="en-US" sz="3200" b="1" i="1" dirty="0">
                <a:latin typeface="Bookman Old Style" panose="02050604050505020204" pitchFamily="18" charset="0"/>
              </a:rPr>
              <a:t>verses 1-14</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65AD1160-05A7-E938-6B8E-D11059CBC953}"/>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i="1" dirty="0">
                <a:latin typeface="Bookman Old Style" panose="02050604050505020204" pitchFamily="18" charset="0"/>
              </a:rPr>
              <a:t>For many will come in my name, saying, ‘I am the Christ,’ and they will </a:t>
            </a:r>
            <a:r>
              <a:rPr lang="en-US" sz="2800" b="1" i="1" dirty="0">
                <a:solidFill>
                  <a:srgbClr val="0070C0"/>
                </a:solidFill>
                <a:latin typeface="Bookman Old Style" panose="02050604050505020204" pitchFamily="18" charset="0"/>
              </a:rPr>
              <a:t>lead many astray</a:t>
            </a:r>
            <a:r>
              <a:rPr lang="en-US" sz="2800" b="1" dirty="0">
                <a:latin typeface="Bookman Old Style" panose="02050604050505020204" pitchFamily="18" charset="0"/>
              </a:rPr>
              <a:t>. </a:t>
            </a:r>
            <a:endParaRPr lang="en-US" sz="1800" b="1" dirty="0">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And you will hear of </a:t>
            </a:r>
            <a:r>
              <a:rPr lang="en-US" sz="2800" b="1" i="1" dirty="0">
                <a:solidFill>
                  <a:srgbClr val="0070C0"/>
                </a:solidFill>
                <a:latin typeface="Bookman Old Style" panose="02050604050505020204" pitchFamily="18" charset="0"/>
              </a:rPr>
              <a:t>wars and rumors of wars</a:t>
            </a:r>
            <a:r>
              <a:rPr lang="en-US" sz="2800" b="1" i="1" dirty="0">
                <a:latin typeface="Bookman Old Style" panose="02050604050505020204" pitchFamily="18" charset="0"/>
              </a:rPr>
              <a:t>. See that you are not alarmed, for </a:t>
            </a:r>
            <a:r>
              <a:rPr lang="en-US" sz="2800" b="1" i="1" dirty="0">
                <a:solidFill>
                  <a:srgbClr val="0070C0"/>
                </a:solidFill>
                <a:latin typeface="Bookman Old Style" panose="02050604050505020204" pitchFamily="18" charset="0"/>
              </a:rPr>
              <a:t>this must take place</a:t>
            </a:r>
            <a:r>
              <a:rPr lang="en-US" sz="2800" b="1" i="1" dirty="0">
                <a:latin typeface="Bookman Old Style" panose="02050604050505020204" pitchFamily="18" charset="0"/>
              </a:rPr>
              <a:t>, but </a:t>
            </a:r>
            <a:r>
              <a:rPr lang="en-US" sz="2800" b="1" i="1" dirty="0">
                <a:solidFill>
                  <a:srgbClr val="0070C0"/>
                </a:solidFill>
                <a:latin typeface="Bookman Old Style" panose="02050604050505020204" pitchFamily="18" charset="0"/>
              </a:rPr>
              <a:t>the end is not yet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For </a:t>
            </a:r>
            <a:r>
              <a:rPr lang="en-US" sz="2800" b="1" i="1" dirty="0">
                <a:solidFill>
                  <a:srgbClr val="0070C0"/>
                </a:solidFill>
                <a:latin typeface="Bookman Old Style" panose="02050604050505020204" pitchFamily="18" charset="0"/>
              </a:rPr>
              <a:t>nation</a:t>
            </a:r>
            <a:r>
              <a:rPr lang="en-US" sz="2800" b="1" i="1" dirty="0">
                <a:latin typeface="Bookman Old Style" panose="02050604050505020204" pitchFamily="18" charset="0"/>
              </a:rPr>
              <a:t> will rise </a:t>
            </a:r>
            <a:r>
              <a:rPr lang="en-US" sz="2800" b="1" i="1" dirty="0">
                <a:solidFill>
                  <a:srgbClr val="0070C0"/>
                </a:solidFill>
                <a:latin typeface="Bookman Old Style" panose="02050604050505020204" pitchFamily="18" charset="0"/>
              </a:rPr>
              <a:t>against nation</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kingdom against kingdom</a:t>
            </a:r>
            <a:r>
              <a:rPr lang="en-US" sz="2800" b="1" i="1" dirty="0">
                <a:latin typeface="Bookman Old Style" panose="02050604050505020204" pitchFamily="18" charset="0"/>
              </a:rPr>
              <a:t>, and there will be </a:t>
            </a:r>
            <a:r>
              <a:rPr lang="en-US" sz="2800" b="1" i="1" dirty="0">
                <a:solidFill>
                  <a:srgbClr val="0070C0"/>
                </a:solidFill>
                <a:latin typeface="Bookman Old Style" panose="02050604050505020204" pitchFamily="18" charset="0"/>
              </a:rPr>
              <a:t>famines</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earthquakes</a:t>
            </a:r>
            <a:r>
              <a:rPr lang="en-US" sz="2800" b="1" i="1" dirty="0">
                <a:latin typeface="Bookman Old Style" panose="02050604050505020204" pitchFamily="18" charset="0"/>
              </a:rPr>
              <a:t> in various places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u="sng" dirty="0">
                <a:solidFill>
                  <a:srgbClr val="0070C0"/>
                </a:solidFill>
                <a:latin typeface="Bookman Old Style" panose="02050604050505020204" pitchFamily="18" charset="0"/>
              </a:rPr>
              <a:t>All these</a:t>
            </a:r>
            <a:r>
              <a:rPr lang="en-US" sz="2800" b="1" i="1" dirty="0">
                <a:solidFill>
                  <a:srgbClr val="0070C0"/>
                </a:solidFill>
                <a:latin typeface="Bookman Old Style" panose="02050604050505020204" pitchFamily="18" charset="0"/>
              </a:rPr>
              <a:t> are but the beginning of the birth pains</a:t>
            </a:r>
            <a:r>
              <a:rPr lang="en-US" sz="2800" b="1" dirty="0">
                <a:solidFill>
                  <a:srgbClr val="0070C0"/>
                </a:solidFill>
                <a:latin typeface="Bookman Old Style" panose="02050604050505020204" pitchFamily="18" charset="0"/>
              </a:rPr>
              <a:t>. </a:t>
            </a:r>
            <a:endParaRPr lang="en-US" sz="3600" b="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151508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738790-A880-93FC-101D-4586C3A05D1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D48ADAE-671E-40D0-96ED-534EC7D0D0EC}"/>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dispels of His disciples’ misunderstanding about the coming of His kingdom (</a:t>
            </a:r>
            <a:r>
              <a:rPr lang="en-US" sz="3200" b="1" i="1" dirty="0">
                <a:latin typeface="Bookman Old Style" panose="02050604050505020204" pitchFamily="18" charset="0"/>
              </a:rPr>
              <a:t>verses 1-14</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4D0DC011-9843-96DA-6C2C-733774D0725C}"/>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9</a:t>
            </a:r>
            <a:r>
              <a:rPr lang="en-US" sz="2800" b="1" i="1" dirty="0">
                <a:latin typeface="Bookman Old Style" panose="02050604050505020204" pitchFamily="18" charset="0"/>
              </a:rPr>
              <a:t>“Then they will deliver you up to </a:t>
            </a:r>
            <a:r>
              <a:rPr lang="en-US" sz="2800" b="1" i="1" dirty="0">
                <a:solidFill>
                  <a:srgbClr val="0070C0"/>
                </a:solidFill>
                <a:latin typeface="Bookman Old Style" panose="02050604050505020204" pitchFamily="18" charset="0"/>
              </a:rPr>
              <a:t>tribulation</a:t>
            </a:r>
            <a:r>
              <a:rPr lang="en-US" sz="2800" b="1" i="1" dirty="0">
                <a:latin typeface="Bookman Old Style" panose="02050604050505020204" pitchFamily="18" charset="0"/>
              </a:rPr>
              <a:t> and put you to </a:t>
            </a:r>
            <a:r>
              <a:rPr lang="en-US" sz="2800" b="1" i="1" dirty="0">
                <a:solidFill>
                  <a:srgbClr val="0070C0"/>
                </a:solidFill>
                <a:latin typeface="Bookman Old Style" panose="02050604050505020204" pitchFamily="18" charset="0"/>
              </a:rPr>
              <a:t>death</a:t>
            </a:r>
            <a:r>
              <a:rPr lang="en-US" sz="2800" b="1" i="1" dirty="0">
                <a:latin typeface="Bookman Old Style" panose="02050604050505020204" pitchFamily="18" charset="0"/>
              </a:rPr>
              <a:t>, and you will be </a:t>
            </a:r>
            <a:r>
              <a:rPr lang="en-US" sz="2800" b="1" i="1" dirty="0">
                <a:solidFill>
                  <a:srgbClr val="0070C0"/>
                </a:solidFill>
                <a:latin typeface="Bookman Old Style" panose="02050604050505020204" pitchFamily="18" charset="0"/>
              </a:rPr>
              <a:t>hated by all nations for my name’s sake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latin typeface="Bookman Old Style" panose="02050604050505020204" pitchFamily="18" charset="0"/>
              </a:rPr>
              <a:t>And then </a:t>
            </a:r>
            <a:r>
              <a:rPr lang="en-US" sz="2800" b="1" i="1" dirty="0">
                <a:solidFill>
                  <a:srgbClr val="0070C0"/>
                </a:solidFill>
                <a:latin typeface="Bookman Old Style" panose="02050604050505020204" pitchFamily="18" charset="0"/>
              </a:rPr>
              <a:t>many will fall away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betray</a:t>
            </a:r>
            <a:r>
              <a:rPr lang="en-US" sz="2800" b="1" i="1" dirty="0">
                <a:latin typeface="Bookman Old Style" panose="02050604050505020204" pitchFamily="18" charset="0"/>
              </a:rPr>
              <a:t> one another and </a:t>
            </a:r>
            <a:r>
              <a:rPr lang="en-US" sz="2800" b="1" i="1" dirty="0">
                <a:solidFill>
                  <a:srgbClr val="0070C0"/>
                </a:solidFill>
                <a:latin typeface="Bookman Old Style" panose="02050604050505020204" pitchFamily="18" charset="0"/>
              </a:rPr>
              <a:t>hate one another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4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many false prophets will arise</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lead many astray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And because </a:t>
            </a:r>
            <a:r>
              <a:rPr lang="en-US" sz="2800" b="1" i="1" dirty="0">
                <a:solidFill>
                  <a:srgbClr val="0070C0"/>
                </a:solidFill>
                <a:latin typeface="Bookman Old Style" panose="02050604050505020204" pitchFamily="18" charset="0"/>
              </a:rPr>
              <a:t>lawlessness will be increased</a:t>
            </a:r>
            <a:r>
              <a:rPr lang="en-US" sz="2800" b="1" i="1" dirty="0">
                <a:latin typeface="Bookman Old Style" panose="02050604050505020204" pitchFamily="18" charset="0"/>
              </a:rPr>
              <a:t>, the </a:t>
            </a:r>
            <a:r>
              <a:rPr lang="en-US" sz="2800" b="1" i="1" dirty="0">
                <a:solidFill>
                  <a:srgbClr val="0070C0"/>
                </a:solidFill>
                <a:latin typeface="Bookman Old Style" panose="02050604050505020204" pitchFamily="18" charset="0"/>
              </a:rPr>
              <a:t>love of many will grow cold</a:t>
            </a:r>
            <a:r>
              <a:rPr lang="en-US" sz="2800" b="1" dirty="0">
                <a:latin typeface="Bookman Old Style" panose="02050604050505020204" pitchFamily="18" charset="0"/>
              </a:rPr>
              <a:t>. </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11795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5009F7-B090-BECE-69FC-C8C43B8ACC1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D4B40CD-E918-CE93-75C6-E9BAD845B06D}"/>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dispels of His disciples’ misunderstanding about the coming of His kingdom (</a:t>
            </a:r>
            <a:r>
              <a:rPr lang="en-US" sz="3200" b="1" i="1" dirty="0">
                <a:latin typeface="Bookman Old Style" panose="02050604050505020204" pitchFamily="18" charset="0"/>
              </a:rPr>
              <a:t>verses 1-14</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4AD32814-B4AB-19A9-5A3D-1651FDCE25D6}"/>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But the one who endures to the end will be saved</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And this gospel of the kingdom will be proclaimed throughout the whole world as a testimony to all nations</a:t>
            </a:r>
            <a:r>
              <a:rPr lang="en-US" sz="2800" b="1" dirty="0">
                <a:latin typeface="Bookman Old Style" panose="02050604050505020204" pitchFamily="18" charset="0"/>
              </a:rPr>
              <a:t>, </a:t>
            </a:r>
            <a:r>
              <a:rPr lang="en-US" sz="2800" b="1" i="1" dirty="0">
                <a:latin typeface="Bookman Old Style" panose="02050604050505020204" pitchFamily="18" charset="0"/>
              </a:rPr>
              <a:t>and then the end will come</a:t>
            </a:r>
            <a:r>
              <a:rPr lang="en-US" sz="2800" b="1" dirty="0">
                <a:latin typeface="Bookman Old Style" panose="02050604050505020204" pitchFamily="18" charset="0"/>
              </a:rPr>
              <a:t>.  </a:t>
            </a:r>
          </a:p>
          <a:p>
            <a:pPr marL="0" indent="0">
              <a:buNone/>
            </a:pP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13562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0AA1F-49E3-541E-513D-DFC4CCBED53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9B7B065-2AD2-F478-B21F-4E015E20F38B}"/>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Jesus dispels of His disciples’ misunderstanding about the coming of His kingdom (</a:t>
            </a:r>
            <a:r>
              <a:rPr lang="en-US" sz="3200" b="1" i="1" dirty="0">
                <a:latin typeface="Bookman Old Style" panose="02050604050505020204" pitchFamily="18" charset="0"/>
              </a:rPr>
              <a:t>verses 1-14</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A6E1591-3421-0BBB-C937-AC8EDCE207C7}"/>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latin typeface="Bookman Old Style" panose="02050604050505020204" pitchFamily="18" charset="0"/>
              </a:rPr>
              <a:t>But the one who endures to the end will be saved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this gospel of the kingdom will be proclaimed throughout the whole world as a testimony to all nations</a:t>
            </a:r>
            <a:r>
              <a:rPr lang="en-US" sz="2800" b="1" dirty="0">
                <a:solidFill>
                  <a:srgbClr val="0070C0"/>
                </a:solidFill>
                <a:latin typeface="Bookman Old Style" panose="02050604050505020204" pitchFamily="18" charset="0"/>
              </a:rPr>
              <a:t>, </a:t>
            </a:r>
            <a:r>
              <a:rPr lang="en-US" sz="2800" b="1" i="1" u="sng" dirty="0">
                <a:solidFill>
                  <a:srgbClr val="0070C0"/>
                </a:solidFill>
                <a:latin typeface="Bookman Old Style" panose="02050604050505020204" pitchFamily="18" charset="0"/>
              </a:rPr>
              <a:t>and then the end will come</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Then I saw another angel flying directly overhead, with </a:t>
            </a:r>
            <a:r>
              <a:rPr lang="en-US" sz="2800" b="1" i="1" dirty="0">
                <a:solidFill>
                  <a:srgbClr val="0070C0"/>
                </a:solidFill>
                <a:latin typeface="Bookman Old Style" panose="02050604050505020204" pitchFamily="18" charset="0"/>
              </a:rPr>
              <a:t>an eternal gospel to proclaim to those who dwell on earth</a:t>
            </a:r>
            <a:r>
              <a:rPr lang="en-US" sz="2800" b="1" i="1" dirty="0">
                <a:latin typeface="Bookman Old Style" panose="02050604050505020204" pitchFamily="18" charset="0"/>
              </a:rPr>
              <a:t>, to every nation and tribe and language and people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Revelation 14:6 </a:t>
            </a:r>
          </a:p>
          <a:p>
            <a:pPr marL="0" indent="0">
              <a:buNone/>
            </a:pP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23939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831</TotalTime>
  <Words>1710</Words>
  <Application>Microsoft Office PowerPoint</Application>
  <PresentationFormat>Widescreen</PresentationFormat>
  <Paragraphs>61</Paragraphs>
  <Slides>22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Don’t Be Led astray</vt:lpstr>
      <vt:lpstr>Don’t Be Led astray</vt:lpstr>
      <vt:lpstr>I. Jesus dispels of His disciples’ misunderstanding about the coming of His kingdom (verses 1-14)</vt:lpstr>
      <vt:lpstr>I. Jesus dispels of His disciples’ misunderstanding about the coming of His kingdom (verses 1-14)</vt:lpstr>
      <vt:lpstr>I. Jesus dispels of His disciples’ misunderstanding about the coming of His kingdom (verses 1-14)</vt:lpstr>
      <vt:lpstr>I. Jesus dispels of His disciples’ misunderstanding about the coming of His kingdom (verses 1-14)</vt:lpstr>
      <vt:lpstr>I. Jesus dispels of His disciples’ misunderstanding about the coming of His kingdom (verses 1-14)</vt:lpstr>
      <vt:lpstr>II. Jesus foretells the time of the end (verses 15-25)</vt:lpstr>
      <vt:lpstr>II. Jesus foretells the time of the end (verses 15-25)</vt:lpstr>
      <vt:lpstr>II. Jesus foretells the time of the end (verses 15-25)</vt:lpstr>
      <vt:lpstr>II. Jesus foretells the time of the end (verses 15-25)</vt:lpstr>
      <vt:lpstr>II. Jesus foretells the time of the end (verses 15-25)</vt:lpstr>
      <vt:lpstr>III. Jesus’ return will be unmistakably glorious (verses 26-31)</vt:lpstr>
      <vt:lpstr>III. Jesus’ return will be unmistakably glorious (verses 26-31)</vt:lpstr>
      <vt:lpstr>III. Jesus’ return will be unmistakably glorious (verses 26-31)</vt:lpstr>
      <vt:lpstr>IV. Jesus’ return is both imminent and impossible to predict (verses 32-41)</vt:lpstr>
      <vt:lpstr>IV. Jesus’ return is both imminent and impossible to predict (verses 32-41)</vt:lpstr>
      <vt:lpstr>IV. Jesus’ return is both imminent and impossible to predict (verses 32-41)</vt:lpstr>
      <vt:lpstr>IV. Jesus’ return is both imminent and impossible to predict (verses 32-41)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62</cp:revision>
  <dcterms:created xsi:type="dcterms:W3CDTF">2020-03-26T18:56:14Z</dcterms:created>
  <dcterms:modified xsi:type="dcterms:W3CDTF">2024-03-03T19:11:22Z</dcterms:modified>
</cp:coreProperties>
</file>