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27"/>
  </p:notesMasterIdLst>
  <p:sldIdLst>
    <p:sldId id="545" r:id="rId3"/>
    <p:sldId id="399" r:id="rId4"/>
    <p:sldId id="777" r:id="rId5"/>
    <p:sldId id="758" r:id="rId6"/>
    <p:sldId id="781" r:id="rId7"/>
    <p:sldId id="782" r:id="rId8"/>
    <p:sldId id="759" r:id="rId9"/>
    <p:sldId id="785" r:id="rId10"/>
    <p:sldId id="786" r:id="rId11"/>
    <p:sldId id="783" r:id="rId12"/>
    <p:sldId id="787" r:id="rId13"/>
    <p:sldId id="778" r:id="rId14"/>
    <p:sldId id="788" r:id="rId15"/>
    <p:sldId id="779" r:id="rId16"/>
    <p:sldId id="790" r:id="rId17"/>
    <p:sldId id="789" r:id="rId18"/>
    <p:sldId id="791" r:id="rId19"/>
    <p:sldId id="792" r:id="rId20"/>
    <p:sldId id="780" r:id="rId21"/>
    <p:sldId id="793" r:id="rId22"/>
    <p:sldId id="794" r:id="rId23"/>
    <p:sldId id="795" r:id="rId24"/>
    <p:sldId id="538" r:id="rId25"/>
    <p:sldId id="53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EDFE87-F2D6-46EC-9AB0-BFB5ECD2C006}" v="8" dt="2024-03-16T11:37:50.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28784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50752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3/17/2024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473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8914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98506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48475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89516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3/17/2024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3947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3/17/2024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42979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99780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5123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3/17/2024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3/17/2024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3/17/2024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3/17/2024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3/17/2024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8515886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2.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Matthew 25:31-46</a:t>
            </a:r>
          </a:p>
          <a:p>
            <a:pPr marL="0" indent="0" algn="ctr">
              <a:buNone/>
            </a:pPr>
            <a:endParaRPr lang="en-US" sz="4000" b="1" dirty="0">
              <a:solidFill>
                <a:srgbClr val="FF3300"/>
              </a:solidFill>
            </a:endParaRPr>
          </a:p>
          <a:p>
            <a:pPr marL="0" indent="0" algn="ctr">
              <a:buNone/>
            </a:pPr>
            <a:r>
              <a:rPr lang="en-US" sz="4000" b="1" dirty="0">
                <a:solidFill>
                  <a:srgbClr val="FF3300"/>
                </a:solidFill>
              </a:rPr>
              <a:t>Page 988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36E66-0654-308F-ECBF-B0562CDD2E7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6A9A68A-B480-5C58-E727-29D25E678083}"/>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confer the kingdom as an inheritance to those blessed by the Father (</a:t>
            </a:r>
            <a:r>
              <a:rPr lang="en-US" sz="3200" b="1" i="1" dirty="0">
                <a:effectLst/>
                <a:latin typeface="Bookman Old Style" panose="02050604050505020204" pitchFamily="18" charset="0"/>
                <a:ea typeface="Calibri" panose="020F0502020204030204" pitchFamily="34" charset="0"/>
              </a:rPr>
              <a:t>verses 34-36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99AB2317-3A6A-729E-FBE5-76FA64186B85}"/>
              </a:ext>
            </a:extLst>
          </p:cNvPr>
          <p:cNvSpPr>
            <a:spLocks noGrp="1"/>
          </p:cNvSpPr>
          <p:nvPr>
            <p:ph idx="1"/>
          </p:nvPr>
        </p:nvSpPr>
        <p:spPr>
          <a:xfrm>
            <a:off x="1069848" y="2121407"/>
            <a:ext cx="10058400" cy="4471897"/>
          </a:xfrm>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35</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For I was hungry and </a:t>
            </a:r>
            <a:r>
              <a:rPr lang="en-US" sz="2800" b="1" i="1" dirty="0">
                <a:solidFill>
                  <a:srgbClr val="00B050"/>
                </a:solidFill>
                <a:effectLst/>
                <a:latin typeface="Bookman Old Style" panose="02050604050505020204" pitchFamily="18" charset="0"/>
                <a:ea typeface="Times New Roman" panose="02020603050405020304" pitchFamily="18" charset="0"/>
              </a:rPr>
              <a:t>you</a:t>
            </a:r>
            <a:r>
              <a:rPr lang="en-US" sz="2800" b="1" i="1" dirty="0">
                <a:solidFill>
                  <a:srgbClr val="0070C0"/>
                </a:solidFill>
                <a:effectLst/>
                <a:latin typeface="Bookman Old Style" panose="02050604050505020204" pitchFamily="18" charset="0"/>
                <a:ea typeface="Times New Roman" panose="02020603050405020304" pitchFamily="18" charset="0"/>
              </a:rPr>
              <a:t> gave me </a:t>
            </a:r>
            <a:r>
              <a:rPr lang="en-US" sz="2800" b="1" i="1" dirty="0">
                <a:effectLst/>
                <a:latin typeface="Bookman Old Style" panose="02050604050505020204" pitchFamily="18" charset="0"/>
                <a:ea typeface="Times New Roman" panose="02020603050405020304" pitchFamily="18" charset="0"/>
              </a:rPr>
              <a:t>food, I was thirsty and </a:t>
            </a:r>
            <a:r>
              <a:rPr lang="en-US" sz="2800" b="1" i="1" dirty="0">
                <a:solidFill>
                  <a:srgbClr val="00B050"/>
                </a:solidFill>
                <a:effectLst/>
                <a:latin typeface="Bookman Old Style" panose="02050604050505020204" pitchFamily="18" charset="0"/>
                <a:ea typeface="Times New Roman" panose="02020603050405020304" pitchFamily="18" charset="0"/>
              </a:rPr>
              <a:t>you</a:t>
            </a:r>
            <a:r>
              <a:rPr lang="en-US" sz="2800" b="1" i="1" dirty="0">
                <a:solidFill>
                  <a:srgbClr val="0070C0"/>
                </a:solidFill>
                <a:effectLst/>
                <a:latin typeface="Bookman Old Style" panose="02050604050505020204" pitchFamily="18" charset="0"/>
                <a:ea typeface="Times New Roman" panose="02020603050405020304" pitchFamily="18" charset="0"/>
              </a:rPr>
              <a:t> gave me </a:t>
            </a:r>
            <a:r>
              <a:rPr lang="en-US" sz="2800" b="1" i="1" dirty="0">
                <a:effectLst/>
                <a:latin typeface="Bookman Old Style" panose="02050604050505020204" pitchFamily="18" charset="0"/>
                <a:ea typeface="Times New Roman" panose="02020603050405020304" pitchFamily="18" charset="0"/>
              </a:rPr>
              <a:t>drink, I was a stranger and </a:t>
            </a:r>
            <a:r>
              <a:rPr lang="en-US" sz="2800" b="1" i="1" dirty="0">
                <a:solidFill>
                  <a:srgbClr val="00B050"/>
                </a:solidFill>
                <a:effectLst/>
                <a:latin typeface="Bookman Old Style" panose="02050604050505020204" pitchFamily="18" charset="0"/>
                <a:ea typeface="Times New Roman" panose="02020603050405020304" pitchFamily="18" charset="0"/>
              </a:rPr>
              <a:t>you</a:t>
            </a:r>
            <a:r>
              <a:rPr lang="en-US" sz="2800" b="1" i="1" dirty="0">
                <a:solidFill>
                  <a:srgbClr val="0070C0"/>
                </a:solidFill>
                <a:effectLst/>
                <a:latin typeface="Bookman Old Style" panose="02050604050505020204" pitchFamily="18" charset="0"/>
                <a:ea typeface="Times New Roman" panose="02020603050405020304" pitchFamily="18" charset="0"/>
              </a:rPr>
              <a:t> welcomed me</a:t>
            </a:r>
            <a:r>
              <a:rPr lang="en-US" sz="2800" b="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36</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I was naked and </a:t>
            </a:r>
            <a:r>
              <a:rPr lang="en-US" sz="2800" b="1" i="1" dirty="0">
                <a:solidFill>
                  <a:srgbClr val="00B050"/>
                </a:solidFill>
                <a:effectLst/>
                <a:latin typeface="Bookman Old Style" panose="02050604050505020204" pitchFamily="18" charset="0"/>
                <a:ea typeface="Times New Roman" panose="02020603050405020304" pitchFamily="18" charset="0"/>
              </a:rPr>
              <a:t>you </a:t>
            </a:r>
            <a:r>
              <a:rPr lang="en-US" sz="2800" b="1" i="1" dirty="0">
                <a:solidFill>
                  <a:srgbClr val="0070C0"/>
                </a:solidFill>
                <a:effectLst/>
                <a:latin typeface="Bookman Old Style" panose="02050604050505020204" pitchFamily="18" charset="0"/>
                <a:ea typeface="Times New Roman" panose="02020603050405020304" pitchFamily="18" charset="0"/>
              </a:rPr>
              <a:t>clothed me</a:t>
            </a:r>
            <a:r>
              <a:rPr lang="en-US" sz="2800" b="1" i="1" dirty="0">
                <a:effectLst/>
                <a:latin typeface="Bookman Old Style" panose="02050604050505020204" pitchFamily="18" charset="0"/>
                <a:ea typeface="Times New Roman" panose="02020603050405020304" pitchFamily="18" charset="0"/>
              </a:rPr>
              <a:t>, I was sick and </a:t>
            </a:r>
            <a:r>
              <a:rPr lang="en-US" sz="2800" b="1" i="1" dirty="0">
                <a:solidFill>
                  <a:srgbClr val="00B050"/>
                </a:solidFill>
                <a:effectLst/>
                <a:latin typeface="Bookman Old Style" panose="02050604050505020204" pitchFamily="18" charset="0"/>
                <a:ea typeface="Times New Roman" panose="02020603050405020304" pitchFamily="18" charset="0"/>
              </a:rPr>
              <a:t>you</a:t>
            </a:r>
            <a:r>
              <a:rPr lang="en-US" sz="2800" b="1" i="1" dirty="0">
                <a:solidFill>
                  <a:srgbClr val="0070C0"/>
                </a:solidFill>
                <a:effectLst/>
                <a:latin typeface="Bookman Old Style" panose="02050604050505020204" pitchFamily="18" charset="0"/>
                <a:ea typeface="Times New Roman" panose="02020603050405020304" pitchFamily="18" charset="0"/>
              </a:rPr>
              <a:t> visited me</a:t>
            </a:r>
            <a:r>
              <a:rPr lang="en-US" sz="2800" b="1" i="1" dirty="0">
                <a:effectLst/>
                <a:latin typeface="Bookman Old Style" panose="02050604050505020204" pitchFamily="18" charset="0"/>
                <a:ea typeface="Times New Roman" panose="02020603050405020304" pitchFamily="18" charset="0"/>
              </a:rPr>
              <a:t>, I was in prison and </a:t>
            </a:r>
            <a:r>
              <a:rPr lang="en-US" sz="2800" b="1" i="1" dirty="0">
                <a:solidFill>
                  <a:srgbClr val="00B050"/>
                </a:solidFill>
                <a:effectLst/>
                <a:latin typeface="Bookman Old Style" panose="02050604050505020204" pitchFamily="18" charset="0"/>
                <a:ea typeface="Times New Roman" panose="02020603050405020304" pitchFamily="18" charset="0"/>
              </a:rPr>
              <a:t>you</a:t>
            </a:r>
            <a:r>
              <a:rPr lang="en-US" sz="2800" b="1" i="1" dirty="0">
                <a:solidFill>
                  <a:srgbClr val="0070C0"/>
                </a:solidFill>
                <a:effectLst/>
                <a:latin typeface="Bookman Old Style" panose="02050604050505020204" pitchFamily="18" charset="0"/>
                <a:ea typeface="Times New Roman" panose="02020603050405020304" pitchFamily="18" charset="0"/>
              </a:rPr>
              <a:t> came to me</a:t>
            </a:r>
            <a:r>
              <a:rPr lang="en-US" sz="2800" b="1" i="1" dirty="0">
                <a:effectLst/>
                <a:latin typeface="Bookman Old Style" panose="02050604050505020204" pitchFamily="18" charset="0"/>
                <a:ea typeface="Times New Roman" panose="02020603050405020304" pitchFamily="18" charset="0"/>
              </a:rPr>
              <a:t>.’</a:t>
            </a:r>
            <a:r>
              <a:rPr lang="en-US" sz="2800" b="1" dirty="0">
                <a:effectLst/>
                <a:latin typeface="Bookman Old Style" panose="02050604050505020204" pitchFamily="18" charset="0"/>
                <a:ea typeface="Times New Roman" panose="02020603050405020304" pitchFamily="18" charset="0"/>
              </a:rPr>
              <a:t> </a:t>
            </a:r>
          </a:p>
          <a:p>
            <a:pPr marL="0" marR="0" indent="0">
              <a:spcAft>
                <a:spcPts val="0"/>
              </a:spcAft>
              <a:buNone/>
            </a:pPr>
            <a:r>
              <a:rPr lang="en-US" sz="2800" b="1" dirty="0">
                <a:latin typeface="Bookman Old Style" panose="02050604050505020204" pitchFamily="18" charset="0"/>
              </a:rPr>
              <a:t>These are the works Jesus has in mind when He says (</a:t>
            </a:r>
            <a:r>
              <a:rPr lang="en-US" sz="2800" b="1" dirty="0">
                <a:solidFill>
                  <a:srgbClr val="C00000"/>
                </a:solidFill>
                <a:latin typeface="Bookman Old Style" panose="02050604050505020204" pitchFamily="18" charset="0"/>
              </a:rPr>
              <a:t>24:45-46</a:t>
            </a:r>
            <a:r>
              <a:rPr lang="en-US" sz="2800" b="1" dirty="0">
                <a:latin typeface="Bookman Old Style" panose="02050604050505020204" pitchFamily="18" charset="0"/>
              </a:rPr>
              <a:t>) “</a:t>
            </a:r>
            <a:r>
              <a:rPr lang="en-US" sz="2800" b="1" i="1" dirty="0">
                <a:latin typeface="Bookman Old Style" panose="02050604050505020204" pitchFamily="18" charset="0"/>
              </a:rPr>
              <a:t>Who then is the faithful and wise servant, whom his master has </a:t>
            </a:r>
            <a:r>
              <a:rPr lang="en-US" sz="2800" b="1" i="1" dirty="0">
                <a:solidFill>
                  <a:srgbClr val="0070C0"/>
                </a:solidFill>
                <a:latin typeface="Bookman Old Style" panose="02050604050505020204" pitchFamily="18" charset="0"/>
              </a:rPr>
              <a:t>set over his household, to give them their food at the proper time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Blessed</a:t>
            </a:r>
            <a:r>
              <a:rPr lang="en-US" sz="2800" b="1" i="1" dirty="0">
                <a:latin typeface="Bookman Old Style" panose="02050604050505020204" pitchFamily="18" charset="0"/>
              </a:rPr>
              <a:t> is that servant whom his master will find </a:t>
            </a:r>
            <a:r>
              <a:rPr lang="en-US" sz="2800" b="1" i="1" dirty="0">
                <a:solidFill>
                  <a:srgbClr val="0070C0"/>
                </a:solidFill>
                <a:latin typeface="Bookman Old Style" panose="02050604050505020204" pitchFamily="18" charset="0"/>
              </a:rPr>
              <a:t>so doing when he comes</a:t>
            </a:r>
            <a:r>
              <a:rPr lang="en-US" sz="2800" b="1" dirty="0">
                <a:latin typeface="Bookman Old Style" panose="02050604050505020204" pitchFamily="18" charset="0"/>
              </a:rPr>
              <a:t>.”</a:t>
            </a:r>
            <a:endParaRPr lang="en-US" sz="4000" b="1" dirty="0">
              <a:latin typeface="Bookman Old Style" panose="02050604050505020204" pitchFamily="18" charset="0"/>
            </a:endParaRPr>
          </a:p>
        </p:txBody>
      </p:sp>
    </p:spTree>
    <p:extLst>
      <p:ext uri="{BB962C8B-B14F-4D97-AF65-F5344CB8AC3E}">
        <p14:creationId xmlns:p14="http://schemas.microsoft.com/office/powerpoint/2010/main" val="128800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94BAC-828B-AD5E-A815-276DCB95327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515DB61-0B7A-C9AD-CA16-1728E95D8B87}"/>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compassion to the needy will be judged as righteous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a:t>
            </a:r>
            <a:r>
              <a:rPr lang="en-US" sz="3200" b="1" i="1" dirty="0">
                <a:effectLst/>
                <a:latin typeface="Bookman Old Style" panose="02050604050505020204" pitchFamily="18" charset="0"/>
                <a:ea typeface="Calibri" panose="020F0502020204030204" pitchFamily="34" charset="0"/>
              </a:rPr>
              <a:t>37-40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DE6C606C-66D6-22D6-5873-07AF447D4925}"/>
              </a:ext>
            </a:extLst>
          </p:cNvPr>
          <p:cNvSpPr>
            <a:spLocks noGrp="1"/>
          </p:cNvSpPr>
          <p:nvPr>
            <p:ph idx="1"/>
          </p:nvPr>
        </p:nvSpPr>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37</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Then the righteous will answer him, saying, ‘Lord, </a:t>
            </a:r>
            <a:r>
              <a:rPr lang="en-US" sz="2800" b="1" i="1" dirty="0">
                <a:solidFill>
                  <a:srgbClr val="0070C0"/>
                </a:solidFill>
                <a:effectLst/>
                <a:latin typeface="Bookman Old Style" panose="02050604050505020204" pitchFamily="18" charset="0"/>
                <a:ea typeface="Times New Roman" panose="02020603050405020304" pitchFamily="18" charset="0"/>
              </a:rPr>
              <a:t>when did we </a:t>
            </a:r>
            <a:r>
              <a:rPr lang="en-US" sz="2800" b="1" i="1" dirty="0">
                <a:effectLst/>
                <a:latin typeface="Bookman Old Style" panose="02050604050505020204" pitchFamily="18" charset="0"/>
                <a:ea typeface="Times New Roman" panose="02020603050405020304" pitchFamily="18" charset="0"/>
              </a:rPr>
              <a:t>see you hungry and feed you, or thirsty and give you drink</a:t>
            </a:r>
            <a:r>
              <a:rPr lang="en-US" sz="2800" b="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38</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a:t>
            </a:r>
            <a:r>
              <a:rPr lang="en-US" sz="2800" b="1" i="1" dirty="0">
                <a:solidFill>
                  <a:srgbClr val="0070C0"/>
                </a:solidFill>
                <a:effectLst/>
                <a:latin typeface="Bookman Old Style" panose="02050604050505020204" pitchFamily="18" charset="0"/>
                <a:ea typeface="Times New Roman" panose="02020603050405020304" pitchFamily="18" charset="0"/>
              </a:rPr>
              <a:t>when did we </a:t>
            </a:r>
            <a:r>
              <a:rPr lang="en-US" sz="2800" b="1" i="1" dirty="0">
                <a:effectLst/>
                <a:latin typeface="Bookman Old Style" panose="02050604050505020204" pitchFamily="18" charset="0"/>
                <a:ea typeface="Times New Roman" panose="02020603050405020304" pitchFamily="18" charset="0"/>
              </a:rPr>
              <a:t>see you a stranger and welcome you, or naked and clothe you</a:t>
            </a:r>
            <a:r>
              <a:rPr lang="en-US" sz="2800" b="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39 </a:t>
            </a:r>
            <a:r>
              <a:rPr lang="en-US" sz="2800" b="1" i="1" dirty="0">
                <a:effectLst/>
                <a:latin typeface="Bookman Old Style" panose="02050604050505020204" pitchFamily="18" charset="0"/>
                <a:ea typeface="Times New Roman" panose="02020603050405020304" pitchFamily="18" charset="0"/>
              </a:rPr>
              <a:t>And </a:t>
            </a:r>
            <a:r>
              <a:rPr lang="en-US" sz="2800" b="1" i="1" dirty="0">
                <a:solidFill>
                  <a:srgbClr val="0070C0"/>
                </a:solidFill>
                <a:effectLst/>
                <a:latin typeface="Bookman Old Style" panose="02050604050505020204" pitchFamily="18" charset="0"/>
                <a:ea typeface="Times New Roman" panose="02020603050405020304" pitchFamily="18" charset="0"/>
              </a:rPr>
              <a:t>when did we </a:t>
            </a:r>
            <a:r>
              <a:rPr lang="en-US" sz="2800" b="1" i="1" dirty="0">
                <a:effectLst/>
                <a:latin typeface="Bookman Old Style" panose="02050604050505020204" pitchFamily="18" charset="0"/>
                <a:ea typeface="Times New Roman" panose="02020603050405020304" pitchFamily="18" charset="0"/>
              </a:rPr>
              <a:t>see you sick or in prison and visit you?</a:t>
            </a:r>
            <a:r>
              <a:rPr lang="en-US" sz="2800" b="1" dirty="0">
                <a:effectLst/>
                <a:latin typeface="Bookman Old Style" panose="02050604050505020204" pitchFamily="18" charset="0"/>
                <a:ea typeface="Times New Roman" panose="02020603050405020304" pitchFamily="18" charset="0"/>
              </a:rPr>
              <a:t>’</a:t>
            </a:r>
          </a:p>
          <a:p>
            <a:pPr marL="0" marR="0" indent="0">
              <a:spcAft>
                <a:spcPts val="0"/>
              </a:spcAft>
              <a:buNone/>
            </a:pPr>
            <a:r>
              <a:rPr lang="en-US" sz="2400" b="1" dirty="0">
                <a:solidFill>
                  <a:srgbClr val="FF0000"/>
                </a:solidFill>
                <a:latin typeface="Bookman Old Style" panose="02050604050505020204" pitchFamily="18" charset="0"/>
                <a:ea typeface="Times New Roman" panose="02020603050405020304" pitchFamily="18" charset="0"/>
              </a:rPr>
              <a:t>40</a:t>
            </a:r>
            <a:r>
              <a:rPr lang="en-US" sz="2800" b="1" dirty="0">
                <a:latin typeface="Bookman Old Style" panose="02050604050505020204" pitchFamily="18" charset="0"/>
                <a:ea typeface="Times New Roman" panose="02020603050405020304" pitchFamily="18" charset="0"/>
              </a:rPr>
              <a:t> </a:t>
            </a:r>
            <a:r>
              <a:rPr lang="en-US" sz="2800" b="1" i="1" dirty="0">
                <a:latin typeface="Bookman Old Style" panose="02050604050505020204" pitchFamily="18" charset="0"/>
                <a:ea typeface="Times New Roman" panose="02020603050405020304" pitchFamily="18" charset="0"/>
              </a:rPr>
              <a:t>And the King will answer them, ‘Truly, I say to you, </a:t>
            </a:r>
            <a:r>
              <a:rPr lang="en-US" sz="2800" b="1" i="1" dirty="0">
                <a:solidFill>
                  <a:srgbClr val="0070C0"/>
                </a:solidFill>
                <a:latin typeface="Bookman Old Style" panose="02050604050505020204" pitchFamily="18" charset="0"/>
                <a:ea typeface="Times New Roman" panose="02020603050405020304" pitchFamily="18" charset="0"/>
              </a:rPr>
              <a:t>as you did it to one of the least of these </a:t>
            </a:r>
            <a:r>
              <a:rPr lang="en-US" sz="2800" b="1" i="1" u="sng" dirty="0">
                <a:solidFill>
                  <a:srgbClr val="0070C0"/>
                </a:solidFill>
                <a:latin typeface="Bookman Old Style" panose="02050604050505020204" pitchFamily="18" charset="0"/>
                <a:ea typeface="Times New Roman" panose="02020603050405020304" pitchFamily="18" charset="0"/>
              </a:rPr>
              <a:t>my brothers</a:t>
            </a:r>
            <a:r>
              <a:rPr lang="en-US" sz="2800" b="1" i="1" dirty="0">
                <a:solidFill>
                  <a:srgbClr val="0070C0"/>
                </a:solidFill>
                <a:latin typeface="Bookman Old Style" panose="02050604050505020204" pitchFamily="18" charset="0"/>
                <a:ea typeface="Times New Roman" panose="02020603050405020304" pitchFamily="18" charset="0"/>
              </a:rPr>
              <a:t>, </a:t>
            </a:r>
            <a:r>
              <a:rPr lang="en-US" sz="2800" b="1" i="1" u="sng" dirty="0">
                <a:solidFill>
                  <a:srgbClr val="0070C0"/>
                </a:solidFill>
                <a:latin typeface="Bookman Old Style" panose="02050604050505020204" pitchFamily="18" charset="0"/>
                <a:ea typeface="Times New Roman" panose="02020603050405020304" pitchFamily="18" charset="0"/>
              </a:rPr>
              <a:t>you did it to me</a:t>
            </a:r>
            <a:r>
              <a:rPr lang="en-US" sz="2800" b="1" i="1" dirty="0">
                <a:latin typeface="Bookman Old Style" panose="02050604050505020204" pitchFamily="18" charset="0"/>
                <a:ea typeface="Times New Roman" panose="02020603050405020304" pitchFamily="18" charset="0"/>
              </a:rPr>
              <a:t>.’</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71236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B5A836-F935-DD0E-E06B-041FCED00D4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2134144-A77C-8A12-942C-164DA3541AF6}"/>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compassion to the needy will be judged as righteous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a:t>
            </a:r>
            <a:r>
              <a:rPr lang="en-US" sz="3200" b="1" i="1" dirty="0">
                <a:effectLst/>
                <a:latin typeface="Bookman Old Style" panose="02050604050505020204" pitchFamily="18" charset="0"/>
                <a:ea typeface="Calibri" panose="020F0502020204030204" pitchFamily="34" charset="0"/>
              </a:rPr>
              <a:t>37-40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1BCE00CB-4FA0-6D1B-3081-1FD821FF0A44}"/>
              </a:ext>
            </a:extLst>
          </p:cNvPr>
          <p:cNvSpPr>
            <a:spLocks noGrp="1"/>
          </p:cNvSpPr>
          <p:nvPr>
            <p:ph idx="1"/>
          </p:nvPr>
        </p:nvSpPr>
        <p:spPr>
          <a:xfrm>
            <a:off x="1069848" y="2121407"/>
            <a:ext cx="10058400" cy="4500773"/>
          </a:xfrm>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40</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as you did it to one of the least of these </a:t>
            </a:r>
            <a:r>
              <a:rPr lang="en-US" sz="2800" b="1" i="1" dirty="0">
                <a:solidFill>
                  <a:srgbClr val="0070C0"/>
                </a:solidFill>
                <a:effectLst/>
                <a:latin typeface="Bookman Old Style" panose="02050604050505020204" pitchFamily="18" charset="0"/>
                <a:ea typeface="Times New Roman" panose="02020603050405020304" pitchFamily="18" charset="0"/>
              </a:rPr>
              <a:t>my brothers</a:t>
            </a:r>
            <a:r>
              <a:rPr lang="en-US" sz="2800" b="1" i="1" dirty="0">
                <a:effectLst/>
                <a:latin typeface="Bookman Old Style" panose="02050604050505020204" pitchFamily="18" charset="0"/>
                <a:ea typeface="Times New Roman" panose="02020603050405020304" pitchFamily="18" charset="0"/>
              </a:rPr>
              <a:t>, you did it to me.’</a:t>
            </a:r>
            <a:r>
              <a:rPr lang="en-US" sz="2800" b="1" dirty="0">
                <a:effectLst/>
                <a:latin typeface="Bookman Old Style" panose="02050604050505020204" pitchFamily="18" charset="0"/>
                <a:ea typeface="Times New Roman" panose="02020603050405020304" pitchFamily="18" charset="0"/>
              </a:rPr>
              <a:t> </a:t>
            </a:r>
          </a:p>
          <a:p>
            <a:pPr marL="0" marR="0" indent="0">
              <a:spcAft>
                <a:spcPts val="0"/>
              </a:spcAft>
              <a:buNone/>
            </a:pPr>
            <a:r>
              <a:rPr lang="en-US" sz="2800" b="1" dirty="0">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While he was still speaking to the people, behold, </a:t>
            </a:r>
            <a:r>
              <a:rPr lang="en-US" sz="2800" b="1" i="1" dirty="0">
                <a:solidFill>
                  <a:srgbClr val="0070C0"/>
                </a:solidFill>
                <a:effectLst/>
                <a:latin typeface="Bookman Old Style" panose="02050604050505020204" pitchFamily="18" charset="0"/>
                <a:ea typeface="Times New Roman" panose="02020603050405020304" pitchFamily="18" charset="0"/>
              </a:rPr>
              <a:t>his mother and his brothers </a:t>
            </a:r>
            <a:r>
              <a:rPr lang="en-US" sz="2800" b="1" i="1" dirty="0">
                <a:effectLst/>
                <a:latin typeface="Bookman Old Style" panose="02050604050505020204" pitchFamily="18" charset="0"/>
                <a:ea typeface="Times New Roman" panose="02020603050405020304" pitchFamily="18" charset="0"/>
              </a:rPr>
              <a:t>stood outside, asking to speak to him. But he replied to the man who told him, “Who is my mother, and who are my brothers?” And stretching out his hand toward his disciples, he said, “Here are my mother and my brothers! For </a:t>
            </a:r>
            <a:r>
              <a:rPr lang="en-US" sz="2800" b="1" i="1" u="sng" dirty="0">
                <a:solidFill>
                  <a:srgbClr val="0070C0"/>
                </a:solidFill>
                <a:effectLst/>
                <a:latin typeface="Bookman Old Style" panose="02050604050505020204" pitchFamily="18" charset="0"/>
                <a:ea typeface="Times New Roman" panose="02020603050405020304" pitchFamily="18" charset="0"/>
              </a:rPr>
              <a:t>whoever does the will of my Father</a:t>
            </a:r>
            <a:r>
              <a:rPr lang="en-US" sz="2800" b="1" i="1" dirty="0">
                <a:solidFill>
                  <a:srgbClr val="0070C0"/>
                </a:solidFill>
                <a:effectLst/>
                <a:latin typeface="Bookman Old Style" panose="02050604050505020204" pitchFamily="18" charset="0"/>
                <a:ea typeface="Times New Roman" panose="02020603050405020304" pitchFamily="18" charset="0"/>
              </a:rPr>
              <a:t> in heaven is my brother and sister and mother</a:t>
            </a:r>
            <a:r>
              <a:rPr lang="en-US" sz="2800" b="1" i="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Matthew 12:46-50</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3007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0FDE67-92AD-EE46-04A7-5648C544679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FD6A7B3-9F38-2BB1-4E4F-0C53167558F0}"/>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compassion to the needy will be judged as righteous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a:t>
            </a:r>
            <a:r>
              <a:rPr lang="en-US" sz="3200" b="1" i="1" dirty="0">
                <a:effectLst/>
                <a:latin typeface="Bookman Old Style" panose="02050604050505020204" pitchFamily="18" charset="0"/>
                <a:ea typeface="Calibri" panose="020F0502020204030204" pitchFamily="34" charset="0"/>
              </a:rPr>
              <a:t>37-40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D72ED26D-254D-399B-5DA9-B838B425D7B0}"/>
              </a:ext>
            </a:extLst>
          </p:cNvPr>
          <p:cNvSpPr>
            <a:spLocks noGrp="1"/>
          </p:cNvSpPr>
          <p:nvPr>
            <p:ph idx="1"/>
          </p:nvPr>
        </p:nvSpPr>
        <p:spPr>
          <a:xfrm>
            <a:off x="1069848" y="2121407"/>
            <a:ext cx="10058400" cy="4500773"/>
          </a:xfrm>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40</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as you did it to one of the least of these my brothers, </a:t>
            </a:r>
            <a:r>
              <a:rPr lang="en-US" sz="2800" b="1" i="1" dirty="0">
                <a:solidFill>
                  <a:srgbClr val="0070C0"/>
                </a:solidFill>
                <a:effectLst/>
                <a:latin typeface="Bookman Old Style" panose="02050604050505020204" pitchFamily="18" charset="0"/>
                <a:ea typeface="Times New Roman" panose="02020603050405020304" pitchFamily="18" charset="0"/>
              </a:rPr>
              <a:t>you did it to me</a:t>
            </a:r>
            <a:r>
              <a:rPr lang="en-US" sz="2800" b="1" i="1" dirty="0">
                <a:effectLst/>
                <a:latin typeface="Bookman Old Style" panose="02050604050505020204" pitchFamily="18" charset="0"/>
                <a:ea typeface="Times New Roman" panose="02020603050405020304" pitchFamily="18" charset="0"/>
              </a:rPr>
              <a:t>.’</a:t>
            </a:r>
            <a:r>
              <a:rPr lang="en-US" sz="2800" b="1" dirty="0">
                <a:effectLst/>
                <a:latin typeface="Bookman Old Style" panose="02050604050505020204" pitchFamily="18" charset="0"/>
                <a:ea typeface="Times New Roman" panose="02020603050405020304" pitchFamily="18" charset="0"/>
              </a:rPr>
              <a:t> </a:t>
            </a:r>
          </a:p>
          <a:p>
            <a:pPr marL="0" marR="0" indent="0">
              <a:spcAft>
                <a:spcPts val="0"/>
              </a:spcAft>
              <a:buNone/>
            </a:pPr>
            <a:r>
              <a:rPr lang="en-US" sz="2800" b="1" dirty="0">
                <a:latin typeface="Bookman Old Style" panose="02050604050505020204" pitchFamily="18" charset="0"/>
              </a:rPr>
              <a:t>Christ “</a:t>
            </a:r>
            <a:r>
              <a:rPr lang="en-US" sz="2800" b="1" i="1" dirty="0">
                <a:latin typeface="Bookman Old Style" panose="02050604050505020204" pitchFamily="18" charset="0"/>
              </a:rPr>
              <a:t>is </a:t>
            </a:r>
            <a:r>
              <a:rPr lang="en-US" sz="2800" b="1" i="1" dirty="0">
                <a:solidFill>
                  <a:srgbClr val="0070C0"/>
                </a:solidFill>
                <a:latin typeface="Bookman Old Style" panose="02050604050505020204" pitchFamily="18" charset="0"/>
              </a:rPr>
              <a:t>the head </a:t>
            </a:r>
            <a:r>
              <a:rPr lang="en-US" sz="2800" b="1" i="1" dirty="0">
                <a:latin typeface="Bookman Old Style" panose="02050604050505020204" pitchFamily="18" charset="0"/>
              </a:rPr>
              <a:t>of the body, the church</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Colossians 1:18</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If one member suffers, </a:t>
            </a:r>
            <a:r>
              <a:rPr lang="en-US" sz="2800" b="1" i="1" dirty="0">
                <a:solidFill>
                  <a:srgbClr val="0070C0"/>
                </a:solidFill>
                <a:latin typeface="Bookman Old Style" panose="02050604050505020204" pitchFamily="18" charset="0"/>
              </a:rPr>
              <a:t>all suffer together</a:t>
            </a:r>
            <a:r>
              <a:rPr lang="en-US" sz="2800" b="1" i="1" dirty="0">
                <a:latin typeface="Bookman Old Style" panose="02050604050505020204" pitchFamily="18" charset="0"/>
              </a:rPr>
              <a:t>; if one member is honored, all rejoice together.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Corinthians 12:26</a:t>
            </a:r>
          </a:p>
          <a:p>
            <a:pPr marL="0" marR="0" indent="0">
              <a:spcAft>
                <a:spcPts val="0"/>
              </a:spcAft>
              <a:buNone/>
            </a:pPr>
            <a:r>
              <a:rPr lang="en-US" sz="2800" b="1" i="1" dirty="0">
                <a:latin typeface="Bookman Old Style" panose="02050604050505020204" pitchFamily="18" charset="0"/>
              </a:rPr>
              <a:t>“Saul, Saul, </a:t>
            </a:r>
            <a:r>
              <a:rPr lang="en-US" sz="2800" b="1" i="1" dirty="0">
                <a:solidFill>
                  <a:srgbClr val="0070C0"/>
                </a:solidFill>
                <a:latin typeface="Bookman Old Style" panose="02050604050505020204" pitchFamily="18" charset="0"/>
              </a:rPr>
              <a:t>why are you persecuting me?</a:t>
            </a:r>
            <a:r>
              <a:rPr lang="en-US" sz="2800" b="1" i="1" dirty="0">
                <a:latin typeface="Bookman Old Style" panose="02050604050505020204" pitchFamily="18" charset="0"/>
              </a:rPr>
              <a:t>” And he said, “Who are you, Lord?” And he said, “I am </a:t>
            </a:r>
            <a:r>
              <a:rPr lang="en-US" sz="2800" b="1" i="1" dirty="0">
                <a:solidFill>
                  <a:srgbClr val="0070C0"/>
                </a:solidFill>
                <a:latin typeface="Bookman Old Style" panose="02050604050505020204" pitchFamily="18" charset="0"/>
              </a:rPr>
              <a:t>Jesus, whom you are persecuting</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Acts 9:4-5</a:t>
            </a:r>
            <a:endParaRPr lang="en-US" sz="2800" b="1" dirty="0">
              <a:solidFill>
                <a:srgbClr val="C00000"/>
              </a:solidFill>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155648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circle(in)">
                                      <p:cBhvr>
                                        <p:cTn id="11" dur="20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B8DE6-5724-AA59-3DB5-F7CA2C2C526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20B9AA9-D118-C57B-4C98-08092895A674}"/>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no compassion to the needy will be judged as cursed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a:t>
            </a:r>
            <a:r>
              <a:rPr lang="en-US" sz="3200" b="1" i="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i="1" dirty="0">
                <a:effectLst/>
                <a:latin typeface="Bookman Old Style" panose="02050604050505020204" pitchFamily="18" charset="0"/>
                <a:ea typeface="Calibri" panose="020F0502020204030204" pitchFamily="34" charset="0"/>
              </a:rPr>
              <a:t>41-45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D1D9FAC8-DD9E-40DD-2795-4D53C0D89C11}"/>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ea typeface="Times New Roman" panose="02020603050405020304" pitchFamily="18" charset="0"/>
              </a:rPr>
              <a:t>41</a:t>
            </a:r>
            <a:r>
              <a:rPr lang="en-US" sz="2800" b="1" i="1" dirty="0">
                <a:latin typeface="Bookman Old Style" panose="02050604050505020204" pitchFamily="18" charset="0"/>
                <a:ea typeface="Times New Roman" panose="02020603050405020304" pitchFamily="18" charset="0"/>
              </a:rPr>
              <a:t>“Then he will say to those on his left, ‘</a:t>
            </a:r>
            <a:r>
              <a:rPr lang="en-US" sz="2800" b="1" i="1" dirty="0">
                <a:solidFill>
                  <a:srgbClr val="0070C0"/>
                </a:solidFill>
                <a:latin typeface="Bookman Old Style" panose="02050604050505020204" pitchFamily="18" charset="0"/>
                <a:ea typeface="Times New Roman" panose="02020603050405020304" pitchFamily="18" charset="0"/>
              </a:rPr>
              <a:t>Depart</a:t>
            </a:r>
            <a:r>
              <a:rPr lang="en-US" sz="2800" b="1" i="1" dirty="0">
                <a:latin typeface="Bookman Old Style" panose="02050604050505020204" pitchFamily="18" charset="0"/>
                <a:ea typeface="Times New Roman" panose="02020603050405020304" pitchFamily="18" charset="0"/>
              </a:rPr>
              <a:t> from me, you </a:t>
            </a:r>
            <a:r>
              <a:rPr lang="en-US" sz="2800" b="1" i="1" dirty="0">
                <a:solidFill>
                  <a:srgbClr val="0070C0"/>
                </a:solidFill>
                <a:latin typeface="Bookman Old Style" panose="02050604050505020204" pitchFamily="18" charset="0"/>
                <a:ea typeface="Times New Roman" panose="02020603050405020304" pitchFamily="18" charset="0"/>
              </a:rPr>
              <a:t>cursed</a:t>
            </a:r>
            <a:r>
              <a:rPr lang="en-US" sz="2800" b="1" i="1" dirty="0">
                <a:latin typeface="Bookman Old Style" panose="02050604050505020204" pitchFamily="18" charset="0"/>
                <a:ea typeface="Times New Roman" panose="02020603050405020304" pitchFamily="18" charset="0"/>
              </a:rPr>
              <a:t>, into </a:t>
            </a:r>
            <a:r>
              <a:rPr lang="en-US" sz="2800" b="1" i="1" dirty="0">
                <a:solidFill>
                  <a:srgbClr val="0070C0"/>
                </a:solidFill>
                <a:latin typeface="Bookman Old Style" panose="02050604050505020204" pitchFamily="18" charset="0"/>
                <a:ea typeface="Times New Roman" panose="02020603050405020304" pitchFamily="18" charset="0"/>
              </a:rPr>
              <a:t>the eternal fire prepared for the devil and his angels</a:t>
            </a:r>
            <a:r>
              <a:rPr lang="en-US" sz="2800" b="1" dirty="0">
                <a:latin typeface="Bookman Old Style" panose="02050604050505020204" pitchFamily="18" charset="0"/>
                <a:ea typeface="Times New Roman" panose="02020603050405020304" pitchFamily="18" charset="0"/>
              </a:rPr>
              <a:t>. </a:t>
            </a:r>
            <a:endParaRPr lang="en-US" sz="28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34</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Then the King will say to those on his right,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Come</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you who are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blessed</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by my Father, inherit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the kingdom prepared for you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from the foundation of the world</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US" sz="2800" b="1"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64022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83F94-EA32-DD48-E58A-03046383A5C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D314FA4-B395-654B-23C4-E7B6C472930C}"/>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no compassion to the needy will be judged as cursed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a:t>
            </a:r>
            <a:r>
              <a:rPr lang="en-US" sz="3200" b="1" i="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i="1" dirty="0">
                <a:effectLst/>
                <a:latin typeface="Bookman Old Style" panose="02050604050505020204" pitchFamily="18" charset="0"/>
                <a:ea typeface="Calibri" panose="020F0502020204030204" pitchFamily="34" charset="0"/>
              </a:rPr>
              <a:t>41-45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32B2127D-FF3D-6ABC-91FD-C36C60820443}"/>
              </a:ext>
            </a:extLst>
          </p:cNvPr>
          <p:cNvSpPr>
            <a:spLocks noGrp="1"/>
          </p:cNvSpPr>
          <p:nvPr>
            <p:ph idx="1"/>
          </p:nvPr>
        </p:nvSpPr>
        <p:spPr>
          <a:xfrm>
            <a:off x="1069848" y="2121407"/>
            <a:ext cx="10058400" cy="4625901"/>
          </a:xfrm>
        </p:spPr>
        <p:txBody>
          <a:bodyPr>
            <a:noAutofit/>
          </a:bodyPr>
          <a:lstStyle/>
          <a:p>
            <a:pPr marL="0" indent="0">
              <a:buNone/>
            </a:pPr>
            <a:r>
              <a:rPr lang="en-US" sz="2400" b="1" dirty="0">
                <a:solidFill>
                  <a:srgbClr val="FF0000"/>
                </a:solidFill>
                <a:latin typeface="Bookman Old Style" panose="02050604050505020204" pitchFamily="18" charset="0"/>
                <a:ea typeface="Times New Roman" panose="02020603050405020304" pitchFamily="18" charset="0"/>
              </a:rPr>
              <a:t>41</a:t>
            </a:r>
            <a:r>
              <a:rPr lang="en-US" sz="2800" b="1" i="1" dirty="0">
                <a:latin typeface="Bookman Old Style" panose="02050604050505020204" pitchFamily="18" charset="0"/>
                <a:ea typeface="Times New Roman" panose="02020603050405020304" pitchFamily="18" charset="0"/>
              </a:rPr>
              <a:t>“Then he will say to those on his left, ‘</a:t>
            </a:r>
            <a:r>
              <a:rPr lang="en-US" sz="2800" b="1" i="1" dirty="0">
                <a:solidFill>
                  <a:srgbClr val="0070C0"/>
                </a:solidFill>
                <a:latin typeface="Bookman Old Style" panose="02050604050505020204" pitchFamily="18" charset="0"/>
                <a:ea typeface="Times New Roman" panose="02020603050405020304" pitchFamily="18" charset="0"/>
              </a:rPr>
              <a:t>Depart</a:t>
            </a:r>
            <a:r>
              <a:rPr lang="en-US" sz="2800" b="1" i="1" dirty="0">
                <a:latin typeface="Bookman Old Style" panose="02050604050505020204" pitchFamily="18" charset="0"/>
                <a:ea typeface="Times New Roman" panose="02020603050405020304" pitchFamily="18" charset="0"/>
              </a:rPr>
              <a:t> from me, you </a:t>
            </a:r>
            <a:r>
              <a:rPr lang="en-US" sz="2800" b="1" i="1" dirty="0">
                <a:solidFill>
                  <a:srgbClr val="0070C0"/>
                </a:solidFill>
                <a:latin typeface="Bookman Old Style" panose="02050604050505020204" pitchFamily="18" charset="0"/>
                <a:ea typeface="Times New Roman" panose="02020603050405020304" pitchFamily="18" charset="0"/>
              </a:rPr>
              <a:t>cursed</a:t>
            </a:r>
            <a:r>
              <a:rPr lang="en-US" sz="2800" b="1" i="1" dirty="0">
                <a:latin typeface="Bookman Old Style" panose="02050604050505020204" pitchFamily="18" charset="0"/>
                <a:ea typeface="Times New Roman" panose="02020603050405020304" pitchFamily="18" charset="0"/>
              </a:rPr>
              <a:t>, into </a:t>
            </a:r>
            <a:r>
              <a:rPr lang="en-US" sz="2800" b="1" i="1" dirty="0">
                <a:solidFill>
                  <a:srgbClr val="0070C0"/>
                </a:solidFill>
                <a:latin typeface="Bookman Old Style" panose="02050604050505020204" pitchFamily="18" charset="0"/>
                <a:ea typeface="Times New Roman" panose="02020603050405020304" pitchFamily="18" charset="0"/>
              </a:rPr>
              <a:t>the eternal fire prepared for the devil and his angels</a:t>
            </a:r>
            <a:r>
              <a:rPr lang="en-US" sz="2800" b="1" dirty="0">
                <a:latin typeface="Bookman Old Style" panose="02050604050505020204" pitchFamily="18" charset="0"/>
                <a:ea typeface="Times New Roman" panose="020206030504050203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you were dead </a:t>
            </a:r>
            <a:r>
              <a:rPr lang="en-US" sz="2800" b="1" i="1" dirty="0">
                <a:latin typeface="Bookman Old Style" panose="02050604050505020204" pitchFamily="18" charset="0"/>
              </a:rPr>
              <a:t>in the trespasses and sins in which you once walked, </a:t>
            </a:r>
            <a:r>
              <a:rPr lang="en-US" sz="2800" b="1" i="1" dirty="0">
                <a:solidFill>
                  <a:srgbClr val="0070C0"/>
                </a:solidFill>
                <a:latin typeface="Bookman Old Style" panose="02050604050505020204" pitchFamily="18" charset="0"/>
              </a:rPr>
              <a:t>following the course of this world</a:t>
            </a:r>
            <a:r>
              <a:rPr lang="en-US" sz="2800" b="1" i="1" dirty="0">
                <a:latin typeface="Bookman Old Style" panose="02050604050505020204" pitchFamily="18" charset="0"/>
              </a:rPr>
              <a:t>, following </a:t>
            </a:r>
            <a:r>
              <a:rPr lang="en-US" sz="2800" b="1" i="1" dirty="0">
                <a:solidFill>
                  <a:srgbClr val="0070C0"/>
                </a:solidFill>
                <a:latin typeface="Bookman Old Style" panose="02050604050505020204" pitchFamily="18" charset="0"/>
              </a:rPr>
              <a:t>the prince of the power of the air</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the spirit that is now at work in the sons of disobedience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Ephesians 2:1-2</a:t>
            </a:r>
          </a:p>
          <a:p>
            <a:pPr marL="0" indent="0">
              <a:buNone/>
            </a:pPr>
            <a:r>
              <a:rPr lang="en-US" sz="2800" b="1" i="1" dirty="0">
                <a:latin typeface="Bookman Old Style" panose="02050604050505020204" pitchFamily="18" charset="0"/>
              </a:rPr>
              <a:t>“We…were </a:t>
            </a:r>
            <a:r>
              <a:rPr lang="en-US" sz="2800" b="1" i="1" dirty="0">
                <a:solidFill>
                  <a:srgbClr val="0070C0"/>
                </a:solidFill>
                <a:latin typeface="Bookman Old Style" panose="02050604050505020204" pitchFamily="18" charset="0"/>
              </a:rPr>
              <a:t>by nature children of wrath</a:t>
            </a:r>
            <a:r>
              <a:rPr lang="en-US" sz="2800" b="1" i="1" dirty="0">
                <a:latin typeface="Bookman Old Style" panose="02050604050505020204" pitchFamily="18" charset="0"/>
              </a:rPr>
              <a:t>, like the rest of mankind.” </a:t>
            </a:r>
            <a:r>
              <a:rPr lang="en-US" sz="2800" b="1" dirty="0">
                <a:solidFill>
                  <a:srgbClr val="C00000"/>
                </a:solidFill>
                <a:latin typeface="Bookman Old Style" panose="02050604050505020204" pitchFamily="18" charset="0"/>
              </a:rPr>
              <a:t>Ephesians 2:3 </a:t>
            </a:r>
            <a:endParaRPr lang="en-US" sz="2800" b="1" dirty="0">
              <a:solidFill>
                <a:srgbClr val="C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24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6C453-8850-EB91-B413-820B3B58DB1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C66CE0D-D22E-CBEC-A500-EAF1C3A7D1BB}"/>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no compassion to the needy will be judged as cursed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a:t>
            </a:r>
            <a:r>
              <a:rPr lang="en-US" sz="3200" b="1" i="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i="1" dirty="0">
                <a:effectLst/>
                <a:latin typeface="Bookman Old Style" panose="02050604050505020204" pitchFamily="18" charset="0"/>
                <a:ea typeface="Calibri" panose="020F0502020204030204" pitchFamily="34" charset="0"/>
              </a:rPr>
              <a:t>41-45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2F8035D5-D2C5-FA23-75B8-3DACF6C94813}"/>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42</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For I was </a:t>
            </a:r>
            <a:r>
              <a:rPr lang="en-US" sz="2800" b="1" i="1" dirty="0">
                <a:solidFill>
                  <a:srgbClr val="0070C0"/>
                </a:solidFill>
                <a:effectLst/>
                <a:latin typeface="Bookman Old Style" panose="02050604050505020204" pitchFamily="18" charset="0"/>
                <a:ea typeface="Times New Roman" panose="02020603050405020304" pitchFamily="18" charset="0"/>
              </a:rPr>
              <a:t>hungry</a:t>
            </a:r>
            <a:r>
              <a:rPr lang="en-US" sz="2800" b="1" i="1" dirty="0">
                <a:effectLst/>
                <a:latin typeface="Bookman Old Style" panose="02050604050505020204" pitchFamily="18" charset="0"/>
                <a:ea typeface="Times New Roman" panose="02020603050405020304" pitchFamily="18" charset="0"/>
              </a:rPr>
              <a:t> and you gave me </a:t>
            </a:r>
            <a:r>
              <a:rPr lang="en-US" sz="2800" b="1" i="1" dirty="0">
                <a:solidFill>
                  <a:srgbClr val="0070C0"/>
                </a:solidFill>
                <a:effectLst/>
                <a:latin typeface="Bookman Old Style" panose="02050604050505020204" pitchFamily="18" charset="0"/>
                <a:ea typeface="Times New Roman" panose="02020603050405020304" pitchFamily="18" charset="0"/>
              </a:rPr>
              <a:t>no food</a:t>
            </a:r>
            <a:r>
              <a:rPr lang="en-US" sz="2800" b="1" i="1" dirty="0">
                <a:effectLst/>
                <a:latin typeface="Bookman Old Style" panose="02050604050505020204" pitchFamily="18" charset="0"/>
                <a:ea typeface="Times New Roman" panose="02020603050405020304" pitchFamily="18" charset="0"/>
              </a:rPr>
              <a:t>, I was </a:t>
            </a:r>
            <a:r>
              <a:rPr lang="en-US" sz="2800" b="1" i="1" dirty="0">
                <a:solidFill>
                  <a:srgbClr val="0070C0"/>
                </a:solidFill>
                <a:effectLst/>
                <a:latin typeface="Bookman Old Style" panose="02050604050505020204" pitchFamily="18" charset="0"/>
                <a:ea typeface="Times New Roman" panose="02020603050405020304" pitchFamily="18" charset="0"/>
              </a:rPr>
              <a:t>thirsty</a:t>
            </a:r>
            <a:r>
              <a:rPr lang="en-US" sz="2800" b="1" i="1" dirty="0">
                <a:effectLst/>
                <a:latin typeface="Bookman Old Style" panose="02050604050505020204" pitchFamily="18" charset="0"/>
                <a:ea typeface="Times New Roman" panose="02020603050405020304" pitchFamily="18" charset="0"/>
              </a:rPr>
              <a:t> and you gave me </a:t>
            </a:r>
            <a:r>
              <a:rPr lang="en-US" sz="2800" b="1" i="1" dirty="0">
                <a:solidFill>
                  <a:srgbClr val="0070C0"/>
                </a:solidFill>
                <a:effectLst/>
                <a:latin typeface="Bookman Old Style" panose="02050604050505020204" pitchFamily="18" charset="0"/>
                <a:ea typeface="Times New Roman" panose="02020603050405020304" pitchFamily="18" charset="0"/>
              </a:rPr>
              <a:t>no drink</a:t>
            </a:r>
            <a:r>
              <a:rPr lang="en-US" sz="2800" b="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43</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I was a </a:t>
            </a:r>
            <a:r>
              <a:rPr lang="en-US" sz="2800" b="1" i="1" dirty="0">
                <a:solidFill>
                  <a:srgbClr val="0070C0"/>
                </a:solidFill>
                <a:effectLst/>
                <a:latin typeface="Bookman Old Style" panose="02050604050505020204" pitchFamily="18" charset="0"/>
                <a:ea typeface="Times New Roman" panose="02020603050405020304" pitchFamily="18" charset="0"/>
              </a:rPr>
              <a:t>stranger</a:t>
            </a:r>
            <a:r>
              <a:rPr lang="en-US" sz="2800" b="1" i="1" dirty="0">
                <a:effectLst/>
                <a:latin typeface="Bookman Old Style" panose="02050604050505020204" pitchFamily="18" charset="0"/>
                <a:ea typeface="Times New Roman" panose="02020603050405020304" pitchFamily="18" charset="0"/>
              </a:rPr>
              <a:t> and you did </a:t>
            </a:r>
            <a:r>
              <a:rPr lang="en-US" sz="2800" b="1" i="1" dirty="0">
                <a:solidFill>
                  <a:srgbClr val="0070C0"/>
                </a:solidFill>
                <a:effectLst/>
                <a:latin typeface="Bookman Old Style" panose="02050604050505020204" pitchFamily="18" charset="0"/>
                <a:ea typeface="Times New Roman" panose="02020603050405020304" pitchFamily="18" charset="0"/>
              </a:rPr>
              <a:t>not welcome </a:t>
            </a:r>
            <a:r>
              <a:rPr lang="en-US" sz="2800" b="1" i="1" dirty="0">
                <a:effectLst/>
                <a:latin typeface="Bookman Old Style" panose="02050604050505020204" pitchFamily="18" charset="0"/>
                <a:ea typeface="Times New Roman" panose="02020603050405020304" pitchFamily="18" charset="0"/>
              </a:rPr>
              <a:t>me, </a:t>
            </a:r>
            <a:r>
              <a:rPr lang="en-US" sz="2800" b="1" i="1" dirty="0">
                <a:solidFill>
                  <a:srgbClr val="0070C0"/>
                </a:solidFill>
                <a:effectLst/>
                <a:latin typeface="Bookman Old Style" panose="02050604050505020204" pitchFamily="18" charset="0"/>
                <a:ea typeface="Times New Roman" panose="02020603050405020304" pitchFamily="18" charset="0"/>
              </a:rPr>
              <a:t>naked</a:t>
            </a:r>
            <a:r>
              <a:rPr lang="en-US" sz="2800" b="1" i="1" dirty="0">
                <a:effectLst/>
                <a:latin typeface="Bookman Old Style" panose="02050604050505020204" pitchFamily="18" charset="0"/>
                <a:ea typeface="Times New Roman" panose="02020603050405020304" pitchFamily="18" charset="0"/>
              </a:rPr>
              <a:t> and you did </a:t>
            </a:r>
            <a:r>
              <a:rPr lang="en-US" sz="2800" b="1" i="1" dirty="0">
                <a:solidFill>
                  <a:srgbClr val="0070C0"/>
                </a:solidFill>
                <a:effectLst/>
                <a:latin typeface="Bookman Old Style" panose="02050604050505020204" pitchFamily="18" charset="0"/>
                <a:ea typeface="Times New Roman" panose="02020603050405020304" pitchFamily="18" charset="0"/>
              </a:rPr>
              <a:t>not clothe </a:t>
            </a:r>
            <a:r>
              <a:rPr lang="en-US" sz="2800" b="1" i="1" dirty="0">
                <a:effectLst/>
                <a:latin typeface="Bookman Old Style" panose="02050604050505020204" pitchFamily="18" charset="0"/>
                <a:ea typeface="Times New Roman" panose="02020603050405020304" pitchFamily="18" charset="0"/>
              </a:rPr>
              <a:t>me, </a:t>
            </a:r>
            <a:r>
              <a:rPr lang="en-US" sz="2800" b="1" i="1" dirty="0">
                <a:solidFill>
                  <a:srgbClr val="0070C0"/>
                </a:solidFill>
                <a:effectLst/>
                <a:latin typeface="Bookman Old Style" panose="02050604050505020204" pitchFamily="18" charset="0"/>
                <a:ea typeface="Times New Roman" panose="02020603050405020304" pitchFamily="18" charset="0"/>
              </a:rPr>
              <a:t>sick and in prison </a:t>
            </a:r>
            <a:r>
              <a:rPr lang="en-US" sz="2800" b="1" i="1" dirty="0">
                <a:effectLst/>
                <a:latin typeface="Bookman Old Style" panose="02050604050505020204" pitchFamily="18" charset="0"/>
                <a:ea typeface="Times New Roman" panose="02020603050405020304" pitchFamily="18" charset="0"/>
              </a:rPr>
              <a:t>and you did </a:t>
            </a:r>
            <a:r>
              <a:rPr lang="en-US" sz="2800" b="1" i="1" dirty="0">
                <a:solidFill>
                  <a:srgbClr val="0070C0"/>
                </a:solidFill>
                <a:effectLst/>
                <a:latin typeface="Bookman Old Style" panose="02050604050505020204" pitchFamily="18" charset="0"/>
                <a:ea typeface="Times New Roman" panose="02020603050405020304" pitchFamily="18" charset="0"/>
              </a:rPr>
              <a:t>not visit </a:t>
            </a:r>
            <a:r>
              <a:rPr lang="en-US" sz="2800" b="1" i="1" dirty="0">
                <a:effectLst/>
                <a:latin typeface="Bookman Old Style" panose="02050604050505020204" pitchFamily="18" charset="0"/>
                <a:ea typeface="Times New Roman" panose="02020603050405020304" pitchFamily="18" charset="0"/>
              </a:rPr>
              <a:t>me.’</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01714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938F4-89E1-EC21-C357-FDB04DF608B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54AE37B-AFAA-B519-1965-612565DBEBED}"/>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no compassion to the needy will be judged as cursed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a:t>
            </a:r>
            <a:r>
              <a:rPr lang="en-US" sz="3200" b="1" i="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i="1" dirty="0">
                <a:effectLst/>
                <a:latin typeface="Bookman Old Style" panose="02050604050505020204" pitchFamily="18" charset="0"/>
                <a:ea typeface="Calibri" panose="020F0502020204030204" pitchFamily="34" charset="0"/>
              </a:rPr>
              <a:t>41-45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4ACF2842-54A6-00BB-EC73-A7B73F0903DE}"/>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44</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Then they also will answer, saying, ‘</a:t>
            </a:r>
            <a:r>
              <a:rPr lang="en-US" sz="2800" b="1" i="1" u="sng" dirty="0">
                <a:solidFill>
                  <a:srgbClr val="0070C0"/>
                </a:solidFill>
                <a:effectLst/>
                <a:latin typeface="Bookman Old Style" panose="02050604050505020204" pitchFamily="18" charset="0"/>
                <a:ea typeface="Times New Roman" panose="02020603050405020304" pitchFamily="18" charset="0"/>
              </a:rPr>
              <a:t>Lord</a:t>
            </a:r>
            <a:r>
              <a:rPr lang="en-US" sz="2800" b="1" i="1" dirty="0">
                <a:effectLst/>
                <a:latin typeface="Bookman Old Style" panose="02050604050505020204" pitchFamily="18" charset="0"/>
                <a:ea typeface="Times New Roman" panose="02020603050405020304" pitchFamily="18" charset="0"/>
              </a:rPr>
              <a:t>, </a:t>
            </a:r>
            <a:r>
              <a:rPr lang="en-US" sz="2800" b="1" i="1" dirty="0">
                <a:solidFill>
                  <a:srgbClr val="0070C0"/>
                </a:solidFill>
                <a:effectLst/>
                <a:latin typeface="Bookman Old Style" panose="02050604050505020204" pitchFamily="18" charset="0"/>
                <a:ea typeface="Times New Roman" panose="02020603050405020304" pitchFamily="18" charset="0"/>
              </a:rPr>
              <a:t>when did we</a:t>
            </a:r>
            <a:r>
              <a:rPr lang="en-US" sz="2800" b="1" i="1" dirty="0">
                <a:effectLst/>
                <a:latin typeface="Bookman Old Style" panose="02050604050505020204" pitchFamily="18" charset="0"/>
                <a:ea typeface="Times New Roman" panose="02020603050405020304" pitchFamily="18" charset="0"/>
              </a:rPr>
              <a:t> see you hungry or thirsty or a stranger or naked or sick or in prison, and did </a:t>
            </a:r>
            <a:r>
              <a:rPr lang="en-US" sz="2800" b="1" i="1" dirty="0">
                <a:solidFill>
                  <a:srgbClr val="0070C0"/>
                </a:solidFill>
                <a:effectLst/>
                <a:latin typeface="Bookman Old Style" panose="02050604050505020204" pitchFamily="18" charset="0"/>
                <a:ea typeface="Times New Roman" panose="02020603050405020304" pitchFamily="18" charset="0"/>
              </a:rPr>
              <a:t>not minister to you?</a:t>
            </a:r>
            <a:r>
              <a:rPr lang="en-US" sz="2800" b="1" i="1" dirty="0">
                <a:effectLst/>
                <a:latin typeface="Bookman Old Style" panose="02050604050505020204" pitchFamily="18" charset="0"/>
                <a:ea typeface="Times New Roman" panose="02020603050405020304" pitchFamily="18" charset="0"/>
              </a:rPr>
              <a:t>’</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Not everyone who </a:t>
            </a:r>
            <a:r>
              <a:rPr lang="en-US" sz="2800" b="1" i="1" dirty="0">
                <a:solidFill>
                  <a:srgbClr val="0070C0"/>
                </a:solidFill>
                <a:latin typeface="Bookman Old Style" panose="02050604050505020204" pitchFamily="18" charset="0"/>
              </a:rPr>
              <a:t>says</a:t>
            </a:r>
            <a:r>
              <a:rPr lang="en-US" sz="2800" b="1" i="1" dirty="0">
                <a:latin typeface="Bookman Old Style" panose="02050604050505020204" pitchFamily="18" charset="0"/>
              </a:rPr>
              <a:t> to me, ‘</a:t>
            </a:r>
            <a:r>
              <a:rPr lang="en-US" sz="2800" b="1" i="1" dirty="0">
                <a:solidFill>
                  <a:srgbClr val="0070C0"/>
                </a:solidFill>
                <a:latin typeface="Bookman Old Style" panose="02050604050505020204" pitchFamily="18" charset="0"/>
              </a:rPr>
              <a:t>Lord, Lord</a:t>
            </a:r>
            <a:r>
              <a:rPr lang="en-US" sz="2800" b="1" i="1" dirty="0">
                <a:latin typeface="Bookman Old Style" panose="02050604050505020204" pitchFamily="18" charset="0"/>
              </a:rPr>
              <a:t>,’ will enter the kingdom of heaven, </a:t>
            </a:r>
            <a:r>
              <a:rPr lang="en-US" sz="2800" b="1" i="1" dirty="0">
                <a:solidFill>
                  <a:srgbClr val="0070C0"/>
                </a:solidFill>
                <a:latin typeface="Bookman Old Style" panose="02050604050505020204" pitchFamily="18" charset="0"/>
              </a:rPr>
              <a:t>but the one who does the will of my Father</a:t>
            </a:r>
            <a:r>
              <a:rPr lang="en-US" sz="2800" b="1" i="1" dirty="0">
                <a:latin typeface="Bookman Old Style" panose="02050604050505020204" pitchFamily="18" charset="0"/>
              </a:rPr>
              <a:t> who is in heaven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7:21 </a:t>
            </a:r>
          </a:p>
          <a:p>
            <a:pPr marL="0" marR="0" indent="0">
              <a:spcAft>
                <a:spcPts val="0"/>
              </a:spcAft>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Why</a:t>
            </a:r>
            <a:r>
              <a:rPr lang="en-US" sz="2800" b="1" i="1" dirty="0">
                <a:latin typeface="Bookman Old Style" panose="02050604050505020204" pitchFamily="18" charset="0"/>
              </a:rPr>
              <a:t> do you </a:t>
            </a:r>
            <a:r>
              <a:rPr lang="en-US" sz="2800" b="1" i="1" dirty="0">
                <a:solidFill>
                  <a:srgbClr val="0070C0"/>
                </a:solidFill>
                <a:latin typeface="Bookman Old Style" panose="02050604050505020204" pitchFamily="18" charset="0"/>
              </a:rPr>
              <a:t>call </a:t>
            </a:r>
            <a:r>
              <a:rPr lang="en-US" sz="2800" b="1" i="1" dirty="0">
                <a:latin typeface="Bookman Old Style" panose="02050604050505020204" pitchFamily="18" charset="0"/>
              </a:rPr>
              <a:t>me ‘Lord, Lord,’ </a:t>
            </a:r>
            <a:r>
              <a:rPr lang="en-US" sz="2800" b="1" i="1" dirty="0">
                <a:solidFill>
                  <a:srgbClr val="0070C0"/>
                </a:solidFill>
                <a:latin typeface="Bookman Old Style" panose="02050604050505020204" pitchFamily="18" charset="0"/>
              </a:rPr>
              <a:t>and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not do </a:t>
            </a:r>
            <a:r>
              <a:rPr lang="en-US" sz="2800" b="1" i="1" dirty="0">
                <a:latin typeface="Bookman Old Style" panose="02050604050505020204" pitchFamily="18" charset="0"/>
              </a:rPr>
              <a:t>what I tell you?</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6:46 </a:t>
            </a:r>
          </a:p>
        </p:txBody>
      </p:sp>
    </p:spTree>
    <p:extLst>
      <p:ext uri="{BB962C8B-B14F-4D97-AF65-F5344CB8AC3E}">
        <p14:creationId xmlns:p14="http://schemas.microsoft.com/office/powerpoint/2010/main" val="19567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A4B35-5AD7-8180-7BCE-F42C44003A5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1DAE081-CB7A-4B11-B42A-B9D91536CF6E}"/>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Those who showed no compassion to the needy will be judged as cursed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a:t>
            </a:r>
            <a:r>
              <a:rPr lang="en-US" sz="3200" b="1" i="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i="1" dirty="0">
                <a:effectLst/>
                <a:latin typeface="Bookman Old Style" panose="02050604050505020204" pitchFamily="18" charset="0"/>
                <a:ea typeface="Calibri" panose="020F0502020204030204" pitchFamily="34" charset="0"/>
              </a:rPr>
              <a:t>41-45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4D13308E-C359-2B1E-A13F-266A8BF823CB}"/>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45</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Then he will answer them, saying, ‘Truly, I say to you, as </a:t>
            </a:r>
            <a:r>
              <a:rPr lang="en-US" sz="2800" b="1" i="1" dirty="0">
                <a:solidFill>
                  <a:srgbClr val="0070C0"/>
                </a:solidFill>
                <a:effectLst/>
                <a:latin typeface="Bookman Old Style" panose="02050604050505020204" pitchFamily="18" charset="0"/>
                <a:ea typeface="Times New Roman" panose="02020603050405020304" pitchFamily="18" charset="0"/>
              </a:rPr>
              <a:t>you did not do </a:t>
            </a:r>
            <a:r>
              <a:rPr lang="en-US" sz="2800" b="1" i="1" dirty="0">
                <a:effectLst/>
                <a:latin typeface="Bookman Old Style" panose="02050604050505020204" pitchFamily="18" charset="0"/>
                <a:ea typeface="Times New Roman" panose="02020603050405020304" pitchFamily="18" charset="0"/>
              </a:rPr>
              <a:t>it to one of the least of these, </a:t>
            </a:r>
            <a:r>
              <a:rPr lang="en-US" sz="2800" b="1" i="1" dirty="0">
                <a:solidFill>
                  <a:srgbClr val="0070C0"/>
                </a:solidFill>
                <a:effectLst/>
                <a:latin typeface="Bookman Old Style" panose="02050604050505020204" pitchFamily="18" charset="0"/>
                <a:ea typeface="Times New Roman" panose="02020603050405020304" pitchFamily="18" charset="0"/>
              </a:rPr>
              <a:t>you did not do </a:t>
            </a:r>
            <a:r>
              <a:rPr lang="en-US" sz="2800" b="1" i="1" dirty="0">
                <a:effectLst/>
                <a:latin typeface="Bookman Old Style" panose="02050604050505020204" pitchFamily="18" charset="0"/>
                <a:ea typeface="Times New Roman" panose="02020603050405020304" pitchFamily="18" charset="0"/>
              </a:rPr>
              <a:t>it to me.’</a:t>
            </a:r>
            <a:r>
              <a:rPr lang="en-US" sz="2800" b="1" dirty="0">
                <a:effectLst/>
                <a:latin typeface="Bookman Old Style" panose="02050604050505020204" pitchFamily="18" charset="0"/>
                <a:ea typeface="Times New Roman" panose="02020603050405020304" pitchFamily="18" charset="0"/>
              </a:rPr>
              <a:t> </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Not everyone who says to me, ‘Lord, Lord,’ will enter the kingdom of heaven, but</a:t>
            </a:r>
            <a:r>
              <a:rPr lang="en-US" sz="2800" b="1" i="1" dirty="0">
                <a:solidFill>
                  <a:srgbClr val="0070C0"/>
                </a:solidFill>
                <a:latin typeface="Bookman Old Style" panose="02050604050505020204" pitchFamily="18" charset="0"/>
              </a:rPr>
              <a:t> the one who does </a:t>
            </a:r>
            <a:r>
              <a:rPr lang="en-US" sz="2800" b="1" i="1" dirty="0">
                <a:latin typeface="Bookman Old Style" panose="02050604050505020204" pitchFamily="18" charset="0"/>
              </a:rPr>
              <a:t>the will of my Father who is in heaven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7:21 </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Why do you call me ‘Lord, Lord,’ </a:t>
            </a:r>
            <a:r>
              <a:rPr lang="en-US" sz="2800" b="1" i="1" dirty="0">
                <a:solidFill>
                  <a:srgbClr val="0070C0"/>
                </a:solidFill>
                <a:latin typeface="Bookman Old Style" panose="02050604050505020204" pitchFamily="18" charset="0"/>
              </a:rPr>
              <a:t>and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not do </a:t>
            </a:r>
            <a:r>
              <a:rPr lang="en-US" sz="2800" b="1" i="1" dirty="0">
                <a:latin typeface="Bookman Old Style" panose="02050604050505020204" pitchFamily="18" charset="0"/>
              </a:rPr>
              <a:t>what I tell you?</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6:46 </a:t>
            </a:r>
          </a:p>
          <a:p>
            <a:pPr marL="0" marR="0" indent="0">
              <a:spcAft>
                <a:spcPts val="0"/>
              </a:spcAft>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104008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1603D1-AE52-3735-88AD-CC1C861847E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834A67C-2A02-8236-C5F2-E768894560DD}"/>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King’s judgments are eternal (</a:t>
            </a:r>
            <a:r>
              <a:rPr lang="en-US" sz="3200" b="1" i="1" dirty="0">
                <a:effectLst/>
                <a:latin typeface="Bookman Old Style" panose="02050604050505020204" pitchFamily="18" charset="0"/>
                <a:ea typeface="Calibri" panose="020F0502020204030204" pitchFamily="34" charset="0"/>
              </a:rPr>
              <a:t>verse 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CEB49852-BD07-76BE-7AFE-68F0AFF3C112}"/>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46</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these will go away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punishment</a:t>
            </a:r>
            <a:r>
              <a:rPr lang="en-US" sz="2800" b="1" i="1" dirty="0">
                <a:effectLst/>
                <a:latin typeface="Bookman Old Style" panose="02050604050505020204" pitchFamily="18" charset="0"/>
                <a:ea typeface="Times New Roman" panose="02020603050405020304" pitchFamily="18" charset="0"/>
              </a:rPr>
              <a:t>, but the righteous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life</a:t>
            </a:r>
            <a:r>
              <a:rPr lang="en-US" sz="2800" b="1" i="1" dirty="0">
                <a:effectLst/>
                <a:latin typeface="Bookman Old Style" panose="02050604050505020204" pitchFamily="18" charset="0"/>
                <a:ea typeface="Times New Roman" panose="02020603050405020304" pitchFamily="18" charset="0"/>
              </a:rPr>
              <a:t>.”</a:t>
            </a:r>
          </a:p>
          <a:p>
            <a:pPr marL="0" marR="0" indent="0">
              <a:spcAft>
                <a:spcPts val="0"/>
              </a:spcAft>
              <a:buNone/>
            </a:pPr>
            <a:r>
              <a:rPr lang="en-US" sz="2800" b="1" dirty="0"/>
              <a:t>“</a:t>
            </a:r>
            <a:r>
              <a:rPr lang="en-US" sz="2800" b="1" i="1" dirty="0"/>
              <a:t>And if I go and </a:t>
            </a:r>
            <a:r>
              <a:rPr lang="en-US" sz="2800" b="1" i="1" dirty="0">
                <a:solidFill>
                  <a:srgbClr val="0070C0"/>
                </a:solidFill>
              </a:rPr>
              <a:t>prepare a place for you</a:t>
            </a:r>
            <a:r>
              <a:rPr lang="en-US" sz="2800" b="1" i="1" dirty="0"/>
              <a:t>, I will come again and will take you to myself, </a:t>
            </a:r>
            <a:r>
              <a:rPr lang="en-US" sz="2800" b="1" i="1" dirty="0">
                <a:solidFill>
                  <a:srgbClr val="0070C0"/>
                </a:solidFill>
              </a:rPr>
              <a:t>that where I am you may be also</a:t>
            </a:r>
            <a:r>
              <a:rPr lang="en-US" sz="2800" b="1" i="1" dirty="0"/>
              <a:t>.</a:t>
            </a:r>
            <a:r>
              <a:rPr lang="en-US" sz="2800" b="1" dirty="0"/>
              <a:t>” </a:t>
            </a:r>
            <a:r>
              <a:rPr lang="en-US" sz="2800" b="1" dirty="0">
                <a:solidFill>
                  <a:srgbClr val="C00000"/>
                </a:solidFill>
              </a:rPr>
              <a:t>John 14:3 </a:t>
            </a:r>
          </a:p>
          <a:p>
            <a:pPr marL="0" marR="0" indent="0">
              <a:spcAft>
                <a:spcPts val="0"/>
              </a:spcAft>
              <a:buNone/>
            </a:pPr>
            <a:r>
              <a:rPr lang="en-US" sz="2800" b="1" dirty="0"/>
              <a:t>“</a:t>
            </a:r>
            <a:r>
              <a:rPr lang="en-US" sz="2800" b="1" i="1" dirty="0"/>
              <a:t>I saw </a:t>
            </a:r>
            <a:r>
              <a:rPr lang="en-US" sz="2800" b="1" i="1" dirty="0">
                <a:solidFill>
                  <a:srgbClr val="0070C0"/>
                </a:solidFill>
              </a:rPr>
              <a:t>a new heaven </a:t>
            </a:r>
            <a:r>
              <a:rPr lang="en-US" sz="2800" b="1" i="1" dirty="0"/>
              <a:t>and </a:t>
            </a:r>
            <a:r>
              <a:rPr lang="en-US" sz="2800" b="1" i="1" dirty="0">
                <a:solidFill>
                  <a:srgbClr val="0070C0"/>
                </a:solidFill>
              </a:rPr>
              <a:t>a new earth</a:t>
            </a:r>
            <a:r>
              <a:rPr lang="en-US" sz="2800" b="1" i="1" dirty="0"/>
              <a:t>, for the first heaven and the first earth had passed away</a:t>
            </a:r>
            <a:r>
              <a:rPr lang="en-US" sz="2800" b="1" dirty="0"/>
              <a:t>.” </a:t>
            </a:r>
            <a:r>
              <a:rPr lang="en-US" sz="2800" b="1" dirty="0">
                <a:solidFill>
                  <a:srgbClr val="C00000"/>
                </a:solidFill>
              </a:rPr>
              <a:t>Revelation 21:1</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34929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5EA160-F233-80A3-644E-86ABF4141C8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A06F8F9-A3A1-1328-DF5F-6149AB0F88B7}"/>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King’s judgments are eternal (</a:t>
            </a:r>
            <a:r>
              <a:rPr lang="en-US" sz="3200" b="1" i="1" dirty="0">
                <a:effectLst/>
                <a:latin typeface="Bookman Old Style" panose="02050604050505020204" pitchFamily="18" charset="0"/>
                <a:ea typeface="Calibri" panose="020F0502020204030204" pitchFamily="34" charset="0"/>
              </a:rPr>
              <a:t>verse 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4B4438B7-63A5-04E9-EA9C-2193A5B44678}"/>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46</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these will go away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punishment</a:t>
            </a:r>
            <a:r>
              <a:rPr lang="en-US" sz="2800" b="1" i="1" dirty="0">
                <a:effectLst/>
                <a:latin typeface="Bookman Old Style" panose="02050604050505020204" pitchFamily="18" charset="0"/>
                <a:ea typeface="Times New Roman" panose="02020603050405020304" pitchFamily="18" charset="0"/>
              </a:rPr>
              <a:t>, but the righteous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life</a:t>
            </a:r>
            <a:r>
              <a:rPr lang="en-US" sz="2800" b="1" i="1" dirty="0">
                <a:effectLst/>
                <a:latin typeface="Bookman Old Style" panose="02050604050505020204" pitchFamily="18" charset="0"/>
                <a:ea typeface="Times New Roman" panose="02020603050405020304" pitchFamily="18" charset="0"/>
              </a:rPr>
              <a:t>.”</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Behold, </a:t>
            </a:r>
            <a:r>
              <a:rPr lang="en-US" sz="2800" b="1" i="1" dirty="0">
                <a:solidFill>
                  <a:srgbClr val="0070C0"/>
                </a:solidFill>
                <a:latin typeface="Bookman Old Style" panose="02050604050505020204" pitchFamily="18" charset="0"/>
              </a:rPr>
              <a:t>the dwelling place of God is with man</a:t>
            </a:r>
            <a:r>
              <a:rPr lang="en-US" sz="2800" b="1" i="1" dirty="0">
                <a:latin typeface="Bookman Old Style" panose="02050604050505020204" pitchFamily="18" charset="0"/>
              </a:rPr>
              <a:t>. He will dwell with them, and they will be his people, and </a:t>
            </a:r>
            <a:r>
              <a:rPr lang="en-US" sz="2800" b="1" i="1" dirty="0">
                <a:solidFill>
                  <a:srgbClr val="0070C0"/>
                </a:solidFill>
                <a:latin typeface="Bookman Old Style" panose="02050604050505020204" pitchFamily="18" charset="0"/>
              </a:rPr>
              <a:t>God himself will be with them </a:t>
            </a:r>
            <a:r>
              <a:rPr lang="en-US" sz="2800" b="1" i="1" dirty="0">
                <a:latin typeface="Bookman Old Style" panose="02050604050505020204" pitchFamily="18" charset="0"/>
              </a:rPr>
              <a:t>as their God. </a:t>
            </a:r>
            <a:r>
              <a:rPr lang="en-US" sz="2800" b="1" i="1" dirty="0">
                <a:solidFill>
                  <a:srgbClr val="0070C0"/>
                </a:solidFill>
                <a:latin typeface="Bookman Old Style" panose="02050604050505020204" pitchFamily="18" charset="0"/>
              </a:rPr>
              <a:t>He will wipe away every tear </a:t>
            </a:r>
            <a:r>
              <a:rPr lang="en-US" sz="2800" b="1" i="1" dirty="0">
                <a:latin typeface="Bookman Old Style" panose="02050604050505020204" pitchFamily="18" charset="0"/>
              </a:rPr>
              <a:t>from their eyes, and </a:t>
            </a:r>
            <a:r>
              <a:rPr lang="en-US" sz="2800" b="1" i="1" dirty="0">
                <a:solidFill>
                  <a:srgbClr val="0070C0"/>
                </a:solidFill>
                <a:latin typeface="Bookman Old Style" panose="02050604050505020204" pitchFamily="18" charset="0"/>
              </a:rPr>
              <a:t>death shall be no more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neither</a:t>
            </a:r>
            <a:r>
              <a:rPr lang="en-US" sz="2800" b="1" i="1" dirty="0">
                <a:latin typeface="Bookman Old Style" panose="02050604050505020204" pitchFamily="18" charset="0"/>
              </a:rPr>
              <a:t> shall there be </a:t>
            </a:r>
            <a:r>
              <a:rPr lang="en-US" sz="2800" b="1" i="1" dirty="0">
                <a:solidFill>
                  <a:srgbClr val="0070C0"/>
                </a:solidFill>
                <a:latin typeface="Bookman Old Style" panose="02050604050505020204" pitchFamily="18" charset="0"/>
              </a:rPr>
              <a:t>mourning, nor crying, nor pain anymore</a:t>
            </a:r>
            <a:r>
              <a:rPr lang="en-US" sz="2800" b="1" i="1" dirty="0">
                <a:latin typeface="Bookman Old Style" panose="02050604050505020204" pitchFamily="18" charset="0"/>
              </a:rPr>
              <a:t>, for </a:t>
            </a:r>
            <a:r>
              <a:rPr lang="en-US" sz="2800" b="1" i="1" dirty="0">
                <a:solidFill>
                  <a:srgbClr val="0070C0"/>
                </a:solidFill>
                <a:latin typeface="Bookman Old Style" panose="02050604050505020204" pitchFamily="18" charset="0"/>
              </a:rPr>
              <a:t>the former things have passed away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21:3-4</a:t>
            </a:r>
          </a:p>
        </p:txBody>
      </p:sp>
    </p:spTree>
    <p:extLst>
      <p:ext uri="{BB962C8B-B14F-4D97-AF65-F5344CB8AC3E}">
        <p14:creationId xmlns:p14="http://schemas.microsoft.com/office/powerpoint/2010/main" val="104217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C58C1A-871D-94FE-9D1A-6C540E4671F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CB84661-38D9-DD78-F2E6-E5ED1DC6ACFB}"/>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King’s judgments are eternal (</a:t>
            </a:r>
            <a:r>
              <a:rPr lang="en-US" sz="3200" b="1" i="1" dirty="0">
                <a:effectLst/>
                <a:latin typeface="Bookman Old Style" panose="02050604050505020204" pitchFamily="18" charset="0"/>
                <a:ea typeface="Calibri" panose="020F0502020204030204" pitchFamily="34" charset="0"/>
              </a:rPr>
              <a:t>verse 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8B53D822-7818-AE6A-58B3-ED57B9B3E853}"/>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46</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these will go away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punishment</a:t>
            </a:r>
            <a:r>
              <a:rPr lang="en-US" sz="2800" b="1" i="1" dirty="0">
                <a:effectLst/>
                <a:latin typeface="Bookman Old Style" panose="02050604050505020204" pitchFamily="18" charset="0"/>
                <a:ea typeface="Times New Roman" panose="02020603050405020304" pitchFamily="18" charset="0"/>
              </a:rPr>
              <a:t>, but the righteous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life</a:t>
            </a:r>
            <a:r>
              <a:rPr lang="en-US" sz="2800" b="1" i="1" dirty="0">
                <a:effectLst/>
                <a:latin typeface="Bookman Old Style" panose="02050604050505020204" pitchFamily="18" charset="0"/>
                <a:ea typeface="Times New Roman" panose="02020603050405020304" pitchFamily="18" charset="0"/>
              </a:rPr>
              <a:t>.”</a:t>
            </a:r>
          </a:p>
          <a:p>
            <a:pPr marL="0" marR="0" indent="0">
              <a:spcAft>
                <a:spcPts val="0"/>
              </a:spcAft>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He will render to each one according to his works</a:t>
            </a:r>
            <a:r>
              <a:rPr lang="en-US" sz="2800" b="1" i="1" dirty="0">
                <a:latin typeface="Bookman Old Style" panose="02050604050505020204" pitchFamily="18" charset="0"/>
              </a:rPr>
              <a:t>: to </a:t>
            </a:r>
            <a:r>
              <a:rPr lang="en-US" sz="2800" b="1" i="1" dirty="0">
                <a:solidFill>
                  <a:srgbClr val="0070C0"/>
                </a:solidFill>
                <a:latin typeface="Bookman Old Style" panose="02050604050505020204" pitchFamily="18" charset="0"/>
              </a:rPr>
              <a:t>those </a:t>
            </a:r>
            <a:r>
              <a:rPr lang="en-US" sz="2800" b="1" i="1" dirty="0">
                <a:latin typeface="Bookman Old Style" panose="02050604050505020204" pitchFamily="18" charset="0"/>
              </a:rPr>
              <a:t>who </a:t>
            </a:r>
            <a:r>
              <a:rPr lang="en-US" sz="2800" b="1" i="1" dirty="0">
                <a:solidFill>
                  <a:srgbClr val="0070C0"/>
                </a:solidFill>
                <a:latin typeface="Bookman Old Style" panose="02050604050505020204" pitchFamily="18" charset="0"/>
              </a:rPr>
              <a:t>by patience in </a:t>
            </a:r>
            <a:r>
              <a:rPr lang="en-US" sz="2800" b="1" i="1" u="sng" dirty="0">
                <a:solidFill>
                  <a:srgbClr val="0070C0"/>
                </a:solidFill>
                <a:latin typeface="Bookman Old Style" panose="02050604050505020204" pitchFamily="18" charset="0"/>
              </a:rPr>
              <a:t>well-doing</a:t>
            </a:r>
            <a:r>
              <a:rPr lang="en-US" sz="2800" b="1" i="1" dirty="0">
                <a:solidFill>
                  <a:srgbClr val="0070C0"/>
                </a:solidFill>
                <a:latin typeface="Bookman Old Style" panose="02050604050505020204" pitchFamily="18" charset="0"/>
              </a:rPr>
              <a:t> seek </a:t>
            </a:r>
            <a:r>
              <a:rPr lang="en-US" sz="2800" b="1" i="1" dirty="0">
                <a:latin typeface="Bookman Old Style" panose="02050604050505020204" pitchFamily="18" charset="0"/>
              </a:rPr>
              <a:t>for glory and honor and immortality, </a:t>
            </a:r>
            <a:r>
              <a:rPr lang="en-US" sz="2800" b="1" i="1" u="sng" dirty="0">
                <a:solidFill>
                  <a:srgbClr val="0070C0"/>
                </a:solidFill>
                <a:latin typeface="Bookman Old Style" panose="02050604050505020204" pitchFamily="18" charset="0"/>
              </a:rPr>
              <a:t>he will give eternal life</a:t>
            </a:r>
            <a:r>
              <a:rPr lang="en-US" sz="2800" b="1" i="1" dirty="0">
                <a:latin typeface="Bookman Old Style" panose="02050604050505020204" pitchFamily="18" charset="0"/>
              </a:rPr>
              <a:t>; but for </a:t>
            </a:r>
            <a:r>
              <a:rPr lang="en-US" sz="2800" b="1" i="1" dirty="0">
                <a:solidFill>
                  <a:srgbClr val="0070C0"/>
                </a:solidFill>
                <a:latin typeface="Bookman Old Style" panose="02050604050505020204" pitchFamily="18" charset="0"/>
              </a:rPr>
              <a:t>those who are self-seeking</a:t>
            </a:r>
            <a:r>
              <a:rPr lang="en-US" sz="2800" b="1" i="1" dirty="0">
                <a:latin typeface="Bookman Old Style" panose="02050604050505020204" pitchFamily="18" charset="0"/>
              </a:rPr>
              <a:t> and </a:t>
            </a:r>
            <a:r>
              <a:rPr lang="en-US" sz="2800" b="1" i="1" u="sng" dirty="0">
                <a:solidFill>
                  <a:srgbClr val="0070C0"/>
                </a:solidFill>
                <a:latin typeface="Bookman Old Style" panose="02050604050505020204" pitchFamily="18" charset="0"/>
              </a:rPr>
              <a:t>do not obey</a:t>
            </a:r>
            <a:r>
              <a:rPr lang="en-US" sz="2800" b="1" i="1" dirty="0">
                <a:solidFill>
                  <a:srgbClr val="0070C0"/>
                </a:solidFill>
                <a:latin typeface="Bookman Old Style" panose="02050604050505020204" pitchFamily="18" charset="0"/>
              </a:rPr>
              <a:t> the truth</a:t>
            </a:r>
            <a:r>
              <a:rPr lang="en-US" sz="2800" b="1" i="1" dirty="0">
                <a:latin typeface="Bookman Old Style" panose="02050604050505020204" pitchFamily="18" charset="0"/>
              </a:rPr>
              <a:t>, but obey unrighteousness, </a:t>
            </a:r>
            <a:r>
              <a:rPr lang="en-US" sz="2800" b="1" i="1" dirty="0">
                <a:solidFill>
                  <a:srgbClr val="0070C0"/>
                </a:solidFill>
                <a:latin typeface="Bookman Old Style" panose="02050604050505020204" pitchFamily="18" charset="0"/>
              </a:rPr>
              <a:t>there will be wrath and fury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2:6-8 </a:t>
            </a:r>
          </a:p>
        </p:txBody>
      </p:sp>
    </p:spTree>
    <p:extLst>
      <p:ext uri="{BB962C8B-B14F-4D97-AF65-F5344CB8AC3E}">
        <p14:creationId xmlns:p14="http://schemas.microsoft.com/office/powerpoint/2010/main" val="402151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F860C-7613-8817-D1AE-587CC4305AC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C6C992-37CA-E270-5268-5E2216FB3B01}"/>
              </a:ext>
            </a:extLst>
          </p:cNvPr>
          <p:cNvSpPr>
            <a:spLocks noGrp="1"/>
          </p:cNvSpPr>
          <p:nvPr>
            <p:ph type="title"/>
          </p:nvPr>
        </p:nvSpPr>
        <p:spPr/>
        <p:txBody>
          <a:bodyPr>
            <a:noAutofit/>
          </a:bodyPr>
          <a:lstStyle/>
          <a:p>
            <a:pPr marR="0">
              <a:lnSpc>
                <a:spcPct val="100000"/>
              </a:lnSpc>
              <a:spcBef>
                <a:spcPts val="0"/>
              </a:spcBef>
              <a:spcAft>
                <a:spcPts val="0"/>
              </a:spcAft>
            </a:pPr>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King’s judgments are eternal (</a:t>
            </a:r>
            <a:r>
              <a:rPr lang="en-US" sz="3200" b="1" i="1" dirty="0">
                <a:effectLst/>
                <a:latin typeface="Bookman Old Style" panose="02050604050505020204" pitchFamily="18" charset="0"/>
                <a:ea typeface="Calibri" panose="020F0502020204030204" pitchFamily="34" charset="0"/>
              </a:rPr>
              <a:t>verse 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9AFD4E76-3C11-5C39-D7F7-C185B37120F3}"/>
              </a:ext>
            </a:extLst>
          </p:cNvPr>
          <p:cNvSpPr>
            <a:spLocks noGrp="1"/>
          </p:cNvSpPr>
          <p:nvPr>
            <p:ph idx="1"/>
          </p:nvPr>
        </p:nvSpPr>
        <p:spPr/>
        <p:txBody>
          <a:bodyPr>
            <a:no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46</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these will go away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punishment</a:t>
            </a:r>
            <a:r>
              <a:rPr lang="en-US" sz="2800" b="1" i="1" dirty="0">
                <a:effectLst/>
                <a:latin typeface="Bookman Old Style" panose="02050604050505020204" pitchFamily="18" charset="0"/>
                <a:ea typeface="Times New Roman" panose="02020603050405020304" pitchFamily="18" charset="0"/>
              </a:rPr>
              <a:t>, but the righteous into </a:t>
            </a:r>
            <a:r>
              <a:rPr lang="en-US" sz="2800" b="1" i="1" u="sng" dirty="0">
                <a:solidFill>
                  <a:srgbClr val="0070C0"/>
                </a:solidFill>
                <a:effectLst/>
                <a:latin typeface="Bookman Old Style" panose="02050604050505020204" pitchFamily="18" charset="0"/>
                <a:ea typeface="Times New Roman" panose="02020603050405020304" pitchFamily="18" charset="0"/>
              </a:rPr>
              <a:t>eternal</a:t>
            </a:r>
            <a:r>
              <a:rPr lang="en-US" sz="2800" b="1" i="1" dirty="0">
                <a:solidFill>
                  <a:srgbClr val="0070C0"/>
                </a:solidFill>
                <a:effectLst/>
                <a:latin typeface="Bookman Old Style" panose="02050604050505020204" pitchFamily="18" charset="0"/>
                <a:ea typeface="Times New Roman" panose="02020603050405020304" pitchFamily="18" charset="0"/>
              </a:rPr>
              <a:t> life</a:t>
            </a:r>
            <a:r>
              <a:rPr lang="en-US" sz="2800" b="1" i="1" dirty="0">
                <a:effectLst/>
                <a:latin typeface="Bookman Old Style" panose="02050604050505020204" pitchFamily="18" charset="0"/>
                <a:ea typeface="Times New Roman" panose="02020603050405020304" pitchFamily="18" charset="0"/>
              </a:rPr>
              <a:t>.”</a:t>
            </a:r>
          </a:p>
          <a:p>
            <a:pPr marL="0" marR="0" indent="0">
              <a:spcAft>
                <a:spcPts val="0"/>
              </a:spcAft>
              <a:buNone/>
            </a:pPr>
            <a:endParaRPr lang="en-US" sz="2800" b="1" i="1" dirty="0">
              <a:effectLst/>
              <a:latin typeface="Bookman Old Style" panose="02050604050505020204" pitchFamily="18" charset="0"/>
              <a:ea typeface="Times New Roman" panose="02020603050405020304" pitchFamily="18" charset="0"/>
            </a:endParaRPr>
          </a:p>
          <a:p>
            <a:pPr marL="0" indent="0" algn="ctr">
              <a:buNone/>
            </a:pPr>
            <a:r>
              <a:rPr lang="en-US" sz="2800" b="1" dirty="0">
                <a:latin typeface="Bookman Old Style" panose="02050604050505020204" pitchFamily="18" charset="0"/>
              </a:rPr>
              <a:t>If Jesus’ question in </a:t>
            </a:r>
            <a:r>
              <a:rPr lang="en-US" sz="2800" b="1" dirty="0">
                <a:solidFill>
                  <a:srgbClr val="C00000"/>
                </a:solidFill>
                <a:latin typeface="Bookman Old Style" panose="02050604050505020204" pitchFamily="18" charset="0"/>
              </a:rPr>
              <a:t>Luke 6:46 </a:t>
            </a:r>
            <a:r>
              <a:rPr lang="en-US" sz="2800" b="1" dirty="0">
                <a:latin typeface="Bookman Old Style" panose="02050604050505020204" pitchFamily="18" charset="0"/>
              </a:rPr>
              <a:t>“</a:t>
            </a:r>
            <a:r>
              <a:rPr lang="en-US" sz="2800" b="1" i="1" dirty="0">
                <a:latin typeface="Bookman Old Style" panose="02050604050505020204" pitchFamily="18" charset="0"/>
              </a:rPr>
              <a:t>Why do you call me ‘Lord, Lord,’ and </a:t>
            </a:r>
            <a:r>
              <a:rPr lang="en-US" sz="2800" b="1" i="1" dirty="0">
                <a:solidFill>
                  <a:srgbClr val="0070C0"/>
                </a:solidFill>
                <a:latin typeface="Bookman Old Style" panose="02050604050505020204" pitchFamily="18" charset="0"/>
              </a:rPr>
              <a:t>not do </a:t>
            </a:r>
            <a:r>
              <a:rPr lang="en-US" sz="2800" b="1" i="1" dirty="0">
                <a:latin typeface="Bookman Old Style" panose="02050604050505020204" pitchFamily="18" charset="0"/>
              </a:rPr>
              <a:t>what I tell you?</a:t>
            </a:r>
            <a:r>
              <a:rPr lang="en-US" sz="2800" b="1" dirty="0">
                <a:latin typeface="Bookman Old Style" panose="02050604050505020204" pitchFamily="18" charset="0"/>
              </a:rPr>
              <a:t>” holds true for you, then perhaps you need to heed Paul’s direction in </a:t>
            </a:r>
            <a:r>
              <a:rPr lang="en-US" sz="2800" b="1" dirty="0">
                <a:solidFill>
                  <a:srgbClr val="C00000"/>
                </a:solidFill>
                <a:latin typeface="Bookman Old Style" panose="02050604050505020204" pitchFamily="18" charset="0"/>
              </a:rPr>
              <a:t>2</a:t>
            </a:r>
            <a:r>
              <a:rPr lang="en-US" sz="2800" b="1" baseline="30000" dirty="0">
                <a:solidFill>
                  <a:srgbClr val="C00000"/>
                </a:solidFill>
                <a:latin typeface="Bookman Old Style" panose="02050604050505020204" pitchFamily="18" charset="0"/>
              </a:rPr>
              <a:t>nd</a:t>
            </a:r>
            <a:r>
              <a:rPr lang="en-US" sz="2800" b="1" dirty="0">
                <a:solidFill>
                  <a:srgbClr val="C00000"/>
                </a:solidFill>
                <a:latin typeface="Bookman Old Style" panose="02050604050505020204" pitchFamily="18" charset="0"/>
              </a:rPr>
              <a:t> Corinthians 13:5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Examine yourselves</a:t>
            </a:r>
            <a:r>
              <a:rPr lang="en-US" sz="2800" b="1" i="1" dirty="0">
                <a:latin typeface="Bookman Old Style" panose="02050604050505020204" pitchFamily="18" charset="0"/>
              </a:rPr>
              <a:t>, to see whether you are in the faith. </a:t>
            </a:r>
            <a:r>
              <a:rPr lang="en-US" sz="2800" b="1" i="1" dirty="0">
                <a:solidFill>
                  <a:srgbClr val="0070C0"/>
                </a:solidFill>
                <a:latin typeface="Bookman Old Style" panose="02050604050505020204" pitchFamily="18" charset="0"/>
              </a:rPr>
              <a:t>Test yourselves</a:t>
            </a:r>
            <a:r>
              <a:rPr lang="en-US" sz="2800" b="1" i="1" dirty="0">
                <a:latin typeface="Bookman Old Style" panose="02050604050505020204" pitchFamily="18" charset="0"/>
              </a:rPr>
              <a:t>. Or do you not realize this about yourselves, that </a:t>
            </a:r>
            <a:r>
              <a:rPr lang="en-US" sz="2800" b="1" i="1" dirty="0">
                <a:solidFill>
                  <a:srgbClr val="0070C0"/>
                </a:solidFill>
                <a:latin typeface="Bookman Old Style" panose="02050604050505020204" pitchFamily="18" charset="0"/>
              </a:rPr>
              <a:t>Jesus Christ is in you</a:t>
            </a:r>
            <a:r>
              <a:rPr lang="en-US" sz="2800" b="1" i="1" dirty="0">
                <a:latin typeface="Bookman Old Style" panose="02050604050505020204" pitchFamily="18" charset="0"/>
              </a:rPr>
              <a:t>?—</a:t>
            </a:r>
            <a:r>
              <a:rPr lang="en-US" sz="2800" b="1" i="1" dirty="0">
                <a:solidFill>
                  <a:srgbClr val="0070C0"/>
                </a:solidFill>
                <a:latin typeface="Bookman Old Style" panose="02050604050505020204" pitchFamily="18" charset="0"/>
              </a:rPr>
              <a:t>unless indeed you fail to meet the test!</a:t>
            </a:r>
            <a:r>
              <a:rPr lang="en-US" sz="2800" b="1" dirty="0">
                <a:latin typeface="Bookman Old Style" panose="02050604050505020204" pitchFamily="18" charset="0"/>
              </a:rPr>
              <a:t>”</a:t>
            </a:r>
          </a:p>
        </p:txBody>
      </p:sp>
    </p:spTree>
    <p:extLst>
      <p:ext uri="{BB962C8B-B14F-4D97-AF65-F5344CB8AC3E}">
        <p14:creationId xmlns:p14="http://schemas.microsoft.com/office/powerpoint/2010/main" val="8190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8084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4" name="Title 3">
            <a:extLst>
              <a:ext uri="{FF2B5EF4-FFF2-40B4-BE49-F238E27FC236}">
                <a16:creationId xmlns:a16="http://schemas.microsoft.com/office/drawing/2014/main" id="{DE820028-1AC8-1EFD-3BCD-A5145441920B}"/>
              </a:ext>
            </a:extLst>
          </p:cNvPr>
          <p:cNvSpPr>
            <a:spLocks noGrp="1"/>
          </p:cNvSpPr>
          <p:nvPr>
            <p:ph type="ctrTitle"/>
          </p:nvPr>
        </p:nvSpPr>
        <p:spPr>
          <a:xfrm>
            <a:off x="6556100" y="1360493"/>
            <a:ext cx="4972511" cy="3106732"/>
          </a:xfrm>
        </p:spPr>
        <p:txBody>
          <a:bodyPr anchor="b">
            <a:normAutofit/>
          </a:bodyPr>
          <a:lstStyle/>
          <a:p>
            <a:r>
              <a:rPr lang="en-US" sz="7200"/>
              <a:t>The King’s judgments are eternal</a:t>
            </a:r>
          </a:p>
        </p:txBody>
      </p:sp>
      <p:sp>
        <p:nvSpPr>
          <p:cNvPr id="5" name="Subtitle 4">
            <a:extLst>
              <a:ext uri="{FF2B5EF4-FFF2-40B4-BE49-F238E27FC236}">
                <a16:creationId xmlns:a16="http://schemas.microsoft.com/office/drawing/2014/main" id="{4B1104C9-19BC-5D93-A83A-9973DFDF6310}"/>
              </a:ext>
            </a:extLst>
          </p:cNvPr>
          <p:cNvSpPr>
            <a:spLocks noGrp="1"/>
          </p:cNvSpPr>
          <p:nvPr>
            <p:ph type="subTitle" idx="1"/>
          </p:nvPr>
        </p:nvSpPr>
        <p:spPr>
          <a:xfrm>
            <a:off x="6556100" y="4687316"/>
            <a:ext cx="4972512" cy="1517088"/>
          </a:xfrm>
        </p:spPr>
        <p:txBody>
          <a:bodyPr>
            <a:normAutofit/>
          </a:bodyPr>
          <a:lstStyle/>
          <a:p>
            <a:r>
              <a:rPr lang="en-US" sz="3200" b="1" dirty="0"/>
              <a:t>Matthew 25:31-46</a:t>
            </a:r>
          </a:p>
        </p:txBody>
      </p:sp>
      <p:pic>
        <p:nvPicPr>
          <p:cNvPr id="7" name="Picture 6" descr="A close-up of a hand holding a jail cell&#10;&#10;Description automatically generated">
            <a:extLst>
              <a:ext uri="{FF2B5EF4-FFF2-40B4-BE49-F238E27FC236}">
                <a16:creationId xmlns:a16="http://schemas.microsoft.com/office/drawing/2014/main" id="{8FBC61AF-395C-64A7-6CA7-FC70ACFA296F}"/>
              </a:ext>
            </a:extLst>
          </p:cNvPr>
          <p:cNvPicPr>
            <a:picLocks noChangeAspect="1"/>
          </p:cNvPicPr>
          <p:nvPr/>
        </p:nvPicPr>
        <p:blipFill rotWithShape="1">
          <a:blip r:embed="rId2"/>
          <a:srcRect t="4259" r="1" b="5738"/>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14" name="Freeform: Shape 13">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851510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171EE-AC59-FCA0-E707-A82CD93CD43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F89DFD8-AA86-3AB7-00B6-7868F104F3D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return to judge and rule the earth (</a:t>
            </a:r>
            <a:r>
              <a:rPr lang="en-US" sz="3200" b="1" i="1" dirty="0">
                <a:effectLst/>
                <a:latin typeface="Bookman Old Style" panose="02050604050505020204" pitchFamily="18" charset="0"/>
                <a:ea typeface="Calibri" panose="020F0502020204030204" pitchFamily="34" charset="0"/>
              </a:rPr>
              <a:t>verses 31-33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0500143A-15C9-5027-ABF5-2C45E54ED011}"/>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31</a:t>
            </a:r>
            <a:r>
              <a:rPr lang="en-US" sz="2800" b="1" i="1" dirty="0">
                <a:latin typeface="Bookman Old Style" panose="02050604050505020204" pitchFamily="18" charset="0"/>
              </a:rPr>
              <a:t>“When </a:t>
            </a:r>
            <a:r>
              <a:rPr lang="en-US" sz="2800" b="1" i="1" dirty="0">
                <a:solidFill>
                  <a:srgbClr val="0070C0"/>
                </a:solidFill>
                <a:latin typeface="Bookman Old Style" panose="02050604050505020204" pitchFamily="18" charset="0"/>
              </a:rPr>
              <a:t>the Son of Man </a:t>
            </a:r>
            <a:r>
              <a:rPr lang="en-US" sz="2800" b="1" i="1" dirty="0">
                <a:latin typeface="Bookman Old Style" panose="02050604050505020204" pitchFamily="18" charset="0"/>
              </a:rPr>
              <a:t>comes in his glory, and all the angels with him, then he will sit on his glorious throne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Before him will be gathered all the nations, and he will separate people one from another as a shepherd separates the sheep from the goats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And he will place the sheep on his right, but the goats on the left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11115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1E01D-09A4-7AC5-DBFA-5306C9985C4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EAB96EB-5745-EDA9-BF2C-E49C64208FDF}"/>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return to judge and rule the earth (</a:t>
            </a:r>
            <a:r>
              <a:rPr lang="en-US" sz="3200" b="1" i="1" dirty="0">
                <a:effectLst/>
                <a:latin typeface="Bookman Old Style" panose="02050604050505020204" pitchFamily="18" charset="0"/>
                <a:ea typeface="Calibri" panose="020F0502020204030204" pitchFamily="34" charset="0"/>
              </a:rPr>
              <a:t>verses 31-33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2E4AC2A5-AFFE-5E03-3242-77B72C864BD0}"/>
              </a:ext>
            </a:extLst>
          </p:cNvPr>
          <p:cNvSpPr>
            <a:spLocks noGrp="1"/>
          </p:cNvSpPr>
          <p:nvPr>
            <p:ph idx="1"/>
          </p:nvPr>
        </p:nvSpPr>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behold, with the clouds of heaven there came one </a:t>
            </a:r>
            <a:r>
              <a:rPr lang="en-US" sz="2800" b="1" i="1" dirty="0">
                <a:solidFill>
                  <a:srgbClr val="0070C0"/>
                </a:solidFill>
                <a:latin typeface="Bookman Old Style" panose="02050604050505020204" pitchFamily="18" charset="0"/>
              </a:rPr>
              <a:t>like a son of man</a:t>
            </a:r>
            <a:r>
              <a:rPr lang="en-US" sz="2800" b="1" i="1" dirty="0">
                <a:latin typeface="Bookman Old Style" panose="02050604050505020204" pitchFamily="18" charset="0"/>
              </a:rPr>
              <a:t>, and he came to the Ancient of Days and was presented before him. And </a:t>
            </a:r>
            <a:r>
              <a:rPr lang="en-US" sz="2800" b="1" i="1" dirty="0">
                <a:solidFill>
                  <a:srgbClr val="0070C0"/>
                </a:solidFill>
                <a:latin typeface="Bookman Old Style" panose="02050604050505020204" pitchFamily="18" charset="0"/>
              </a:rPr>
              <a:t>to him was given dominion and glory and a kingdom</a:t>
            </a:r>
            <a:r>
              <a:rPr lang="en-US" sz="2800" b="1" i="1" dirty="0">
                <a:latin typeface="Bookman Old Style" panose="02050604050505020204" pitchFamily="18" charset="0"/>
              </a:rPr>
              <a:t>, that </a:t>
            </a:r>
            <a:r>
              <a:rPr lang="en-US" sz="2800" b="1" i="1" dirty="0">
                <a:solidFill>
                  <a:srgbClr val="0070C0"/>
                </a:solidFill>
                <a:latin typeface="Bookman Old Style" panose="02050604050505020204" pitchFamily="18" charset="0"/>
              </a:rPr>
              <a:t>all peoples, nations, and languages should serve him</a:t>
            </a:r>
            <a:r>
              <a:rPr lang="en-US" sz="2800" b="1" i="1" dirty="0">
                <a:latin typeface="Bookman Old Style" panose="02050604050505020204" pitchFamily="18" charset="0"/>
              </a:rPr>
              <a:t>; his dominion is </a:t>
            </a:r>
            <a:r>
              <a:rPr lang="en-US" sz="2800" b="1" i="1" dirty="0">
                <a:solidFill>
                  <a:srgbClr val="0070C0"/>
                </a:solidFill>
                <a:latin typeface="Bookman Old Style" panose="02050604050505020204" pitchFamily="18" charset="0"/>
              </a:rPr>
              <a:t>an everlasting dominion</a:t>
            </a:r>
            <a:r>
              <a:rPr lang="en-US" sz="2800" b="1" i="1" dirty="0">
                <a:latin typeface="Bookman Old Style" panose="02050604050505020204" pitchFamily="18" charset="0"/>
              </a:rPr>
              <a:t>, which shall not pass away, and </a:t>
            </a:r>
            <a:r>
              <a:rPr lang="en-US" sz="2800" b="1" i="1" dirty="0">
                <a:solidFill>
                  <a:srgbClr val="0070C0"/>
                </a:solidFill>
                <a:latin typeface="Bookman Old Style" panose="02050604050505020204" pitchFamily="18" charset="0"/>
              </a:rPr>
              <a:t>his kingdom one that shall not be destroyed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Daniel 7:13-14</a:t>
            </a:r>
          </a:p>
        </p:txBody>
      </p:sp>
    </p:spTree>
    <p:extLst>
      <p:ext uri="{BB962C8B-B14F-4D97-AF65-F5344CB8AC3E}">
        <p14:creationId xmlns:p14="http://schemas.microsoft.com/office/powerpoint/2010/main" val="409374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A2AA1-FBC6-4C5B-C4A5-712837731F2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E4B44CE-D312-8724-091E-A48330E5FCCE}"/>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return to judge and rule the earth (</a:t>
            </a:r>
            <a:r>
              <a:rPr lang="en-US" sz="3200" b="1" i="1" dirty="0">
                <a:effectLst/>
                <a:latin typeface="Bookman Old Style" panose="02050604050505020204" pitchFamily="18" charset="0"/>
                <a:ea typeface="Calibri" panose="020F0502020204030204" pitchFamily="34" charset="0"/>
              </a:rPr>
              <a:t>verses 31-33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870C4113-EDB6-EF41-F9DE-717A746CF7D0}"/>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31</a:t>
            </a:r>
            <a:r>
              <a:rPr lang="en-US" sz="2800" b="1" i="1" dirty="0">
                <a:latin typeface="Bookman Old Style" panose="02050604050505020204" pitchFamily="18" charset="0"/>
              </a:rPr>
              <a:t>“When the Son of Man comes in his glory, and all the angels with him, then he will sit on his glorious throne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Before him will be gathered all the nations, and </a:t>
            </a:r>
            <a:r>
              <a:rPr lang="en-US" sz="2800" b="1" i="1" dirty="0">
                <a:solidFill>
                  <a:srgbClr val="0070C0"/>
                </a:solidFill>
                <a:latin typeface="Bookman Old Style" panose="02050604050505020204" pitchFamily="18" charset="0"/>
              </a:rPr>
              <a:t>he will separate people one from another as a shepherd separates the sheep from the goats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And he will place </a:t>
            </a:r>
            <a:r>
              <a:rPr lang="en-US" sz="2800" b="1" i="1" dirty="0">
                <a:solidFill>
                  <a:srgbClr val="0070C0"/>
                </a:solidFill>
                <a:latin typeface="Bookman Old Style" panose="02050604050505020204" pitchFamily="18" charset="0"/>
              </a:rPr>
              <a:t>the sheep on his right</a:t>
            </a:r>
            <a:r>
              <a:rPr lang="en-US" sz="2800" b="1" i="1" dirty="0">
                <a:latin typeface="Bookman Old Style" panose="02050604050505020204" pitchFamily="18" charset="0"/>
              </a:rPr>
              <a:t>, but </a:t>
            </a:r>
            <a:r>
              <a:rPr lang="en-US" sz="2800" b="1" i="1" dirty="0">
                <a:solidFill>
                  <a:srgbClr val="0070C0"/>
                </a:solidFill>
                <a:latin typeface="Bookman Old Style" panose="02050604050505020204" pitchFamily="18" charset="0"/>
              </a:rPr>
              <a:t>the goats on the left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9508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DAFC9-42EA-4249-0A8C-094F53B03B4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41D08FB-BA3C-FAF2-1AD3-4264E485D3DC}"/>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confer the kingdom as an inheritance to those blessed by the Father (</a:t>
            </a:r>
            <a:r>
              <a:rPr lang="en-US" sz="3200" b="1" i="1" dirty="0">
                <a:effectLst/>
                <a:latin typeface="Bookman Old Style" panose="02050604050505020204" pitchFamily="18" charset="0"/>
                <a:ea typeface="Calibri" panose="020F0502020204030204" pitchFamily="34" charset="0"/>
              </a:rPr>
              <a:t>verses 34-36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5BF17C1B-A225-16FD-4329-5931EC87AB10}"/>
              </a:ext>
            </a:extLst>
          </p:cNvPr>
          <p:cNvSpPr>
            <a:spLocks noGrp="1"/>
          </p:cNvSpPr>
          <p:nvPr>
            <p:ph idx="1"/>
          </p:nvPr>
        </p:nvSpPr>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34</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Then the King will say to those on his right, ‘Come,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you who are blessed by my Father</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inherit the kingdom</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prepared for you from the foundation of the world</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Listen, my beloved brothers, has not </a:t>
            </a:r>
            <a:r>
              <a:rPr lang="en-US" sz="2800" b="1" i="1" dirty="0">
                <a:solidFill>
                  <a:srgbClr val="0070C0"/>
                </a:solidFill>
                <a:latin typeface="Bookman Old Style" panose="02050604050505020204" pitchFamily="18" charset="0"/>
              </a:rPr>
              <a:t>God chosen those who are</a:t>
            </a:r>
            <a:r>
              <a:rPr lang="en-US" sz="2800" b="1" i="1" dirty="0">
                <a:latin typeface="Bookman Old Style" panose="02050604050505020204" pitchFamily="18" charset="0"/>
              </a:rPr>
              <a:t> poor in the world to be rich in faith and </a:t>
            </a:r>
            <a:r>
              <a:rPr lang="en-US" sz="2800" b="1" i="1" dirty="0">
                <a:solidFill>
                  <a:srgbClr val="0070C0"/>
                </a:solidFill>
                <a:latin typeface="Bookman Old Style" panose="02050604050505020204" pitchFamily="18" charset="0"/>
              </a:rPr>
              <a:t>heirs of the kingdom</a:t>
            </a:r>
            <a:r>
              <a:rPr lang="en-US" sz="2800" b="1" i="1" dirty="0">
                <a:latin typeface="Bookman Old Style" panose="02050604050505020204" pitchFamily="18" charset="0"/>
              </a:rPr>
              <a:t>, which he has </a:t>
            </a:r>
            <a:r>
              <a:rPr lang="en-US" sz="2800" b="1" i="1" dirty="0">
                <a:solidFill>
                  <a:srgbClr val="0070C0"/>
                </a:solidFill>
                <a:latin typeface="Bookman Old Style" panose="02050604050505020204" pitchFamily="18" charset="0"/>
              </a:rPr>
              <a:t>promised to those </a:t>
            </a:r>
            <a:r>
              <a:rPr lang="en-US" sz="2800" b="1" i="1" u="sng" dirty="0">
                <a:solidFill>
                  <a:srgbClr val="0070C0"/>
                </a:solidFill>
                <a:latin typeface="Bookman Old Style" panose="02050604050505020204" pitchFamily="18" charset="0"/>
              </a:rPr>
              <a:t>who love him</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James 2:5</a:t>
            </a: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0967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4067A1-CDC2-6607-851C-94D2DCEEC62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5759917-FAAE-E5D4-2BE3-4753C6B9369A}"/>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confer the kingdom as an inheritance to those blessed by the Father (</a:t>
            </a:r>
            <a:r>
              <a:rPr lang="en-US" sz="3200" b="1" i="1" dirty="0">
                <a:effectLst/>
                <a:latin typeface="Bookman Old Style" panose="02050604050505020204" pitchFamily="18" charset="0"/>
                <a:ea typeface="Calibri" panose="020F0502020204030204" pitchFamily="34" charset="0"/>
              </a:rPr>
              <a:t>verses 34-36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499A6076-DD48-90C8-F757-702871768180}"/>
              </a:ext>
            </a:extLst>
          </p:cNvPr>
          <p:cNvSpPr>
            <a:spLocks noGrp="1"/>
          </p:cNvSpPr>
          <p:nvPr>
            <p:ph idx="1"/>
          </p:nvPr>
        </p:nvSpPr>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34</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Then the King will say to those on his right, ‘Come, you who are blessed by my Father,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inherit</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the kingdom prepared for you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from the foundation of the world</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The Spirit himself bears witness with our spirit that </a:t>
            </a:r>
            <a:r>
              <a:rPr lang="en-US" sz="2800" b="1" i="1" dirty="0">
                <a:solidFill>
                  <a:srgbClr val="0070C0"/>
                </a:solidFill>
                <a:latin typeface="Bookman Old Style" panose="02050604050505020204" pitchFamily="18" charset="0"/>
              </a:rPr>
              <a:t>we are children of God</a:t>
            </a:r>
            <a:r>
              <a:rPr lang="en-US" sz="2800" b="1" i="1" dirty="0">
                <a:latin typeface="Bookman Old Style" panose="02050604050505020204" pitchFamily="18" charset="0"/>
              </a:rPr>
              <a:t>, and if children, then heirs—</a:t>
            </a:r>
            <a:r>
              <a:rPr lang="en-US" sz="2800" b="1" i="1" dirty="0">
                <a:solidFill>
                  <a:srgbClr val="0070C0"/>
                </a:solidFill>
                <a:latin typeface="Bookman Old Style" panose="02050604050505020204" pitchFamily="18" charset="0"/>
              </a:rPr>
              <a:t>heirs of God and fellow heirs with Christ</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8:16-17</a:t>
            </a:r>
            <a:endParaRPr lang="en-US" sz="3600" b="1" dirty="0">
              <a:solidFill>
                <a:srgbClr val="C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42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8445E-9AB9-A3DF-7E12-0DAB27E40E4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CB008E-B6BC-71F2-631D-20A8AD10001E}"/>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will confer the kingdom as an inheritance to those blessed by the Father (</a:t>
            </a:r>
            <a:r>
              <a:rPr lang="en-US" sz="3200" b="1" i="1" dirty="0">
                <a:effectLst/>
                <a:latin typeface="Bookman Old Style" panose="02050604050505020204" pitchFamily="18" charset="0"/>
                <a:ea typeface="Calibri" panose="020F0502020204030204" pitchFamily="34" charset="0"/>
              </a:rPr>
              <a:t>verses 34-36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a:extLst>
              <a:ext uri="{FF2B5EF4-FFF2-40B4-BE49-F238E27FC236}">
                <a16:creationId xmlns:a16="http://schemas.microsoft.com/office/drawing/2014/main" id="{9EE89A59-1598-2904-A239-9AFE61364A26}"/>
              </a:ext>
            </a:extLst>
          </p:cNvPr>
          <p:cNvSpPr>
            <a:spLocks noGrp="1"/>
          </p:cNvSpPr>
          <p:nvPr>
            <p:ph idx="1"/>
          </p:nvPr>
        </p:nvSpPr>
        <p:spPr>
          <a:xfrm>
            <a:off x="1069848" y="2121408"/>
            <a:ext cx="10058400" cy="4520024"/>
          </a:xfrm>
        </p:spPr>
        <p:txBody>
          <a:bodyPr>
            <a:normAutofit/>
          </a:bodyPr>
          <a:lstStyle/>
          <a:p>
            <a:pPr marL="0" marR="0" indent="0">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34</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Then the King will say to those on his right, ‘Come, you who are blessed by my Father,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inherit</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 the kingdom prepared for you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from the foundation of the world</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L="0" marR="0" indent="0">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The one who conquers and who </a:t>
            </a:r>
            <a:r>
              <a:rPr lang="en-US" sz="3200" b="1" i="1" dirty="0">
                <a:solidFill>
                  <a:srgbClr val="00B050"/>
                </a:solidFill>
                <a:latin typeface="Bookman Old Style" panose="02050604050505020204" pitchFamily="18" charset="0"/>
              </a:rPr>
              <a:t>keeps my works until the end</a:t>
            </a:r>
            <a:r>
              <a:rPr lang="en-US" sz="2800" b="1" i="1" dirty="0">
                <a:latin typeface="Bookman Old Style" panose="02050604050505020204" pitchFamily="18" charset="0"/>
              </a:rPr>
              <a:t>, to him </a:t>
            </a:r>
            <a:r>
              <a:rPr lang="en-US" sz="2800" b="1" i="1" dirty="0">
                <a:solidFill>
                  <a:srgbClr val="0070C0"/>
                </a:solidFill>
                <a:latin typeface="Bookman Old Style" panose="02050604050505020204" pitchFamily="18" charset="0"/>
              </a:rPr>
              <a:t>I will give authority over the nations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he will rule them </a:t>
            </a:r>
            <a:r>
              <a:rPr lang="en-US" sz="2800" b="1" i="1" dirty="0">
                <a:latin typeface="Bookman Old Style" panose="02050604050505020204" pitchFamily="18" charset="0"/>
              </a:rPr>
              <a:t>with a rod of iron, as when earthen pots are broken in pieces, </a:t>
            </a:r>
            <a:r>
              <a:rPr lang="en-US" sz="2800" b="1" i="1" dirty="0">
                <a:solidFill>
                  <a:srgbClr val="0070C0"/>
                </a:solidFill>
                <a:latin typeface="Bookman Old Style" panose="02050604050505020204" pitchFamily="18" charset="0"/>
              </a:rPr>
              <a:t>even as I myself have received authority from my Father.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2:26-27</a:t>
            </a:r>
            <a:endParaRPr lang="en-US" sz="4400" b="1" dirty="0">
              <a:solidFill>
                <a:srgbClr val="C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62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871</TotalTime>
  <Words>1994</Words>
  <Application>Microsoft Office PowerPoint</Application>
  <PresentationFormat>Widescreen</PresentationFormat>
  <Paragraphs>67</Paragraphs>
  <Slides>24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The King’s judgments are eternal</vt:lpstr>
      <vt:lpstr>I. The King will return to judge and rule the earth (verses 31-33)</vt:lpstr>
      <vt:lpstr>I. The King will return to judge and rule the earth (verses 31-33)</vt:lpstr>
      <vt:lpstr>I. The King will return to judge and rule the earth (verses 31-33)</vt:lpstr>
      <vt:lpstr>II. The King will confer the kingdom as an inheritance to those blessed by the Father (verses 34-36)</vt:lpstr>
      <vt:lpstr>II. The King will confer the kingdom as an inheritance to those blessed by the Father (verses 34-36)</vt:lpstr>
      <vt:lpstr>II. The King will confer the kingdom as an inheritance to those blessed by the Father (verses 34-36)</vt:lpstr>
      <vt:lpstr>II. The King will confer the kingdom as an inheritance to those blessed by the Father (verses 34-36)</vt:lpstr>
      <vt:lpstr>III. Those who showed compassion to the needy will be judged as righteous (verses 37-40)</vt:lpstr>
      <vt:lpstr>III. Those who showed compassion to the needy will be judged as righteous (verses 37-40)</vt:lpstr>
      <vt:lpstr>III. Those who showed compassion to the needy will be judged as righteous (verses 37-40)</vt:lpstr>
      <vt:lpstr>IV. Those who showed no compassion to the needy will be judged as cursed (verses 41-45)</vt:lpstr>
      <vt:lpstr>IV. Those who showed no compassion to the needy will be judged as cursed (verses 41-45)</vt:lpstr>
      <vt:lpstr>IV. Those who showed no compassion to the needy will be judged as cursed (verses 41-45)</vt:lpstr>
      <vt:lpstr>IV. Those who showed no compassion to the needy will be judged as cursed (verses 41-45)</vt:lpstr>
      <vt:lpstr>IV. Those who showed no compassion to the needy will be judged as cursed (verses 41-45)</vt:lpstr>
      <vt:lpstr>V. The King’s judgments are eternal (verse 46)</vt:lpstr>
      <vt:lpstr>V. The King’s judgments are eternal (verse 46)</vt:lpstr>
      <vt:lpstr>V. The King’s judgments are eternal (verse 46)</vt:lpstr>
      <vt:lpstr>V. The King’s judgments are eternal (verse 46)</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2024-03-17T20:04:03Z</dcterms:modified>
</cp:coreProperties>
</file>