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26"/>
  </p:notesMasterIdLst>
  <p:sldIdLst>
    <p:sldId id="545" r:id="rId3"/>
    <p:sldId id="399" r:id="rId4"/>
    <p:sldId id="727" r:id="rId5"/>
    <p:sldId id="565" r:id="rId6"/>
    <p:sldId id="756" r:id="rId7"/>
    <p:sldId id="757" r:id="rId8"/>
    <p:sldId id="753" r:id="rId9"/>
    <p:sldId id="758" r:id="rId10"/>
    <p:sldId id="752" r:id="rId11"/>
    <p:sldId id="759" r:id="rId12"/>
    <p:sldId id="760" r:id="rId13"/>
    <p:sldId id="754" r:id="rId14"/>
    <p:sldId id="761" r:id="rId15"/>
    <p:sldId id="762" r:id="rId16"/>
    <p:sldId id="755" r:id="rId17"/>
    <p:sldId id="763" r:id="rId18"/>
    <p:sldId id="764" r:id="rId19"/>
    <p:sldId id="765" r:id="rId20"/>
    <p:sldId id="767" r:id="rId21"/>
    <p:sldId id="768" r:id="rId22"/>
    <p:sldId id="766" r:id="rId23"/>
    <p:sldId id="769" r:id="rId24"/>
    <p:sldId id="53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47229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01777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2/4/2024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76637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55614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10646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34565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01012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2/4/2024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1423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2/4/2024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1062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81810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27974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2/4/2024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0242166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6000" b="1" dirty="0">
                <a:solidFill>
                  <a:schemeClr val="bg1"/>
                </a:solidFill>
              </a:rPr>
              <a:t>Scripture Reading</a:t>
            </a:r>
          </a:p>
          <a:p>
            <a:pPr marL="0" indent="0" algn="ctr">
              <a:buNone/>
            </a:pPr>
            <a:r>
              <a:rPr lang="en-US" sz="5400" b="1" i="1" dirty="0">
                <a:solidFill>
                  <a:schemeClr val="accent4">
                    <a:lumMod val="60000"/>
                    <a:lumOff val="40000"/>
                  </a:schemeClr>
                </a:solidFill>
              </a:rPr>
              <a:t>Matthew 21:12-27</a:t>
            </a:r>
          </a:p>
          <a:p>
            <a:pPr marL="0" indent="0" algn="ctr">
              <a:buNone/>
            </a:pPr>
            <a:endParaRPr lang="en-US" sz="4800" b="1" dirty="0">
              <a:solidFill>
                <a:srgbClr val="FF3300"/>
              </a:solidFill>
            </a:endParaRPr>
          </a:p>
          <a:p>
            <a:pPr marL="0" indent="0" algn="ctr">
              <a:buNone/>
            </a:pPr>
            <a:r>
              <a:rPr lang="en-US" sz="4800" b="1" dirty="0">
                <a:solidFill>
                  <a:srgbClr val="FF3300"/>
                </a:solidFill>
              </a:rPr>
              <a:t>Page 982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The King sets the terms (</a:t>
            </a:r>
            <a:r>
              <a:rPr lang="en-US" sz="2800" b="1" i="1" dirty="0">
                <a:latin typeface="Bookman Old Style" panose="02050604050505020204" pitchFamily="18" charset="0"/>
              </a:rPr>
              <a:t>23-27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24</a:t>
            </a:r>
            <a:r>
              <a:rPr lang="en-US" sz="2600" b="1" dirty="0">
                <a:latin typeface="Bookman Old Style" panose="02050604050505020204" pitchFamily="18" charset="0"/>
              </a:rPr>
              <a:t> </a:t>
            </a:r>
            <a:r>
              <a:rPr lang="en-US" sz="2600" b="1" i="1" dirty="0">
                <a:latin typeface="Bookman Old Style" panose="02050604050505020204" pitchFamily="18" charset="0"/>
              </a:rPr>
              <a:t>Jesus answered them, “I also will ask you one question, and if you tell me the answer, then I also will tell you by what authority I do these things</a:t>
            </a:r>
            <a:r>
              <a:rPr lang="en-US" sz="2600" b="1" dirty="0">
                <a:latin typeface="Bookman Old Style" panose="02050604050505020204" pitchFamily="18" charset="0"/>
              </a:rPr>
              <a:t>. </a:t>
            </a:r>
            <a:r>
              <a:rPr lang="en-US" sz="2400" b="1" dirty="0">
                <a:solidFill>
                  <a:srgbClr val="FF0000"/>
                </a:solidFill>
                <a:latin typeface="Bookman Old Style" panose="02050604050505020204" pitchFamily="18" charset="0"/>
              </a:rPr>
              <a:t>25</a:t>
            </a:r>
            <a:r>
              <a:rPr lang="en-US" sz="2600" b="1" dirty="0">
                <a:latin typeface="Bookman Old Style" panose="02050604050505020204" pitchFamily="18" charset="0"/>
              </a:rPr>
              <a:t> </a:t>
            </a:r>
            <a:r>
              <a:rPr lang="en-US" sz="2600" b="1" i="1" dirty="0">
                <a:solidFill>
                  <a:srgbClr val="0070C0"/>
                </a:solidFill>
                <a:latin typeface="Bookman Old Style" panose="02050604050505020204" pitchFamily="18" charset="0"/>
              </a:rPr>
              <a:t>The baptism of John, from where did it come? From heaven or from man?”</a:t>
            </a:r>
            <a:r>
              <a:rPr lang="en-US" sz="2600" b="1" i="1" dirty="0">
                <a:latin typeface="Bookman Old Style" panose="02050604050505020204" pitchFamily="18" charset="0"/>
              </a:rPr>
              <a:t> And they discussed it among themselves, saying, “</a:t>
            </a:r>
            <a:r>
              <a:rPr lang="en-US" sz="2600" b="1" i="1" dirty="0">
                <a:solidFill>
                  <a:srgbClr val="0070C0"/>
                </a:solidFill>
                <a:latin typeface="Bookman Old Style" panose="02050604050505020204" pitchFamily="18" charset="0"/>
              </a:rPr>
              <a:t>If we say, ‘From heaven,’ he will say to us, ‘Why then did you not believe him?’</a:t>
            </a:r>
            <a:r>
              <a:rPr lang="en-US" sz="26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26</a:t>
            </a:r>
            <a:r>
              <a:rPr lang="en-US" sz="2600" b="1" dirty="0">
                <a:latin typeface="Bookman Old Style" panose="02050604050505020204" pitchFamily="18" charset="0"/>
              </a:rPr>
              <a:t> </a:t>
            </a:r>
            <a:r>
              <a:rPr lang="en-US" sz="2600" b="1" i="1" dirty="0">
                <a:solidFill>
                  <a:srgbClr val="0070C0"/>
                </a:solidFill>
                <a:latin typeface="Bookman Old Style" panose="02050604050505020204" pitchFamily="18" charset="0"/>
              </a:rPr>
              <a:t>But if we say, ‘From man,’ we are afraid of the crowd, for they all hold that John was a prophet.”</a:t>
            </a:r>
            <a:r>
              <a:rPr lang="en-US" sz="2600" b="1" dirty="0">
                <a:latin typeface="Bookman Old Style" panose="02050604050505020204" pitchFamily="18" charset="0"/>
              </a:rPr>
              <a:t> </a:t>
            </a:r>
            <a:r>
              <a:rPr lang="en-US" sz="2400" b="1" dirty="0">
                <a:solidFill>
                  <a:srgbClr val="FF0000"/>
                </a:solidFill>
                <a:latin typeface="Bookman Old Style" panose="02050604050505020204" pitchFamily="18" charset="0"/>
              </a:rPr>
              <a:t>27</a:t>
            </a:r>
            <a:r>
              <a:rPr lang="en-US" sz="2600" b="1" dirty="0">
                <a:latin typeface="Bookman Old Style" panose="02050604050505020204" pitchFamily="18" charset="0"/>
              </a:rPr>
              <a:t> </a:t>
            </a:r>
            <a:r>
              <a:rPr lang="en-US" sz="2600" b="1" i="1" dirty="0">
                <a:latin typeface="Bookman Old Style" panose="02050604050505020204" pitchFamily="18" charset="0"/>
              </a:rPr>
              <a:t>So </a:t>
            </a:r>
            <a:r>
              <a:rPr lang="en-US" sz="2600" b="1" i="1" dirty="0">
                <a:solidFill>
                  <a:srgbClr val="0070C0"/>
                </a:solidFill>
                <a:latin typeface="Bookman Old Style" panose="02050604050505020204" pitchFamily="18" charset="0"/>
              </a:rPr>
              <a:t>they answered Jesus, “We do not know.”</a:t>
            </a:r>
            <a:r>
              <a:rPr lang="en-US" sz="2600" b="1" i="1" dirty="0">
                <a:latin typeface="Bookman Old Style" panose="02050604050505020204" pitchFamily="18" charset="0"/>
              </a:rPr>
              <a:t> And he said to them, “</a:t>
            </a:r>
            <a:r>
              <a:rPr lang="en-US" sz="2600" b="1" i="1" dirty="0">
                <a:solidFill>
                  <a:srgbClr val="0070C0"/>
                </a:solidFill>
                <a:latin typeface="Bookman Old Style" panose="02050604050505020204" pitchFamily="18" charset="0"/>
              </a:rPr>
              <a:t>Neither will I tell you</a:t>
            </a:r>
            <a:r>
              <a:rPr lang="en-US" sz="2600" b="1" i="1" dirty="0">
                <a:latin typeface="Bookman Old Style" panose="02050604050505020204" pitchFamily="18" charset="0"/>
              </a:rPr>
              <a:t> by what authority I do these things</a:t>
            </a:r>
            <a:r>
              <a:rPr lang="en-US" sz="2600" b="1" dirty="0">
                <a:latin typeface="Bookman Old Style" panose="02050604050505020204" pitchFamily="18" charset="0"/>
              </a:rPr>
              <a:t>.</a:t>
            </a:r>
            <a:endParaRPr lang="en-US" sz="2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58380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The King’s terms are obedience to the Father’s will (</a:t>
            </a:r>
            <a:r>
              <a:rPr lang="en-US" sz="2800" b="1" i="1" dirty="0">
                <a:latin typeface="Bookman Old Style" panose="02050604050505020204" pitchFamily="18" charset="0"/>
              </a:rPr>
              <a:t>28-32</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latin typeface="Bookman Old Style" panose="02050604050505020204" pitchFamily="18" charset="0"/>
              </a:rPr>
              <a:t>“What do you think? A man had </a:t>
            </a:r>
            <a:r>
              <a:rPr lang="en-US" sz="2800" b="1" i="1" dirty="0">
                <a:solidFill>
                  <a:srgbClr val="0070C0"/>
                </a:solidFill>
                <a:latin typeface="Bookman Old Style" panose="02050604050505020204" pitchFamily="18" charset="0"/>
              </a:rPr>
              <a:t>two sons</a:t>
            </a:r>
            <a:r>
              <a:rPr lang="en-US" sz="2800" b="1" i="1" dirty="0">
                <a:latin typeface="Bookman Old Style" panose="02050604050505020204" pitchFamily="18" charset="0"/>
              </a:rPr>
              <a:t>. And he went to </a:t>
            </a:r>
            <a:r>
              <a:rPr lang="en-US" sz="2800" b="1" i="1" dirty="0">
                <a:solidFill>
                  <a:srgbClr val="0070C0"/>
                </a:solidFill>
                <a:latin typeface="Bookman Old Style" panose="02050604050505020204" pitchFamily="18" charset="0"/>
              </a:rPr>
              <a:t>the first </a:t>
            </a:r>
            <a:r>
              <a:rPr lang="en-US" sz="2800" b="1" i="1" dirty="0">
                <a:latin typeface="Bookman Old Style" panose="02050604050505020204" pitchFamily="18" charset="0"/>
              </a:rPr>
              <a:t>and said, ‘Son, go and work in the vineyard today.’ </a:t>
            </a:r>
            <a:r>
              <a:rPr lang="en-US" sz="2400" b="1" dirty="0">
                <a:solidFill>
                  <a:srgbClr val="FF0000"/>
                </a:solidFill>
                <a:latin typeface="Bookman Old Style" panose="02050604050505020204" pitchFamily="18" charset="0"/>
              </a:rPr>
              <a:t>29</a:t>
            </a:r>
            <a:r>
              <a:rPr lang="en-US" sz="2400" b="1" dirty="0">
                <a:latin typeface="Bookman Old Style" panose="02050604050505020204" pitchFamily="18" charset="0"/>
              </a:rPr>
              <a:t> </a:t>
            </a:r>
            <a:r>
              <a:rPr lang="en-US" sz="2800" b="1" i="1" dirty="0">
                <a:latin typeface="Bookman Old Style" panose="02050604050505020204" pitchFamily="18" charset="0"/>
              </a:rPr>
              <a:t>And he answered, </a:t>
            </a:r>
            <a:r>
              <a:rPr lang="en-US" sz="2800" b="1" i="1" dirty="0">
                <a:solidFill>
                  <a:srgbClr val="0070C0"/>
                </a:solidFill>
                <a:latin typeface="Bookman Old Style" panose="02050604050505020204" pitchFamily="18" charset="0"/>
              </a:rPr>
              <a:t>‘I will not,’ but afterward he </a:t>
            </a:r>
            <a:r>
              <a:rPr lang="en-US" sz="2800" b="1" i="1" u="sng" dirty="0">
                <a:solidFill>
                  <a:srgbClr val="0070C0"/>
                </a:solidFill>
                <a:latin typeface="Bookman Old Style" panose="02050604050505020204" pitchFamily="18" charset="0"/>
              </a:rPr>
              <a:t>changed his mind and went</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latin typeface="Bookman Old Style" panose="02050604050505020204" pitchFamily="18" charset="0"/>
              </a:rPr>
              <a:t>And he went to </a:t>
            </a:r>
            <a:r>
              <a:rPr lang="en-US" sz="2800" b="1" i="1" dirty="0">
                <a:solidFill>
                  <a:srgbClr val="0070C0"/>
                </a:solidFill>
                <a:latin typeface="Bookman Old Style" panose="02050604050505020204" pitchFamily="18" charset="0"/>
              </a:rPr>
              <a:t>the other son </a:t>
            </a:r>
            <a:r>
              <a:rPr lang="en-US" sz="2800" b="1" i="1" dirty="0">
                <a:latin typeface="Bookman Old Style" panose="02050604050505020204" pitchFamily="18" charset="0"/>
              </a:rPr>
              <a:t>and said the same. And he answered, </a:t>
            </a:r>
            <a:r>
              <a:rPr lang="en-US" sz="2800" b="1" i="1" dirty="0">
                <a:solidFill>
                  <a:srgbClr val="0070C0"/>
                </a:solidFill>
                <a:latin typeface="Bookman Old Style" panose="02050604050505020204" pitchFamily="18" charset="0"/>
              </a:rPr>
              <a:t>‘I go, sir,’ but </a:t>
            </a:r>
            <a:r>
              <a:rPr lang="en-US" sz="2800" b="1" i="1" u="sng" dirty="0">
                <a:solidFill>
                  <a:srgbClr val="0070C0"/>
                </a:solidFill>
                <a:latin typeface="Bookman Old Style" panose="02050604050505020204" pitchFamily="18" charset="0"/>
              </a:rPr>
              <a:t>did not go</a:t>
            </a:r>
            <a:r>
              <a:rPr lang="en-US" sz="2800" b="1" dirty="0">
                <a:latin typeface="Bookman Old Style" panose="020506040505050202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81672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The King’s terms are obedience to the Father’s will (</a:t>
            </a:r>
            <a:r>
              <a:rPr lang="en-US" sz="2800" b="1" i="1" dirty="0">
                <a:latin typeface="Bookman Old Style" panose="02050604050505020204" pitchFamily="18" charset="0"/>
              </a:rPr>
              <a:t>28-32</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31</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Which of the two did the will of his father?” They said, “The first.”</a:t>
            </a:r>
            <a:r>
              <a:rPr lang="en-US" sz="2800" b="1" i="1" dirty="0">
                <a:latin typeface="Bookman Old Style" panose="02050604050505020204" pitchFamily="18" charset="0"/>
              </a:rPr>
              <a:t> Jesus said to them, “Truly, I say to you, the tax collectors and the prostitutes go into the kingdom of God before you</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32</a:t>
            </a:r>
            <a:r>
              <a:rPr lang="en-US" sz="2800" b="1" dirty="0">
                <a:latin typeface="Bookman Old Style" panose="02050604050505020204" pitchFamily="18" charset="0"/>
              </a:rPr>
              <a:t> </a:t>
            </a:r>
            <a:r>
              <a:rPr lang="en-US" sz="2800" b="1" i="1" dirty="0">
                <a:latin typeface="Bookman Old Style" panose="02050604050505020204" pitchFamily="18" charset="0"/>
              </a:rPr>
              <a:t>For John came to you in the way of righteousness, and you did not believe him, but the tax collectors and the prostitutes believed him. And even when you saw it, you did not afterward change your minds and believe him</a:t>
            </a:r>
            <a:r>
              <a:rPr lang="en-US" sz="2800" b="1" dirty="0">
                <a:latin typeface="Bookman Old Style" panose="02050604050505020204" pitchFamily="18" charset="0"/>
              </a:rPr>
              <a:t>.</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6984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The King’s terms are obedience to the Father’s will (</a:t>
            </a:r>
            <a:r>
              <a:rPr lang="en-US" sz="2800" b="1" i="1" dirty="0">
                <a:latin typeface="Bookman Old Style" panose="02050604050505020204" pitchFamily="18" charset="0"/>
              </a:rPr>
              <a:t>28-32</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31</a:t>
            </a:r>
            <a:r>
              <a:rPr lang="en-US" sz="2800" b="1" dirty="0">
                <a:latin typeface="Bookman Old Style" panose="02050604050505020204" pitchFamily="18" charset="0"/>
              </a:rPr>
              <a:t> </a:t>
            </a:r>
            <a:r>
              <a:rPr lang="en-US" sz="2800" b="1" i="1" dirty="0">
                <a:latin typeface="Bookman Old Style" panose="02050604050505020204" pitchFamily="18" charset="0"/>
              </a:rPr>
              <a:t>Which of the two did the will of his father?” They said, “The first.” </a:t>
            </a:r>
            <a:r>
              <a:rPr lang="en-US" sz="2800" b="1" i="1" dirty="0">
                <a:solidFill>
                  <a:srgbClr val="0070C0"/>
                </a:solidFill>
                <a:latin typeface="Bookman Old Style" panose="02050604050505020204" pitchFamily="18" charset="0"/>
              </a:rPr>
              <a:t>Jesus said to them, “Truly, I say to you, </a:t>
            </a:r>
            <a:r>
              <a:rPr lang="en-US" sz="2800" b="1" i="1" u="sng" dirty="0">
                <a:solidFill>
                  <a:srgbClr val="0070C0"/>
                </a:solidFill>
                <a:latin typeface="Bookman Old Style" panose="02050604050505020204" pitchFamily="18" charset="0"/>
              </a:rPr>
              <a:t>the tax collectors</a:t>
            </a:r>
            <a:r>
              <a:rPr lang="en-US" sz="2800" b="1" i="1" dirty="0">
                <a:solidFill>
                  <a:srgbClr val="0070C0"/>
                </a:solidFill>
                <a:latin typeface="Bookman Old Style" panose="02050604050505020204" pitchFamily="18" charset="0"/>
              </a:rPr>
              <a:t> and </a:t>
            </a:r>
            <a:r>
              <a:rPr lang="en-US" sz="2800" b="1" i="1" u="sng" dirty="0">
                <a:solidFill>
                  <a:srgbClr val="0070C0"/>
                </a:solidFill>
                <a:latin typeface="Bookman Old Style" panose="02050604050505020204" pitchFamily="18" charset="0"/>
              </a:rPr>
              <a:t>the prostitutes</a:t>
            </a:r>
            <a:r>
              <a:rPr lang="en-US" sz="2800" b="1" i="1" dirty="0">
                <a:solidFill>
                  <a:srgbClr val="0070C0"/>
                </a:solidFill>
                <a:latin typeface="Bookman Old Style" panose="02050604050505020204" pitchFamily="18" charset="0"/>
              </a:rPr>
              <a:t> go into the kingdom of God before you</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32</a:t>
            </a:r>
            <a:r>
              <a:rPr lang="en-US" sz="2800" b="1" dirty="0">
                <a:latin typeface="Bookman Old Style" panose="02050604050505020204" pitchFamily="18" charset="0"/>
              </a:rPr>
              <a:t> </a:t>
            </a:r>
            <a:r>
              <a:rPr lang="en-US" sz="2800" b="1" i="1" dirty="0">
                <a:latin typeface="Bookman Old Style" panose="02050604050505020204" pitchFamily="18" charset="0"/>
              </a:rPr>
              <a:t>For John came to you in the way of righteousness, and you did not believe him, but the tax collectors and the prostitutes believed him. And even when you saw it, you did not afterward change your minds and believe him</a:t>
            </a:r>
            <a:r>
              <a:rPr lang="en-US" sz="2800" b="1" dirty="0">
                <a:latin typeface="Bookman Old Style" panose="02050604050505020204" pitchFamily="18" charset="0"/>
              </a:rPr>
              <a:t>.</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522714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The King’s terms are obedience to the Father’s will (</a:t>
            </a:r>
            <a:r>
              <a:rPr lang="en-US" sz="2800" b="1" i="1" dirty="0">
                <a:latin typeface="Bookman Old Style" panose="02050604050505020204" pitchFamily="18" charset="0"/>
              </a:rPr>
              <a:t>28-32</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31</a:t>
            </a:r>
            <a:r>
              <a:rPr lang="en-US" sz="2800" b="1" dirty="0">
                <a:latin typeface="Bookman Old Style" panose="02050604050505020204" pitchFamily="18" charset="0"/>
              </a:rPr>
              <a:t> </a:t>
            </a:r>
            <a:r>
              <a:rPr lang="en-US" sz="2800" b="1" i="1" dirty="0">
                <a:latin typeface="Bookman Old Style" panose="02050604050505020204" pitchFamily="18" charset="0"/>
              </a:rPr>
              <a:t>Which of the two did the will of his father?” They said, “The first.” Jesus said to them, “Truly, I say to you, the tax collectors and the prostitutes go into the kingdom of God before you</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32</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For John came to you in the way of righteousness, and </a:t>
            </a:r>
            <a:r>
              <a:rPr lang="en-US" sz="2800" b="1" i="1" u="sng" dirty="0">
                <a:solidFill>
                  <a:srgbClr val="0070C0"/>
                </a:solidFill>
                <a:latin typeface="Bookman Old Style" panose="02050604050505020204" pitchFamily="18" charset="0"/>
              </a:rPr>
              <a:t>you did not believe him</a:t>
            </a:r>
            <a:r>
              <a:rPr lang="en-US" sz="2800" b="1" i="1" dirty="0">
                <a:solidFill>
                  <a:srgbClr val="0070C0"/>
                </a:solidFill>
                <a:latin typeface="Bookman Old Style" panose="02050604050505020204" pitchFamily="18" charset="0"/>
              </a:rPr>
              <a:t>, but </a:t>
            </a:r>
            <a:r>
              <a:rPr lang="en-US" sz="2800" b="1" i="1" u="sng" dirty="0">
                <a:solidFill>
                  <a:srgbClr val="0070C0"/>
                </a:solidFill>
                <a:latin typeface="Bookman Old Style" panose="02050604050505020204" pitchFamily="18" charset="0"/>
              </a:rPr>
              <a:t>the tax collectors and the prostitutes believed him</a:t>
            </a:r>
            <a:r>
              <a:rPr lang="en-US" sz="2800" b="1" i="1" dirty="0">
                <a:solidFill>
                  <a:srgbClr val="0070C0"/>
                </a:solidFill>
                <a:latin typeface="Bookman Old Style" panose="02050604050505020204" pitchFamily="18" charset="0"/>
              </a:rPr>
              <a:t>. And even when you saw it, you did not afterward </a:t>
            </a:r>
            <a:r>
              <a:rPr lang="en-US" sz="2800" b="1" i="1" u="sng" dirty="0">
                <a:solidFill>
                  <a:srgbClr val="0070C0"/>
                </a:solidFill>
                <a:latin typeface="Bookman Old Style" panose="02050604050505020204" pitchFamily="18" charset="0"/>
              </a:rPr>
              <a:t>change your minds</a:t>
            </a:r>
            <a:r>
              <a:rPr lang="en-US" sz="2800" b="1" i="1" dirty="0">
                <a:solidFill>
                  <a:srgbClr val="0070C0"/>
                </a:solidFill>
                <a:latin typeface="Bookman Old Style" panose="02050604050505020204" pitchFamily="18" charset="0"/>
              </a:rPr>
              <a:t> and believe him</a:t>
            </a:r>
            <a:r>
              <a:rPr lang="en-US" sz="2800" b="1" dirty="0">
                <a:latin typeface="Bookman Old Style" panose="02050604050505020204" pitchFamily="18" charset="0"/>
              </a:rPr>
              <a:t>.</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84955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3"/>
            </a:pPr>
            <a:r>
              <a:rPr lang="en-US" sz="2800" b="1" dirty="0">
                <a:latin typeface="Bookman Old Style" panose="02050604050505020204" pitchFamily="18" charset="0"/>
              </a:rPr>
              <a:t>The King rejects and pronounces judgment upon the disobedient Jewish ruling authorities (</a:t>
            </a:r>
            <a:r>
              <a:rPr lang="en-US" sz="2800" b="1" i="1" dirty="0">
                <a:latin typeface="Bookman Old Style" panose="02050604050505020204" pitchFamily="18" charset="0"/>
              </a:rPr>
              <a:t>33-46</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He chose fertile ground, cleared it, “</a:t>
            </a:r>
            <a:r>
              <a:rPr lang="en-US" sz="2800" b="1" i="1" dirty="0">
                <a:solidFill>
                  <a:srgbClr val="0070C0"/>
                </a:solidFill>
                <a:latin typeface="Bookman Old Style" panose="02050604050505020204" pitchFamily="18" charset="0"/>
              </a:rPr>
              <a:t>and planted it with choice vines;</a:t>
            </a:r>
            <a:r>
              <a:rPr lang="en-US" sz="2800" b="1" dirty="0">
                <a:solidFill>
                  <a:srgbClr val="0070C0"/>
                </a:solidFill>
                <a:latin typeface="Bookman Old Style" panose="02050604050505020204" pitchFamily="18" charset="0"/>
              </a:rPr>
              <a:t> </a:t>
            </a:r>
            <a:r>
              <a:rPr lang="en-US" sz="2800" b="1" i="1" dirty="0">
                <a:solidFill>
                  <a:srgbClr val="0070C0"/>
                </a:solidFill>
                <a:latin typeface="Bookman Old Style" panose="02050604050505020204" pitchFamily="18" charset="0"/>
              </a:rPr>
              <a:t>he built a watchtower in the midst of it, and hewed out a wine vat in it; and he looked for it to yield grapes, </a:t>
            </a:r>
            <a:r>
              <a:rPr lang="en-US" sz="2800" b="1" i="1" u="sng" dirty="0">
                <a:solidFill>
                  <a:srgbClr val="0070C0"/>
                </a:solidFill>
                <a:latin typeface="Bookman Old Style" panose="02050604050505020204" pitchFamily="18" charset="0"/>
              </a:rPr>
              <a:t>but it yielded wild grapes</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Isaiah 5:2</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What more was there to do for my vineyard, that I have not done in it? When I looked for it to yield grapes, </a:t>
            </a:r>
            <a:r>
              <a:rPr lang="en-US" sz="2800" b="1" i="1" dirty="0">
                <a:solidFill>
                  <a:srgbClr val="0070C0"/>
                </a:solidFill>
                <a:latin typeface="Bookman Old Style" panose="02050604050505020204" pitchFamily="18" charset="0"/>
              </a:rPr>
              <a:t>why did it yield wild grapes?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Isaiah 5:4</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03200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3"/>
            </a:pPr>
            <a:r>
              <a:rPr lang="en-US" sz="2800" b="1" dirty="0">
                <a:latin typeface="Bookman Old Style" panose="02050604050505020204" pitchFamily="18" charset="0"/>
              </a:rPr>
              <a:t>The King rejects and pronounces judgment upon the disobedient Jewish ruling authorities (</a:t>
            </a:r>
            <a:r>
              <a:rPr lang="en-US" sz="2800" b="1" i="1" dirty="0">
                <a:latin typeface="Bookman Old Style" panose="02050604050505020204" pitchFamily="18" charset="0"/>
              </a:rPr>
              <a:t>33-46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33</a:t>
            </a:r>
            <a:r>
              <a:rPr lang="en-US" sz="2800" b="1" dirty="0">
                <a:latin typeface="Bookman Old Style" panose="02050604050505020204" pitchFamily="18" charset="0"/>
              </a:rPr>
              <a:t> </a:t>
            </a:r>
            <a:r>
              <a:rPr lang="en-US" sz="2800" b="1" i="1" dirty="0">
                <a:latin typeface="Bookman Old Style" panose="02050604050505020204" pitchFamily="18" charset="0"/>
              </a:rPr>
              <a:t>“Hear another parable. There was </a:t>
            </a:r>
            <a:r>
              <a:rPr lang="en-US" sz="2800" b="1" i="1" dirty="0">
                <a:solidFill>
                  <a:srgbClr val="0070C0"/>
                </a:solidFill>
                <a:latin typeface="Bookman Old Style" panose="02050604050505020204" pitchFamily="18" charset="0"/>
              </a:rPr>
              <a:t>a master </a:t>
            </a:r>
            <a:r>
              <a:rPr lang="en-US" sz="2800" b="1" i="1" dirty="0">
                <a:latin typeface="Bookman Old Style" panose="02050604050505020204" pitchFamily="18" charset="0"/>
              </a:rPr>
              <a:t>of a house </a:t>
            </a:r>
            <a:r>
              <a:rPr lang="en-US" sz="2800" b="1" i="1" dirty="0">
                <a:solidFill>
                  <a:srgbClr val="0070C0"/>
                </a:solidFill>
                <a:latin typeface="Bookman Old Style" panose="02050604050505020204" pitchFamily="18" charset="0"/>
              </a:rPr>
              <a:t>who planted a vineyard </a:t>
            </a:r>
            <a:r>
              <a:rPr lang="en-US" sz="2800" b="1" i="1" dirty="0">
                <a:latin typeface="Bookman Old Style" panose="02050604050505020204" pitchFamily="18" charset="0"/>
              </a:rPr>
              <a:t>and put a fence around it and dug a winepress in it and built a tower and </a:t>
            </a:r>
            <a:r>
              <a:rPr lang="en-US" sz="2800" b="1" i="1" dirty="0">
                <a:solidFill>
                  <a:srgbClr val="0070C0"/>
                </a:solidFill>
                <a:latin typeface="Bookman Old Style" panose="02050604050505020204" pitchFamily="18" charset="0"/>
              </a:rPr>
              <a:t>leased it to tenants</a:t>
            </a:r>
            <a:r>
              <a:rPr lang="en-US" sz="2800" b="1" i="1" dirty="0">
                <a:latin typeface="Bookman Old Style" panose="02050604050505020204" pitchFamily="18" charset="0"/>
              </a:rPr>
              <a:t>, and went into another country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34</a:t>
            </a:r>
            <a:r>
              <a:rPr lang="en-US" sz="2800" b="1" dirty="0">
                <a:latin typeface="Bookman Old Style" panose="02050604050505020204" pitchFamily="18" charset="0"/>
              </a:rPr>
              <a:t> </a:t>
            </a:r>
            <a:r>
              <a:rPr lang="en-US" sz="2800" b="1" i="1" dirty="0">
                <a:latin typeface="Bookman Old Style" panose="02050604050505020204" pitchFamily="18" charset="0"/>
              </a:rPr>
              <a:t>When the season for fruit drew near, he </a:t>
            </a:r>
            <a:r>
              <a:rPr lang="en-US" sz="2800" b="1" i="1" dirty="0">
                <a:solidFill>
                  <a:srgbClr val="0070C0"/>
                </a:solidFill>
                <a:latin typeface="Bookman Old Style" panose="02050604050505020204" pitchFamily="18" charset="0"/>
              </a:rPr>
              <a:t>sent his servants to the tenants to get his fruit</a:t>
            </a:r>
            <a:r>
              <a:rPr lang="en-US" sz="2800" b="1" dirty="0">
                <a:latin typeface="Bookman Old Style" panose="020506040505050202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10647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3"/>
            </a:pPr>
            <a:r>
              <a:rPr lang="en-US" sz="2800" b="1" dirty="0">
                <a:latin typeface="Bookman Old Style" panose="02050604050505020204" pitchFamily="18" charset="0"/>
              </a:rPr>
              <a:t>The King rejects and pronounces judgment upon the disobedient Jewish ruling authorities (</a:t>
            </a:r>
            <a:r>
              <a:rPr lang="en-US" sz="2800" b="1" i="1" dirty="0">
                <a:latin typeface="Bookman Old Style" panose="02050604050505020204" pitchFamily="18" charset="0"/>
              </a:rPr>
              <a:t>33-46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37</a:t>
            </a:r>
            <a:r>
              <a:rPr lang="en-US" sz="2700" b="1" dirty="0">
                <a:latin typeface="Bookman Old Style" panose="02050604050505020204" pitchFamily="18" charset="0"/>
              </a:rPr>
              <a:t> </a:t>
            </a:r>
            <a:r>
              <a:rPr lang="en-US" sz="2700" b="1" i="1" dirty="0">
                <a:latin typeface="Bookman Old Style" panose="02050604050505020204" pitchFamily="18" charset="0"/>
              </a:rPr>
              <a:t>Finally he sent his son to them, saying, ‘They will respect my son.’</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38</a:t>
            </a:r>
            <a:r>
              <a:rPr lang="en-US" sz="2700" b="1" dirty="0">
                <a:latin typeface="Bookman Old Style" panose="02050604050505020204" pitchFamily="18" charset="0"/>
              </a:rPr>
              <a:t> </a:t>
            </a:r>
            <a:r>
              <a:rPr lang="en-US" sz="2700" b="1" i="1" dirty="0">
                <a:latin typeface="Bookman Old Style" panose="02050604050505020204" pitchFamily="18" charset="0"/>
              </a:rPr>
              <a:t>But when the tenants saw the son, they said to themselves, ‘This is the heir. Come, let us kill him and have his inheritance.’</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39</a:t>
            </a:r>
            <a:r>
              <a:rPr lang="en-US" sz="2700" b="1" dirty="0">
                <a:latin typeface="Bookman Old Style" panose="02050604050505020204" pitchFamily="18" charset="0"/>
              </a:rPr>
              <a:t> </a:t>
            </a:r>
            <a:r>
              <a:rPr lang="en-US" sz="2700" b="1" i="1" dirty="0">
                <a:latin typeface="Bookman Old Style" panose="02050604050505020204" pitchFamily="18" charset="0"/>
              </a:rPr>
              <a:t>And they took him and threw him out of the vineyard and killed him</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40</a:t>
            </a:r>
            <a:r>
              <a:rPr lang="en-US" sz="2700" b="1" dirty="0">
                <a:latin typeface="Bookman Old Style" panose="02050604050505020204" pitchFamily="18" charset="0"/>
              </a:rPr>
              <a:t> </a:t>
            </a:r>
            <a:r>
              <a:rPr lang="en-US" sz="2700" b="1" i="1" dirty="0">
                <a:solidFill>
                  <a:srgbClr val="0070C0"/>
                </a:solidFill>
                <a:latin typeface="Bookman Old Style" panose="02050604050505020204" pitchFamily="18" charset="0"/>
              </a:rPr>
              <a:t>When therefore the owner of the vineyard comes, what will he do to those tenants?”</a:t>
            </a:r>
            <a:r>
              <a:rPr lang="en-US" sz="27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41</a:t>
            </a:r>
            <a:r>
              <a:rPr lang="en-US" sz="2700" b="1" dirty="0">
                <a:latin typeface="Bookman Old Style" panose="02050604050505020204" pitchFamily="18" charset="0"/>
              </a:rPr>
              <a:t> </a:t>
            </a:r>
            <a:r>
              <a:rPr lang="en-US" sz="2700" b="1" i="1" dirty="0">
                <a:solidFill>
                  <a:srgbClr val="0070C0"/>
                </a:solidFill>
                <a:latin typeface="Bookman Old Style" panose="02050604050505020204" pitchFamily="18" charset="0"/>
              </a:rPr>
              <a:t>They said to him, “He will put those wretches to a miserable death and let out the vineyard to other tenants who will give him the fruits in their seasons.”</a:t>
            </a:r>
            <a:endParaRPr lang="en-US" sz="2700" b="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162796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152612" cy="4736592"/>
          </a:xfrm>
        </p:spPr>
        <p:txBody>
          <a:bodyPr>
            <a:noAutofit/>
          </a:bodyPr>
          <a:lstStyle/>
          <a:p>
            <a:pPr marL="514350" indent="-514350">
              <a:buFont typeface="+mj-lt"/>
              <a:buAutoNum type="alphaUcPeriod" startAt="3"/>
            </a:pPr>
            <a:r>
              <a:rPr lang="en-US" sz="2800" b="1" dirty="0">
                <a:latin typeface="Bookman Old Style" panose="02050604050505020204" pitchFamily="18" charset="0"/>
              </a:rPr>
              <a:t>The King rejects and pronounces judgment upon the disobedient Jewish ruling authorities (</a:t>
            </a:r>
            <a:r>
              <a:rPr lang="en-US" sz="2800" b="1" i="1" dirty="0">
                <a:latin typeface="Bookman Old Style" panose="02050604050505020204" pitchFamily="18" charset="0"/>
              </a:rPr>
              <a:t>33-46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42</a:t>
            </a:r>
            <a:r>
              <a:rPr lang="en-US" sz="2800" b="1" dirty="0">
                <a:latin typeface="Bookman Old Style" panose="02050604050505020204" pitchFamily="18" charset="0"/>
              </a:rPr>
              <a:t> </a:t>
            </a:r>
            <a:r>
              <a:rPr lang="en-US" sz="2800" b="1" i="1" dirty="0">
                <a:latin typeface="Bookman Old Style" panose="02050604050505020204" pitchFamily="18" charset="0"/>
              </a:rPr>
              <a:t>Jesus said to them, “</a:t>
            </a:r>
            <a:r>
              <a:rPr lang="en-US" sz="2800" b="1" i="1" dirty="0">
                <a:solidFill>
                  <a:srgbClr val="0070C0"/>
                </a:solidFill>
                <a:latin typeface="Bookman Old Style" panose="02050604050505020204" pitchFamily="18" charset="0"/>
              </a:rPr>
              <a:t>Have you never read </a:t>
            </a:r>
            <a:r>
              <a:rPr lang="en-US" sz="2800" b="1" i="1" dirty="0">
                <a:latin typeface="Bookman Old Style" panose="02050604050505020204" pitchFamily="18" charset="0"/>
              </a:rPr>
              <a:t>in the Scriptures: “‘</a:t>
            </a:r>
            <a:r>
              <a:rPr lang="en-US" sz="2800" b="1" i="1" dirty="0">
                <a:solidFill>
                  <a:srgbClr val="0070C0"/>
                </a:solidFill>
                <a:latin typeface="Bookman Old Style" panose="02050604050505020204" pitchFamily="18" charset="0"/>
              </a:rPr>
              <a:t>The stone that the builders rejected has become the cornerstone</a:t>
            </a:r>
            <a:r>
              <a:rPr lang="en-US" sz="2800" b="1" i="1" dirty="0">
                <a:latin typeface="Bookman Old Style" panose="02050604050505020204" pitchFamily="18" charset="0"/>
              </a:rPr>
              <a:t>; this was the Lord’s doing, and it is marvelous in our eyes’?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43</a:t>
            </a:r>
            <a:r>
              <a:rPr lang="en-US" sz="2800" b="1" dirty="0">
                <a:latin typeface="Bookman Old Style" panose="02050604050505020204" pitchFamily="18" charset="0"/>
              </a:rPr>
              <a:t> </a:t>
            </a:r>
            <a:r>
              <a:rPr lang="en-US" sz="2800" b="1" i="1" dirty="0">
                <a:latin typeface="Bookman Old Style" panose="02050604050505020204" pitchFamily="18" charset="0"/>
              </a:rPr>
              <a:t>Therefore I tell you, the kingdom of God will be taken away from you and given to a people producing its fruits</a:t>
            </a:r>
            <a:r>
              <a:rPr lang="en-US" sz="2800" b="1" dirty="0">
                <a:latin typeface="Bookman Old Style" panose="020506040505050202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10513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118106" cy="4736592"/>
          </a:xfrm>
        </p:spPr>
        <p:txBody>
          <a:bodyPr>
            <a:noAutofit/>
          </a:bodyPr>
          <a:lstStyle/>
          <a:p>
            <a:pPr marL="514350" indent="-514350">
              <a:buFont typeface="+mj-lt"/>
              <a:buAutoNum type="alphaUcPeriod" startAt="3"/>
            </a:pPr>
            <a:r>
              <a:rPr lang="en-US" sz="2800" b="1" dirty="0">
                <a:latin typeface="Bookman Old Style" panose="02050604050505020204" pitchFamily="18" charset="0"/>
              </a:rPr>
              <a:t>The King rejects and pronounces judgment upon the disobedient Jewish ruling authorities (</a:t>
            </a:r>
            <a:r>
              <a:rPr lang="en-US" sz="2800" b="1" i="1" dirty="0">
                <a:latin typeface="Bookman Old Style" panose="02050604050505020204" pitchFamily="18" charset="0"/>
              </a:rPr>
              <a:t>33-46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42</a:t>
            </a:r>
            <a:r>
              <a:rPr lang="en-US" sz="2800" b="1" dirty="0">
                <a:latin typeface="Bookman Old Style" panose="02050604050505020204" pitchFamily="18" charset="0"/>
              </a:rPr>
              <a:t> </a:t>
            </a:r>
            <a:r>
              <a:rPr lang="en-US" sz="2800" b="1" i="1" dirty="0">
                <a:latin typeface="Bookman Old Style" panose="02050604050505020204" pitchFamily="18" charset="0"/>
              </a:rPr>
              <a:t>Jesus said to them, “Have you never read in the Scriptures: “‘The stone that the builders rejected has become the cornerstone; this was the Lord’s doing, and it is marvelous in our eyes’?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43</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Therefore I tell you, the kingdom of God will be </a:t>
            </a:r>
            <a:r>
              <a:rPr lang="en-US" sz="2800" b="1" i="1" u="sng" dirty="0">
                <a:solidFill>
                  <a:srgbClr val="0070C0"/>
                </a:solidFill>
                <a:latin typeface="Bookman Old Style" panose="02050604050505020204" pitchFamily="18" charset="0"/>
              </a:rPr>
              <a:t>taken away from you</a:t>
            </a:r>
            <a:r>
              <a:rPr lang="en-US" sz="2800" b="1" i="1" dirty="0">
                <a:solidFill>
                  <a:srgbClr val="0070C0"/>
                </a:solidFill>
                <a:latin typeface="Bookman Old Style" panose="02050604050505020204" pitchFamily="18" charset="0"/>
              </a:rPr>
              <a:t> and given to a people producing its fruits</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31</a:t>
            </a:r>
            <a:r>
              <a:rPr lang="en-US" sz="2800" b="1" dirty="0">
                <a:solidFill>
                  <a:srgbClr val="C00000"/>
                </a:solidFill>
                <a:latin typeface="Bookman Old Style" panose="02050604050505020204" pitchFamily="18" charset="0"/>
              </a:rPr>
              <a:t> </a:t>
            </a:r>
            <a:r>
              <a:rPr lang="en-US" sz="2800" b="1" dirty="0">
                <a:latin typeface="Bookman Old Style" panose="02050604050505020204" pitchFamily="18" charset="0"/>
              </a:rPr>
              <a:t>…</a:t>
            </a:r>
            <a:r>
              <a:rPr lang="en-US" sz="2800" b="1" i="1" dirty="0">
                <a:latin typeface="Bookman Old Style" panose="02050604050505020204" pitchFamily="18" charset="0"/>
              </a:rPr>
              <a:t>the tax collectors and the prostitutes go into the kingdom of God </a:t>
            </a:r>
            <a:r>
              <a:rPr lang="en-US" sz="2800" b="1" i="1" dirty="0">
                <a:solidFill>
                  <a:srgbClr val="0070C0"/>
                </a:solidFill>
                <a:latin typeface="Bookman Old Style" panose="02050604050505020204" pitchFamily="18" charset="0"/>
              </a:rPr>
              <a:t>before you</a:t>
            </a:r>
            <a:r>
              <a:rPr lang="en-US" sz="2800" dirty="0">
                <a:latin typeface="Bookman Old Style" panose="02050604050505020204" pitchFamily="18" charset="0"/>
              </a:rPr>
              <a:t>.</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96870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178491" cy="4736592"/>
          </a:xfrm>
        </p:spPr>
        <p:txBody>
          <a:bodyPr>
            <a:noAutofit/>
          </a:bodyPr>
          <a:lstStyle/>
          <a:p>
            <a:pPr marL="514350" indent="-514350">
              <a:buFont typeface="+mj-lt"/>
              <a:buAutoNum type="alphaUcPeriod" startAt="3"/>
            </a:pPr>
            <a:r>
              <a:rPr lang="en-US" sz="2800" b="1" dirty="0">
                <a:latin typeface="Bookman Old Style" panose="02050604050505020204" pitchFamily="18" charset="0"/>
              </a:rPr>
              <a:t>The King rejects and pronounces judgment upon the disobedient Jewish ruling authorities (</a:t>
            </a:r>
            <a:r>
              <a:rPr lang="en-US" sz="2800" b="1" i="1" dirty="0">
                <a:latin typeface="Bookman Old Style" panose="02050604050505020204" pitchFamily="18" charset="0"/>
              </a:rPr>
              <a:t>33-46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42</a:t>
            </a:r>
            <a:r>
              <a:rPr lang="en-US" sz="2800" b="1" dirty="0">
                <a:latin typeface="Bookman Old Style" panose="02050604050505020204" pitchFamily="18" charset="0"/>
              </a:rPr>
              <a:t> </a:t>
            </a:r>
            <a:r>
              <a:rPr lang="en-US" sz="2800" b="1" i="1" dirty="0">
                <a:latin typeface="Bookman Old Style" panose="02050604050505020204" pitchFamily="18" charset="0"/>
              </a:rPr>
              <a:t>Jesus said to them, “Have you never read in the Scriptures: “‘The stone that the builders rejected has become the cornerstone; this was the Lord’s doing, and it is marvelous in our eyes’?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43</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Therefore I tell you, the kingdom of God will be </a:t>
            </a:r>
            <a:r>
              <a:rPr lang="en-US" sz="2800" b="1" i="1" u="sng" dirty="0">
                <a:solidFill>
                  <a:srgbClr val="0070C0"/>
                </a:solidFill>
                <a:latin typeface="Bookman Old Style" panose="02050604050505020204" pitchFamily="18" charset="0"/>
              </a:rPr>
              <a:t>taken away from you</a:t>
            </a:r>
            <a:r>
              <a:rPr lang="en-US" sz="2800" b="1" i="1" dirty="0">
                <a:solidFill>
                  <a:srgbClr val="0070C0"/>
                </a:solidFill>
                <a:latin typeface="Bookman Old Style" panose="02050604050505020204" pitchFamily="18" charset="0"/>
              </a:rPr>
              <a:t> and given to a people producing its fruits</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44</a:t>
            </a:r>
            <a:r>
              <a:rPr lang="en-US" sz="2800" b="1" dirty="0">
                <a:latin typeface="Bookman Old Style" panose="02050604050505020204" pitchFamily="18" charset="0"/>
              </a:rPr>
              <a:t> “</a:t>
            </a:r>
            <a:r>
              <a:rPr lang="en-US" sz="2800" b="1" i="1" dirty="0">
                <a:latin typeface="Bookman Old Style" panose="02050604050505020204" pitchFamily="18" charset="0"/>
              </a:rPr>
              <a:t>Anyone who stumbles over that stone will be </a:t>
            </a:r>
            <a:r>
              <a:rPr lang="en-US" sz="2800" b="1" i="1" dirty="0">
                <a:solidFill>
                  <a:srgbClr val="0070C0"/>
                </a:solidFill>
                <a:latin typeface="Bookman Old Style" panose="02050604050505020204" pitchFamily="18" charset="0"/>
              </a:rPr>
              <a:t>broken to pieces</a:t>
            </a:r>
            <a:r>
              <a:rPr lang="en-US" sz="2800" b="1" i="1" dirty="0">
                <a:latin typeface="Bookman Old Style" panose="02050604050505020204" pitchFamily="18" charset="0"/>
              </a:rPr>
              <a:t>, and it </a:t>
            </a:r>
            <a:r>
              <a:rPr lang="en-US" sz="2800" b="1" i="1" dirty="0">
                <a:solidFill>
                  <a:srgbClr val="0070C0"/>
                </a:solidFill>
                <a:latin typeface="Bookman Old Style" panose="02050604050505020204" pitchFamily="18" charset="0"/>
              </a:rPr>
              <a:t>will crush </a:t>
            </a:r>
            <a:r>
              <a:rPr lang="en-US" sz="2800" b="1" i="1" dirty="0">
                <a:latin typeface="Bookman Old Style" panose="02050604050505020204" pitchFamily="18" charset="0"/>
              </a:rPr>
              <a:t>anyone it falls on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NLT</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75291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3"/>
            </a:pPr>
            <a:r>
              <a:rPr lang="en-US" sz="2800" b="1" dirty="0">
                <a:latin typeface="Bookman Old Style" panose="02050604050505020204" pitchFamily="18" charset="0"/>
              </a:rPr>
              <a:t>The King rejects and pronounces judgment upon the disobedient Jewish ruling authorities (</a:t>
            </a:r>
            <a:r>
              <a:rPr lang="en-US" sz="2800" b="1" i="1" dirty="0">
                <a:latin typeface="Bookman Old Style" panose="02050604050505020204" pitchFamily="18" charset="0"/>
              </a:rPr>
              <a:t>33-46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45</a:t>
            </a:r>
            <a:r>
              <a:rPr lang="en-US" sz="2800" b="1" dirty="0">
                <a:latin typeface="Bookman Old Style" panose="02050604050505020204" pitchFamily="18" charset="0"/>
              </a:rPr>
              <a:t> </a:t>
            </a:r>
            <a:r>
              <a:rPr lang="en-US" sz="2800" b="1" i="1" dirty="0">
                <a:latin typeface="Bookman Old Style" panose="02050604050505020204" pitchFamily="18" charset="0"/>
              </a:rPr>
              <a:t>When the chief priests and the Pharisees heard his parables, </a:t>
            </a:r>
            <a:r>
              <a:rPr lang="en-US" sz="2800" b="1" i="1" u="sng" dirty="0">
                <a:solidFill>
                  <a:srgbClr val="0070C0"/>
                </a:solidFill>
                <a:latin typeface="Bookman Old Style" panose="02050604050505020204" pitchFamily="18" charset="0"/>
              </a:rPr>
              <a:t>they perceived that he was speaking about them</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46</a:t>
            </a:r>
            <a:r>
              <a:rPr lang="en-US" sz="2800" b="1" dirty="0">
                <a:solidFill>
                  <a:srgbClr val="FF0000"/>
                </a:solidFill>
                <a:latin typeface="Bookman Old Style" panose="02050604050505020204" pitchFamily="18" charset="0"/>
              </a:rPr>
              <a:t> </a:t>
            </a:r>
            <a:r>
              <a:rPr lang="en-US" sz="2800" b="1" i="1" dirty="0">
                <a:latin typeface="Bookman Old Style" panose="02050604050505020204" pitchFamily="18" charset="0"/>
              </a:rPr>
              <a:t>And although they were seeking to arrest him, </a:t>
            </a:r>
            <a:r>
              <a:rPr lang="en-US" sz="2800" b="1" i="1" u="sng" dirty="0">
                <a:solidFill>
                  <a:srgbClr val="0070C0"/>
                </a:solidFill>
                <a:latin typeface="Bookman Old Style" panose="02050604050505020204" pitchFamily="18" charset="0"/>
              </a:rPr>
              <a:t>they feared the crowds</a:t>
            </a:r>
            <a:r>
              <a:rPr lang="en-US" sz="2800" b="1" i="1" dirty="0">
                <a:solidFill>
                  <a:srgbClr val="0070C0"/>
                </a:solidFill>
                <a:latin typeface="Bookman Old Style" panose="02050604050505020204" pitchFamily="18" charset="0"/>
              </a:rPr>
              <a:t>, because they held him to be a prophet</a:t>
            </a:r>
            <a:r>
              <a:rPr lang="en-US" sz="2800" b="1" dirty="0">
                <a:latin typeface="Bookman Old Style" panose="02050604050505020204" pitchFamily="18" charset="0"/>
              </a:rPr>
              <a:t>.</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01145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3"/>
            </a:pPr>
            <a:r>
              <a:rPr lang="en-US" sz="2800" b="1" dirty="0">
                <a:latin typeface="Bookman Old Style" panose="02050604050505020204" pitchFamily="18" charset="0"/>
              </a:rPr>
              <a:t>The King rejects and pronounces judgment upon the disobedient Jewish ruling authorities (</a:t>
            </a:r>
            <a:r>
              <a:rPr lang="en-US" sz="2800" b="1" i="1" dirty="0">
                <a:latin typeface="Bookman Old Style" panose="02050604050505020204" pitchFamily="18" charset="0"/>
              </a:rPr>
              <a:t>33-46</a:t>
            </a:r>
            <a:r>
              <a:rPr lang="en-US" sz="2800" b="1" dirty="0">
                <a:latin typeface="Bookman Old Style" panose="02050604050505020204" pitchFamily="18" charset="0"/>
              </a:rPr>
              <a:t>)</a:t>
            </a:r>
          </a:p>
          <a:p>
            <a:pPr marL="0" indent="0">
              <a:buNone/>
            </a:pPr>
            <a:r>
              <a:rPr lang="en-US" sz="2800" b="1" i="1" dirty="0"/>
              <a:t>Then </a:t>
            </a:r>
            <a:r>
              <a:rPr lang="en-US" sz="2800" b="1" i="1" dirty="0">
                <a:solidFill>
                  <a:srgbClr val="0070C0"/>
                </a:solidFill>
              </a:rPr>
              <a:t>the chief priests and the elders </a:t>
            </a:r>
            <a:r>
              <a:rPr lang="en-US" sz="2800" b="1" i="1" dirty="0"/>
              <a:t>of the people gathered in the palace of the high priest, whose name was Caiaphas, and </a:t>
            </a:r>
            <a:r>
              <a:rPr lang="en-US" sz="2800" b="1" i="1" dirty="0">
                <a:solidFill>
                  <a:srgbClr val="0070C0"/>
                </a:solidFill>
              </a:rPr>
              <a:t>plotted together in order to arrest Jesus by stealth and kill him</a:t>
            </a:r>
            <a:r>
              <a:rPr lang="en-US" sz="2800" b="1" i="1" dirty="0"/>
              <a:t>. </a:t>
            </a:r>
            <a:r>
              <a:rPr lang="en-US" sz="2800" b="1" dirty="0">
                <a:solidFill>
                  <a:srgbClr val="C00000"/>
                </a:solidFill>
              </a:rPr>
              <a:t>Matthew 26:3-4</a:t>
            </a:r>
          </a:p>
        </p:txBody>
      </p:sp>
    </p:spTree>
    <p:extLst>
      <p:ext uri="{BB962C8B-B14F-4D97-AF65-F5344CB8AC3E}">
        <p14:creationId xmlns:p14="http://schemas.microsoft.com/office/powerpoint/2010/main" val="307160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7204208" y="6266228"/>
            <a:ext cx="4754880" cy="591772"/>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r">
              <a:buNone/>
            </a:pPr>
            <a:r>
              <a:rPr lang="en-US" sz="2800" b="1" i="1" dirty="0">
                <a:solidFill>
                  <a:schemeClr val="bg1"/>
                </a:solidFill>
                <a:latin typeface="Bookman Old Style" panose="02050604050505020204" pitchFamily="18" charset="0"/>
              </a:rPr>
              <a:t>Matthew 21:12-46</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0" y="5127542"/>
            <a:ext cx="4528868" cy="1730458"/>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endParaRPr lang="en-US" sz="3600" b="1" dirty="0">
              <a:solidFill>
                <a:schemeClr val="tx1"/>
              </a:solidFill>
              <a:latin typeface="Bookman Old Style" panose="02050604050505020204" pitchFamily="18" charset="0"/>
            </a:endParaRPr>
          </a:p>
          <a:p>
            <a:pPr marL="0" indent="0" algn="ctr">
              <a:buNone/>
            </a:pPr>
            <a:r>
              <a:rPr lang="en-US" sz="3600" b="1" dirty="0">
                <a:solidFill>
                  <a:schemeClr val="tx1"/>
                </a:solidFill>
                <a:latin typeface="Bookman Old Style" panose="02050604050505020204" pitchFamily="18" charset="0"/>
              </a:rPr>
              <a:t>The King turns the tables</a:t>
            </a:r>
          </a:p>
        </p:txBody>
      </p:sp>
    </p:spTree>
    <p:extLst>
      <p:ext uri="{BB962C8B-B14F-4D97-AF65-F5344CB8AC3E}">
        <p14:creationId xmlns:p14="http://schemas.microsoft.com/office/powerpoint/2010/main" val="308660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turns the tables on vain worship (</a:t>
            </a:r>
            <a:r>
              <a:rPr lang="en-US" sz="3200" b="1" i="1" dirty="0">
                <a:effectLst/>
                <a:latin typeface="Bookman Old Style" panose="02050604050505020204" pitchFamily="18" charset="0"/>
                <a:ea typeface="Calibri" panose="020F0502020204030204" pitchFamily="34" charset="0"/>
              </a:rPr>
              <a:t>verses 12-22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342900" indent="-342900">
              <a:buFont typeface="+mj-lt"/>
              <a:buAutoNum type="alphaUcPeriod"/>
            </a:pPr>
            <a:r>
              <a:rPr lang="en-US" sz="2800" b="1" dirty="0">
                <a:effectLst/>
                <a:latin typeface="Bookman Old Style" panose="02050604050505020204" pitchFamily="18" charset="0"/>
                <a:ea typeface="Calibri" panose="020F0502020204030204" pitchFamily="34" charset="0"/>
              </a:rPr>
              <a:t>The King rejects vain worship (</a:t>
            </a:r>
            <a:r>
              <a:rPr lang="en-US" sz="2800" b="1" i="1" dirty="0">
                <a:effectLst/>
                <a:latin typeface="Bookman Old Style" panose="02050604050505020204" pitchFamily="18" charset="0"/>
                <a:ea typeface="Calibri" panose="020F0502020204030204" pitchFamily="34" charset="0"/>
              </a:rPr>
              <a:t>12-17</a:t>
            </a:r>
            <a:r>
              <a:rPr lang="en-US" sz="2800" b="1" dirty="0">
                <a:effectLst/>
                <a:latin typeface="Bookman Old Style" panose="02050604050505020204" pitchFamily="18" charset="0"/>
                <a:ea typeface="Calibri" panose="020F0502020204030204" pitchFamily="34" charset="0"/>
              </a:rPr>
              <a:t>)</a:t>
            </a:r>
          </a:p>
          <a:p>
            <a:pPr marL="0" indent="0">
              <a:lnSpc>
                <a:spcPct val="100000"/>
              </a:lnSpc>
              <a:spcBef>
                <a:spcPts val="0"/>
              </a:spcBef>
              <a:buNone/>
            </a:pP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12</a:t>
            </a:r>
            <a:r>
              <a:rPr lang="en-US" sz="2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And Jesus entered the temple and drove out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all who sold and bought in the temple</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and he overturned the tables of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the money-changers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and the seats of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those who sold </a:t>
            </a:r>
            <a:r>
              <a:rPr lang="en-US" sz="2800" b="1" i="1" u="sng"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pigeons</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13</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He said to them, “It is written, ‘</a:t>
            </a:r>
            <a:r>
              <a:rPr lang="en-US" sz="2800" b="1" i="1" u="sng" dirty="0">
                <a:solidFill>
                  <a:srgbClr val="7030A0"/>
                </a:solidFill>
                <a:effectLst/>
                <a:latin typeface="Bookman Old Style" panose="02050604050505020204" pitchFamily="18" charset="0"/>
                <a:ea typeface="Times New Roman" panose="02020603050405020304" pitchFamily="18" charset="0"/>
                <a:cs typeface="Times New Roman" panose="02020603050405020304" pitchFamily="18" charset="0"/>
              </a:rPr>
              <a:t>My</a:t>
            </a:r>
            <a:r>
              <a:rPr lang="en-US" sz="2800" b="1" i="1" dirty="0">
                <a:solidFill>
                  <a:srgbClr val="7030A0"/>
                </a:solidFill>
                <a:effectLst/>
                <a:latin typeface="Bookman Old Style" panose="02050604050505020204" pitchFamily="18" charset="0"/>
                <a:ea typeface="Times New Roman" panose="02020603050405020304" pitchFamily="18" charset="0"/>
                <a:cs typeface="Times New Roman" panose="02020603050405020304" pitchFamily="18" charset="0"/>
              </a:rPr>
              <a:t> house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shall be called a house of prayer,’ but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you make it a den of </a:t>
            </a:r>
            <a:r>
              <a:rPr lang="en-US" sz="2800" b="1" i="1" u="sng"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robbers</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a:t>
            </a:r>
          </a:p>
          <a:p>
            <a:pPr marL="0" indent="0">
              <a:lnSpc>
                <a:spcPct val="100000"/>
              </a:lnSpc>
              <a:spcBef>
                <a:spcPts val="0"/>
              </a:spcBef>
              <a:buNone/>
            </a:pPr>
            <a:endParaRPr lang="en-US" sz="2800" b="1" dirty="0">
              <a:latin typeface="Bookman Old Style" panose="02050604050505020204" pitchFamily="18" charset="0"/>
            </a:endParaRPr>
          </a:p>
          <a:p>
            <a:pPr marL="0" indent="0">
              <a:lnSpc>
                <a:spcPct val="100000"/>
              </a:lnSpc>
              <a:spcBef>
                <a:spcPts val="0"/>
              </a:spcBef>
              <a:buNone/>
            </a:pPr>
            <a:r>
              <a:rPr lang="en-US" sz="2800" b="1" dirty="0">
                <a:latin typeface="Bookman Old Style" panose="02050604050505020204" pitchFamily="18" charset="0"/>
              </a:rPr>
              <a:t>“</a:t>
            </a:r>
            <a:r>
              <a:rPr lang="en-US" sz="2800" b="1" i="1" dirty="0">
                <a:latin typeface="Bookman Old Style" panose="02050604050505020204" pitchFamily="18" charset="0"/>
              </a:rPr>
              <a:t>For my house will be called a house of prayer </a:t>
            </a:r>
            <a:r>
              <a:rPr lang="en-US" sz="2800" b="1" i="1" dirty="0">
                <a:solidFill>
                  <a:srgbClr val="0070C0"/>
                </a:solidFill>
                <a:latin typeface="Bookman Old Style" panose="02050604050505020204" pitchFamily="18" charset="0"/>
              </a:rPr>
              <a:t>for all nations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Isaiah 56:7, NIV </a:t>
            </a: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ircle(in)">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turns the tables on vain worship (</a:t>
            </a:r>
            <a:r>
              <a:rPr lang="en-US" sz="3200" b="1" i="1" dirty="0">
                <a:effectLst/>
                <a:latin typeface="Bookman Old Style" panose="02050604050505020204" pitchFamily="18" charset="0"/>
                <a:ea typeface="Calibri" panose="020F0502020204030204" pitchFamily="34" charset="0"/>
              </a:rPr>
              <a:t>verses 12-22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342900" indent="-342900">
              <a:buFont typeface="+mj-lt"/>
              <a:buAutoNum type="alphaUcPeriod"/>
            </a:pPr>
            <a:r>
              <a:rPr lang="en-US" sz="2800" b="1" dirty="0">
                <a:effectLst/>
                <a:latin typeface="Bookman Old Style" panose="02050604050505020204" pitchFamily="18" charset="0"/>
                <a:ea typeface="Calibri" panose="020F0502020204030204" pitchFamily="34" charset="0"/>
              </a:rPr>
              <a:t>The King rejects vain worship (</a:t>
            </a:r>
            <a:r>
              <a:rPr lang="en-US" sz="2800" b="1" i="1" dirty="0">
                <a:effectLst/>
                <a:latin typeface="Bookman Old Style" panose="02050604050505020204" pitchFamily="18" charset="0"/>
                <a:ea typeface="Calibri" panose="020F0502020204030204" pitchFamily="34" charset="0"/>
              </a:rPr>
              <a:t>12-17</a:t>
            </a:r>
            <a:r>
              <a:rPr lang="en-US" sz="2800" b="1" dirty="0">
                <a:effectLst/>
                <a:latin typeface="Bookman Old Style" panose="02050604050505020204" pitchFamily="18" charset="0"/>
                <a:ea typeface="Calibri" panose="020F0502020204030204" pitchFamily="34" charset="0"/>
              </a:rPr>
              <a:t>)</a:t>
            </a:r>
          </a:p>
          <a:p>
            <a:pPr marL="0" indent="0">
              <a:lnSpc>
                <a:spcPct val="100000"/>
              </a:lnSpc>
              <a:spcBef>
                <a:spcPts val="0"/>
              </a:spcBef>
              <a:buNone/>
            </a:pP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14</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And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the blind and the lame came to him in the temple, and he healed them</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15</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But </a:t>
            </a:r>
            <a:r>
              <a:rPr lang="en-US" sz="2800" b="1" i="1" dirty="0">
                <a:solidFill>
                  <a:srgbClr val="00B050"/>
                </a:solidFill>
                <a:effectLst/>
                <a:latin typeface="Bookman Old Style" panose="02050604050505020204" pitchFamily="18" charset="0"/>
                <a:ea typeface="Times New Roman" panose="02020603050405020304" pitchFamily="18" charset="0"/>
                <a:cs typeface="Times New Roman" panose="02020603050405020304" pitchFamily="18" charset="0"/>
              </a:rPr>
              <a:t>when the chief priests and the scribes saw the wonderful things that he did</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and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the children crying out in the temple, “Hosanna to the Son of David!”</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solidFill>
                  <a:srgbClr val="00B050"/>
                </a:solidFill>
                <a:effectLst/>
                <a:latin typeface="Bookman Old Style" panose="02050604050505020204" pitchFamily="18" charset="0"/>
                <a:ea typeface="Times New Roman" panose="02020603050405020304" pitchFamily="18" charset="0"/>
                <a:cs typeface="Times New Roman" panose="02020603050405020304" pitchFamily="18" charset="0"/>
              </a:rPr>
              <a:t>they were indignant</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16</a:t>
            </a:r>
            <a:r>
              <a:rPr lang="en-US" sz="28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and they said to him, “</a:t>
            </a:r>
            <a:r>
              <a:rPr lang="en-US" sz="2800" b="1" i="1" dirty="0">
                <a:solidFill>
                  <a:srgbClr val="00B050"/>
                </a:solidFill>
                <a:effectLst/>
                <a:latin typeface="Bookman Old Style" panose="02050604050505020204" pitchFamily="18" charset="0"/>
                <a:ea typeface="Times New Roman" panose="02020603050405020304" pitchFamily="18" charset="0"/>
                <a:cs typeface="Times New Roman" panose="02020603050405020304" pitchFamily="18" charset="0"/>
              </a:rPr>
              <a:t>Do you hear what these are saying?</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And Jesus said to them, “</a:t>
            </a:r>
            <a:r>
              <a:rPr lang="en-US" sz="2800" b="1" i="1" dirty="0">
                <a:solidFill>
                  <a:srgbClr val="0070C0"/>
                </a:solidFill>
                <a:effectLst/>
                <a:latin typeface="Bookman Old Style" panose="02050604050505020204" pitchFamily="18" charset="0"/>
                <a:ea typeface="Times New Roman" panose="02020603050405020304" pitchFamily="18" charset="0"/>
              </a:rPr>
              <a:t>Yes;</a:t>
            </a:r>
            <a:r>
              <a:rPr lang="en-US" sz="2800" b="1" i="1" dirty="0">
                <a:effectLst/>
                <a:latin typeface="Bookman Old Style" panose="02050604050505020204" pitchFamily="18" charset="0"/>
                <a:ea typeface="Times New Roman" panose="02020603050405020304" pitchFamily="18" charset="0"/>
              </a:rPr>
              <a:t> </a:t>
            </a:r>
            <a:r>
              <a:rPr lang="en-US" sz="2800" b="1" i="1" dirty="0">
                <a:solidFill>
                  <a:srgbClr val="0070C0"/>
                </a:solidFill>
                <a:effectLst/>
                <a:latin typeface="Bookman Old Style" panose="02050604050505020204" pitchFamily="18" charset="0"/>
                <a:ea typeface="Times New Roman" panose="02020603050405020304" pitchFamily="18" charset="0"/>
              </a:rPr>
              <a:t>have you never read</a:t>
            </a:r>
            <a:r>
              <a:rPr lang="en-US" sz="2800" b="1" i="1" dirty="0">
                <a:effectLst/>
                <a:latin typeface="Bookman Old Style" panose="02050604050505020204" pitchFamily="18" charset="0"/>
                <a:ea typeface="Times New Roman" panose="02020603050405020304" pitchFamily="18" charset="0"/>
              </a:rPr>
              <a:t>, “‘Out of the mouth of infants and nursing babies you have prepared praise’?”</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97615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turns the tables on vain worship (</a:t>
            </a:r>
            <a:r>
              <a:rPr lang="en-US" sz="3200" b="1" i="1" dirty="0">
                <a:effectLst/>
                <a:latin typeface="Bookman Old Style" panose="02050604050505020204" pitchFamily="18" charset="0"/>
                <a:ea typeface="Calibri" panose="020F0502020204030204" pitchFamily="34" charset="0"/>
              </a:rPr>
              <a:t>verses 12-22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342900" indent="-342900">
              <a:buFont typeface="+mj-lt"/>
              <a:buAutoNum type="alphaUcPeriod"/>
            </a:pPr>
            <a:r>
              <a:rPr lang="en-US" sz="2800" b="1" dirty="0">
                <a:effectLst/>
                <a:latin typeface="Bookman Old Style" panose="02050604050505020204" pitchFamily="18" charset="0"/>
                <a:ea typeface="Calibri" panose="020F0502020204030204" pitchFamily="34" charset="0"/>
              </a:rPr>
              <a:t>The King rejects vain worship (</a:t>
            </a:r>
            <a:r>
              <a:rPr lang="en-US" sz="2800" b="1" i="1" dirty="0">
                <a:effectLst/>
                <a:latin typeface="Bookman Old Style" panose="02050604050505020204" pitchFamily="18" charset="0"/>
                <a:ea typeface="Calibri" panose="020F0502020204030204" pitchFamily="34" charset="0"/>
              </a:rPr>
              <a:t>12-17</a:t>
            </a:r>
            <a:r>
              <a:rPr lang="en-US" sz="2800" b="1" dirty="0">
                <a:effectLst/>
                <a:latin typeface="Bookman Old Style" panose="02050604050505020204" pitchFamily="18" charset="0"/>
                <a:ea typeface="Calibri" panose="020F0502020204030204" pitchFamily="34" charset="0"/>
              </a:rPr>
              <a:t>)</a:t>
            </a:r>
          </a:p>
          <a:p>
            <a:pPr marL="0" indent="0">
              <a:lnSpc>
                <a:spcPct val="100000"/>
              </a:lnSpc>
              <a:spcBef>
                <a:spcPts val="0"/>
              </a:spcBef>
              <a:buNone/>
            </a:pPr>
            <a:r>
              <a:rPr lang="en-US" sz="2800" b="1" dirty="0">
                <a:solidFill>
                  <a:srgbClr val="FF0000"/>
                </a:solidFill>
                <a:effectLst/>
                <a:latin typeface="Bookman Old Style" panose="02050604050505020204" pitchFamily="18" charset="0"/>
                <a:ea typeface="Times New Roman" panose="02020603050405020304" pitchFamily="18" charset="0"/>
              </a:rPr>
              <a:t>17</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And </a:t>
            </a:r>
            <a:r>
              <a:rPr lang="en-US" sz="2800" b="1" i="1" dirty="0">
                <a:solidFill>
                  <a:srgbClr val="0070C0"/>
                </a:solidFill>
                <a:effectLst/>
                <a:latin typeface="Bookman Old Style" panose="02050604050505020204" pitchFamily="18" charset="0"/>
                <a:ea typeface="Times New Roman" panose="02020603050405020304" pitchFamily="18" charset="0"/>
              </a:rPr>
              <a:t>leaving them</a:t>
            </a:r>
            <a:r>
              <a:rPr lang="en-US" sz="2800" b="1" i="1" dirty="0">
                <a:effectLst/>
                <a:latin typeface="Bookman Old Style" panose="02050604050505020204" pitchFamily="18" charset="0"/>
                <a:ea typeface="Times New Roman" panose="02020603050405020304" pitchFamily="18" charset="0"/>
              </a:rPr>
              <a:t>,</a:t>
            </a:r>
            <a:r>
              <a:rPr lang="en-US" sz="2800" b="1" dirty="0">
                <a:solidFill>
                  <a:srgbClr val="FF0000"/>
                </a:solidFill>
                <a:effectLst/>
                <a:latin typeface="Bookman Old Style" panose="02050604050505020204" pitchFamily="18" charset="0"/>
                <a:ea typeface="Times New Roman" panose="02020603050405020304" pitchFamily="18" charset="0"/>
              </a:rPr>
              <a:t>*</a:t>
            </a:r>
            <a:r>
              <a:rPr lang="en-US" sz="2800" b="1" i="1" dirty="0">
                <a:effectLst/>
                <a:latin typeface="Bookman Old Style" panose="02050604050505020204" pitchFamily="18" charset="0"/>
                <a:ea typeface="Times New Roman" panose="02020603050405020304" pitchFamily="18" charset="0"/>
              </a:rPr>
              <a:t> he went out of the city to Bethany and lodged there</a:t>
            </a:r>
            <a:r>
              <a:rPr lang="en-US" sz="2800" b="1" dirty="0">
                <a:effectLst/>
                <a:latin typeface="Bookman Old Style" panose="02050604050505020204" pitchFamily="18" charset="0"/>
                <a:ea typeface="Times New Roman" panose="02020603050405020304" pitchFamily="18" charset="0"/>
              </a:rPr>
              <a:t>.</a:t>
            </a:r>
          </a:p>
          <a:p>
            <a:pPr marL="0" indent="0">
              <a:lnSpc>
                <a:spcPct val="100000"/>
              </a:lnSpc>
              <a:spcBef>
                <a:spcPts val="0"/>
              </a:spcBef>
              <a:buNone/>
            </a:pPr>
            <a:endParaRPr lang="en-US" sz="2800" b="1" dirty="0">
              <a:latin typeface="Bookman Old Style" panose="02050604050505020204" pitchFamily="18" charset="0"/>
            </a:endParaRPr>
          </a:p>
          <a:p>
            <a:pPr marL="0" indent="0">
              <a:lnSpc>
                <a:spcPct val="100000"/>
              </a:lnSpc>
              <a:spcBef>
                <a:spcPts val="0"/>
              </a:spcBef>
              <a:buNone/>
            </a:pPr>
            <a:r>
              <a:rPr lang="en-US" sz="2800" b="1" dirty="0">
                <a:solidFill>
                  <a:srgbClr val="FF0000"/>
                </a:solidFill>
                <a:latin typeface="Bookman Old Style" panose="02050604050505020204" pitchFamily="18" charset="0"/>
              </a:rPr>
              <a:t>*</a:t>
            </a:r>
            <a:r>
              <a:rPr lang="en-US" sz="2800" b="1" dirty="0">
                <a:latin typeface="Bookman Old Style" panose="02050604050505020204" pitchFamily="18" charset="0"/>
              </a:rPr>
              <a:t> “A purposeful departure, possibly in disgust or righteous anger.” </a:t>
            </a:r>
            <a:r>
              <a:rPr lang="en-US" sz="2800" b="1" dirty="0">
                <a:solidFill>
                  <a:srgbClr val="C00000"/>
                </a:solidFill>
                <a:latin typeface="Bookman Old Style" panose="02050604050505020204" pitchFamily="18" charset="0"/>
              </a:rPr>
              <a:t>Stu Weber</a:t>
            </a:r>
          </a:p>
        </p:txBody>
      </p:sp>
    </p:spTree>
    <p:extLst>
      <p:ext uri="{BB962C8B-B14F-4D97-AF65-F5344CB8AC3E}">
        <p14:creationId xmlns:p14="http://schemas.microsoft.com/office/powerpoint/2010/main" val="290825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circle(in)">
                                      <p:cBhvr>
                                        <p:cTn id="1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turns the tables on vain worship (</a:t>
            </a:r>
            <a:r>
              <a:rPr lang="en-US" sz="3200" b="1" i="1" dirty="0">
                <a:effectLst/>
                <a:latin typeface="Bookman Old Style" panose="02050604050505020204" pitchFamily="18" charset="0"/>
                <a:ea typeface="Calibri" panose="020F0502020204030204" pitchFamily="34" charset="0"/>
              </a:rPr>
              <a:t>verses 12-22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342900" indent="-342900">
              <a:buFont typeface="+mj-lt"/>
              <a:buAutoNum type="alphaUcPeriod" startAt="2"/>
            </a:pPr>
            <a:r>
              <a:rPr lang="en-US" sz="2800" b="1" dirty="0">
                <a:effectLst/>
                <a:latin typeface="Bookman Old Style" panose="02050604050505020204" pitchFamily="18" charset="0"/>
                <a:ea typeface="Calibri" panose="020F0502020204030204" pitchFamily="34" charset="0"/>
              </a:rPr>
              <a:t>The King pronounces judgment on vain worship (</a:t>
            </a:r>
            <a:r>
              <a:rPr lang="en-US" sz="2800" b="1" i="1" dirty="0">
                <a:effectLst/>
                <a:latin typeface="Bookman Old Style" panose="02050604050505020204" pitchFamily="18" charset="0"/>
                <a:ea typeface="Calibri" panose="020F0502020204030204" pitchFamily="34" charset="0"/>
              </a:rPr>
              <a:t>18-22</a:t>
            </a:r>
            <a:r>
              <a:rPr lang="en-US" sz="2800" b="1" dirty="0">
                <a:effectLst/>
                <a:latin typeface="Bookman Old Style" panose="02050604050505020204" pitchFamily="18" charset="0"/>
                <a:ea typeface="Calibri" panose="020F0502020204030204" pitchFamily="34" charset="0"/>
              </a:rPr>
              <a:t>)</a:t>
            </a: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18</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In the morning</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as he was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returning to the city</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he became hungry</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19</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And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seeing a fig tree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by the wayside, he went to it and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found nothing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on it but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only leaves</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And he said to it,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May no fruit ever come from you again!</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And the fig tree withered at once</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L="0" marR="0" indent="0">
              <a:lnSpc>
                <a:spcPct val="100000"/>
              </a:lnSpc>
              <a:spcBef>
                <a:spcPts val="0"/>
              </a:spcBef>
              <a:spcAft>
                <a:spcPts val="0"/>
              </a:spcAft>
              <a:buNone/>
            </a:pPr>
            <a:endParaRPr lang="en-US" dirty="0"/>
          </a:p>
          <a:p>
            <a:pPr marL="0" marR="0" indent="0">
              <a:lnSpc>
                <a:spcPct val="100000"/>
              </a:lnSpc>
              <a:spcBef>
                <a:spcPts val="0"/>
              </a:spcBef>
              <a:spcAft>
                <a:spcPts val="0"/>
              </a:spcAft>
              <a:buNone/>
            </a:pPr>
            <a:r>
              <a:rPr lang="en-US" sz="2400" b="1" dirty="0">
                <a:solidFill>
                  <a:srgbClr val="FF0000"/>
                </a:solidFill>
                <a:latin typeface="Bookman Old Style" panose="02050604050505020204" pitchFamily="18" charset="0"/>
              </a:rPr>
              <a:t>43</a:t>
            </a:r>
            <a:r>
              <a:rPr lang="en-US" sz="2800" b="1" dirty="0">
                <a:latin typeface="Bookman Old Style" panose="02050604050505020204" pitchFamily="18" charset="0"/>
              </a:rPr>
              <a:t> “…</a:t>
            </a:r>
            <a:r>
              <a:rPr lang="en-US" sz="2800" b="1" i="1" dirty="0">
                <a:latin typeface="Bookman Old Style" panose="02050604050505020204" pitchFamily="18" charset="0"/>
              </a:rPr>
              <a:t>the kingdom of God will be taken away from you and given to a people </a:t>
            </a:r>
            <a:r>
              <a:rPr lang="en-US" sz="2800" b="1" i="1" dirty="0">
                <a:solidFill>
                  <a:srgbClr val="0070C0"/>
                </a:solidFill>
                <a:latin typeface="Bookman Old Style" panose="02050604050505020204" pitchFamily="18" charset="0"/>
              </a:rPr>
              <a:t>producing its fruits</a:t>
            </a:r>
            <a:r>
              <a:rPr lang="en-US" sz="2800" b="1" dirty="0">
                <a:latin typeface="Bookman Old Style" panose="02050604050505020204" pitchFamily="18" charset="0"/>
              </a:rPr>
              <a:t>.”</a:t>
            </a:r>
            <a:endParaRPr lang="en-US" sz="2800" b="1" dirty="0">
              <a:effectLst/>
              <a:latin typeface="Bookman Old Style" panose="02050604050505020204" pitchFamily="18" charset="0"/>
              <a:ea typeface="Calibri" panose="020F0502020204030204" pitchFamily="34" charset="0"/>
            </a:endParaRPr>
          </a:p>
        </p:txBody>
      </p:sp>
    </p:spTree>
    <p:extLst>
      <p:ext uri="{BB962C8B-B14F-4D97-AF65-F5344CB8AC3E}">
        <p14:creationId xmlns:p14="http://schemas.microsoft.com/office/powerpoint/2010/main" val="153084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ircle(in)">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turns the tables on vain worship (</a:t>
            </a:r>
            <a:r>
              <a:rPr lang="en-US" sz="3200" b="1" i="1" dirty="0">
                <a:effectLst/>
                <a:latin typeface="Bookman Old Style" panose="02050604050505020204" pitchFamily="18" charset="0"/>
                <a:ea typeface="Calibri" panose="020F0502020204030204" pitchFamily="34" charset="0"/>
              </a:rPr>
              <a:t>verses 12-22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342900" indent="-342900">
              <a:buFont typeface="+mj-lt"/>
              <a:buAutoNum type="alphaUcPeriod" startAt="2"/>
            </a:pPr>
            <a:r>
              <a:rPr lang="en-US" sz="2800" b="1" dirty="0">
                <a:effectLst/>
                <a:latin typeface="Bookman Old Style" panose="02050604050505020204" pitchFamily="18" charset="0"/>
                <a:ea typeface="Calibri" panose="020F0502020204030204" pitchFamily="34" charset="0"/>
              </a:rPr>
              <a:t>The King pronounces judgment on vain worship (</a:t>
            </a:r>
            <a:r>
              <a:rPr lang="en-US" sz="2800" b="1" i="1" dirty="0">
                <a:effectLst/>
                <a:latin typeface="Bookman Old Style" panose="02050604050505020204" pitchFamily="18" charset="0"/>
                <a:ea typeface="Calibri" panose="020F0502020204030204" pitchFamily="34" charset="0"/>
              </a:rPr>
              <a:t>18-22</a:t>
            </a:r>
            <a:r>
              <a:rPr lang="en-US" sz="2800" b="1" dirty="0">
                <a:effectLst/>
                <a:latin typeface="Bookman Old Style" panose="02050604050505020204" pitchFamily="18" charset="0"/>
                <a:ea typeface="Calibri" panose="020F0502020204030204" pitchFamily="34" charset="0"/>
              </a:rPr>
              <a:t>)</a:t>
            </a: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21</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And Jesus answered them, “Truly, I say to you,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if you have faith and do not doubt</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you will not only do what has been done to the fig tree, </a:t>
            </a:r>
            <a:r>
              <a:rPr lang="en-US" sz="2800" b="1" i="1" dirty="0">
                <a:effectLst/>
                <a:latin typeface="Bookman Old Style" panose="02050604050505020204" pitchFamily="18" charset="0"/>
                <a:ea typeface="Times New Roman" panose="02020603050405020304" pitchFamily="18" charset="0"/>
              </a:rPr>
              <a:t>but even if you say to this mountain, ‘Be taken up and thrown into the sea,’ it will happen</a:t>
            </a:r>
            <a:r>
              <a:rPr lang="en-US" sz="2800" b="1" dirty="0">
                <a:effectLst/>
                <a:latin typeface="Bookman Old Style" panose="02050604050505020204" pitchFamily="18" charset="0"/>
                <a:ea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rPr>
              <a:t>22</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And </a:t>
            </a:r>
            <a:r>
              <a:rPr lang="en-US" sz="2800" b="1" i="1" dirty="0">
                <a:solidFill>
                  <a:srgbClr val="0070C0"/>
                </a:solidFill>
                <a:effectLst/>
                <a:latin typeface="Bookman Old Style" panose="02050604050505020204" pitchFamily="18" charset="0"/>
                <a:ea typeface="Times New Roman" panose="02020603050405020304" pitchFamily="18" charset="0"/>
              </a:rPr>
              <a:t>whatever you ask in prayer, you will receive, if you have faith</a:t>
            </a:r>
            <a:r>
              <a:rPr lang="en-US" sz="2800" b="1" i="1" dirty="0">
                <a:effectLst/>
                <a:latin typeface="Bookman Old Style" panose="02050604050505020204" pitchFamily="18" charset="0"/>
                <a:ea typeface="Times New Roman" panose="02020603050405020304" pitchFamily="18" charset="0"/>
              </a:rPr>
              <a:t>.”</a:t>
            </a:r>
          </a:p>
          <a:p>
            <a:pPr marL="0" marR="0" indent="0">
              <a:lnSpc>
                <a:spcPct val="100000"/>
              </a:lnSpc>
              <a:spcBef>
                <a:spcPts val="0"/>
              </a:spcBef>
              <a:spcAft>
                <a:spcPts val="0"/>
              </a:spcAft>
              <a:buNone/>
            </a:pPr>
            <a:endParaRPr lang="en-US" dirty="0"/>
          </a:p>
          <a:p>
            <a:pPr marL="0" marR="0" indent="0">
              <a:lnSpc>
                <a:spcPct val="100000"/>
              </a:lnSpc>
              <a:spcBef>
                <a:spcPts val="0"/>
              </a:spcBef>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by your words you will be justified, and </a:t>
            </a:r>
            <a:r>
              <a:rPr lang="en-US" sz="2800" b="1" i="1" dirty="0">
                <a:solidFill>
                  <a:srgbClr val="0070C0"/>
                </a:solidFill>
                <a:latin typeface="Bookman Old Style" panose="02050604050505020204" pitchFamily="18" charset="0"/>
              </a:rPr>
              <a:t>by your words you will be condemned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12:37</a:t>
            </a:r>
            <a:endParaRPr lang="en-US" sz="4800" b="1" dirty="0">
              <a:solidFill>
                <a:srgbClr val="C00000"/>
              </a:solidFill>
              <a:effectLst/>
              <a:latin typeface="Bookman Old Style" panose="02050604050505020204" pitchFamily="18" charset="0"/>
              <a:ea typeface="Calibri" panose="020F0502020204030204" pitchFamily="34" charset="0"/>
            </a:endParaRPr>
          </a:p>
        </p:txBody>
      </p:sp>
    </p:spTree>
    <p:extLst>
      <p:ext uri="{BB962C8B-B14F-4D97-AF65-F5344CB8AC3E}">
        <p14:creationId xmlns:p14="http://schemas.microsoft.com/office/powerpoint/2010/main" val="287949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circle(in)">
                                      <p:cBhvr>
                                        <p:cTn id="1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turns the tables on the Jewish ruling authorities (</a:t>
            </a:r>
            <a:r>
              <a:rPr lang="en-US" sz="3200" b="1" i="1" dirty="0">
                <a:effectLst/>
                <a:latin typeface="Bookman Old Style" panose="02050604050505020204" pitchFamily="18" charset="0"/>
                <a:ea typeface="Calibri" panose="020F0502020204030204" pitchFamily="34" charset="0"/>
              </a:rPr>
              <a:t>verses 23-46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The King sets the terms (</a:t>
            </a:r>
            <a:r>
              <a:rPr lang="en-US" sz="2800" b="1" i="1" dirty="0">
                <a:latin typeface="Bookman Old Style" panose="02050604050505020204" pitchFamily="18" charset="0"/>
              </a:rPr>
              <a:t>23-27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And when </a:t>
            </a:r>
            <a:r>
              <a:rPr lang="en-US" sz="2800" b="1" i="1" dirty="0">
                <a:solidFill>
                  <a:srgbClr val="0070C0"/>
                </a:solidFill>
                <a:latin typeface="Bookman Old Style" panose="02050604050505020204" pitchFamily="18" charset="0"/>
              </a:rPr>
              <a:t>he entered the temple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the chief priests and the elders</a:t>
            </a:r>
            <a:r>
              <a:rPr lang="en-US" sz="2800" b="1" i="1" dirty="0">
                <a:latin typeface="Bookman Old Style" panose="02050604050505020204" pitchFamily="18" charset="0"/>
              </a:rPr>
              <a:t> of the people came up to him as he was teaching, and </a:t>
            </a:r>
            <a:r>
              <a:rPr lang="en-US" sz="2800" b="1" i="1" dirty="0">
                <a:solidFill>
                  <a:srgbClr val="0070C0"/>
                </a:solidFill>
                <a:latin typeface="Bookman Old Style" panose="02050604050505020204" pitchFamily="18" charset="0"/>
              </a:rPr>
              <a:t>said</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By what authority </a:t>
            </a:r>
            <a:r>
              <a:rPr lang="en-US" sz="2800" b="1" i="1" dirty="0">
                <a:latin typeface="Bookman Old Style" panose="02050604050505020204" pitchFamily="18" charset="0"/>
              </a:rPr>
              <a:t>are you doing these things, and </a:t>
            </a:r>
            <a:r>
              <a:rPr lang="en-US" sz="2800" b="1" i="1" dirty="0">
                <a:solidFill>
                  <a:srgbClr val="0070C0"/>
                </a:solidFill>
                <a:latin typeface="Bookman Old Style" panose="02050604050505020204" pitchFamily="18" charset="0"/>
              </a:rPr>
              <a:t>who gave you this authority</a:t>
            </a:r>
            <a:r>
              <a:rPr lang="en-US" sz="2800" b="1" i="1" dirty="0">
                <a:latin typeface="Bookman Old Style" panose="02050604050505020204" pitchFamily="18" charset="0"/>
              </a:rPr>
              <a:t>?”</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6180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ircle(in)">
                                      <p:cBhvr>
                                        <p:cTn id="10"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993</TotalTime>
  <Words>2092</Words>
  <Application>Microsoft Office PowerPoint</Application>
  <PresentationFormat>Widescreen</PresentationFormat>
  <Paragraphs>76</Paragraphs>
  <Slides>23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PowerPoint Presentation</vt:lpstr>
      <vt:lpstr>I. The King turns the tables on vain worship (verses 12-22)</vt:lpstr>
      <vt:lpstr>I. The King turns the tables on vain worship (verses 12-22)</vt:lpstr>
      <vt:lpstr>I. The King turns the tables on vain worship (verses 12-22)</vt:lpstr>
      <vt:lpstr>I. The King turns the tables on vain worship (verses 12-22)</vt:lpstr>
      <vt:lpstr>I. The King turns the tables on vain worship (verses 12-22)</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II. The King turns the tables on the Jewish ruling authorities (verses 23-46)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2024-02-05T03:33:37Z</dcterms:modified>
</cp:coreProperties>
</file>