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62" r:id="rId2"/>
  </p:sldMasterIdLst>
  <p:notesMasterIdLst>
    <p:notesMasterId r:id="rId25"/>
  </p:notesMasterIdLst>
  <p:sldIdLst>
    <p:sldId id="545" r:id="rId3"/>
    <p:sldId id="399" r:id="rId4"/>
    <p:sldId id="756" r:id="rId5"/>
    <p:sldId id="758" r:id="rId6"/>
    <p:sldId id="759" r:id="rId7"/>
    <p:sldId id="565" r:id="rId8"/>
    <p:sldId id="760" r:id="rId9"/>
    <p:sldId id="761" r:id="rId10"/>
    <p:sldId id="757" r:id="rId11"/>
    <p:sldId id="752" r:id="rId12"/>
    <p:sldId id="762" r:id="rId13"/>
    <p:sldId id="763" r:id="rId14"/>
    <p:sldId id="753" r:id="rId15"/>
    <p:sldId id="764" r:id="rId16"/>
    <p:sldId id="766" r:id="rId17"/>
    <p:sldId id="754" r:id="rId18"/>
    <p:sldId id="768" r:id="rId19"/>
    <p:sldId id="769" r:id="rId20"/>
    <p:sldId id="767" r:id="rId21"/>
    <p:sldId id="538" r:id="rId22"/>
    <p:sldId id="546" r:id="rId23"/>
    <p:sldId id="53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5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E62004-244A-409F-9551-157AC737A084}" v="5" dt="2024-02-15T16:13:50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572ED-DCF0-4704-A939-7BED94815564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D89D-B35A-48BA-B643-15CC34A4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05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1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66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81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63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402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5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519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0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418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2/18/2024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796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72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93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4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0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AD5F9-A63A-4A59-A734-6A332050D203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D347E-7FDC-4FAF-884F-CF4FE1E94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2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Scripture Reading</a:t>
            </a:r>
          </a:p>
          <a:p>
            <a:pPr marL="0" indent="0" algn="ctr">
              <a:buNone/>
            </a:pPr>
            <a:r>
              <a:rPr lang="en-US" sz="4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Matthew 22:15-46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FF330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3300"/>
                </a:solidFill>
              </a:rPr>
              <a:t>Pages 983-84 in the seat back bibles</a:t>
            </a:r>
          </a:p>
        </p:txBody>
      </p:sp>
    </p:spTree>
    <p:extLst>
      <p:ext uri="{BB962C8B-B14F-4D97-AF65-F5344CB8AC3E}">
        <p14:creationId xmlns:p14="http://schemas.microsoft.com/office/powerpoint/2010/main" val="337587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on the resurrection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23-33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same day Sadducees came to him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who say that there is no resurrection</a:t>
            </a:r>
            <a:r>
              <a:rPr lang="en-US" sz="2800" b="1" i="1" dirty="0">
                <a:latin typeface="Bookman Old Style" panose="02050604050505020204" pitchFamily="18" charset="0"/>
              </a:rPr>
              <a:t>, and they asked him a question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saying, “Teacher,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Moses said</a:t>
            </a:r>
            <a:r>
              <a:rPr lang="en-US" sz="2800" b="1" i="1" dirty="0">
                <a:latin typeface="Bookman Old Style" panose="02050604050505020204" pitchFamily="18" charset="0"/>
              </a:rPr>
              <a:t>, ‘If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man dies having no children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his brother must marry the widow and raise up offspring for his brother</a:t>
            </a:r>
            <a:r>
              <a:rPr lang="en-US" sz="2800" b="1" i="1" dirty="0">
                <a:latin typeface="Bookman Old Style" panose="02050604050505020204" pitchFamily="18" charset="0"/>
              </a:rPr>
              <a:t>.’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Now there were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seven brothers </a:t>
            </a:r>
            <a:r>
              <a:rPr lang="en-US" sz="2800" b="1" i="1" dirty="0">
                <a:latin typeface="Bookman Old Style" panose="02050604050505020204" pitchFamily="18" charset="0"/>
              </a:rPr>
              <a:t>among us. The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first married and died</a:t>
            </a:r>
            <a:r>
              <a:rPr lang="en-US" sz="2800" b="1" i="1" dirty="0">
                <a:latin typeface="Bookman Old Style" panose="02050604050505020204" pitchFamily="18" charset="0"/>
              </a:rPr>
              <a:t>, and having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 offspring </a:t>
            </a:r>
            <a:r>
              <a:rPr lang="en-US" sz="2800" b="1" i="1" dirty="0">
                <a:latin typeface="Bookman Old Style" panose="02050604050505020204" pitchFamily="18" charset="0"/>
              </a:rPr>
              <a:t>left his wife to his brother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So too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second </a:t>
            </a:r>
            <a:r>
              <a:rPr lang="en-US" sz="2800" b="1" i="1" dirty="0">
                <a:latin typeface="Bookman Old Style" panose="02050604050505020204" pitchFamily="18" charset="0"/>
              </a:rPr>
              <a:t>and third,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down to the seventh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After them all, the woman died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28</a:t>
            </a:r>
            <a:r>
              <a:rPr lang="en-US" sz="24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B050"/>
                </a:solidFill>
                <a:latin typeface="Bookman Old Style" panose="02050604050505020204" pitchFamily="18" charset="0"/>
              </a:rPr>
              <a:t>In the resurrection, therefore, of the seven, whose wife will she be? For they all had her.”</a:t>
            </a:r>
            <a:endParaRPr lang="en-US" sz="28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0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47CF0-0492-118D-E418-FD07EA8E93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C1AAE4-A117-E124-60FB-9233853A0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on the resurrection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23-33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FBB1C2-9066-430A-6B16-FC0D57ABB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1813301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Jesus answered them, “You are wrong, because you know neither the Scriptures nor the power of God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the resurrection they neither marry nor are given in marriage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but are like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angels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in heaven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as for the resurrection of the dead, have you not read what was said to you by God</a:t>
            </a:r>
            <a:r>
              <a:rPr lang="en-US" sz="2800" b="1" dirty="0">
                <a:latin typeface="Bookman Old Style" panose="02050604050505020204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‘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I am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the God of Abraham</a:t>
            </a:r>
            <a:r>
              <a:rPr lang="en-US" sz="2800" b="1" i="1" dirty="0">
                <a:latin typeface="Bookman Old Style" panose="02050604050505020204" pitchFamily="18" charset="0"/>
              </a:rPr>
              <a:t>, and the God of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Isaac</a:t>
            </a:r>
            <a:r>
              <a:rPr lang="en-US" sz="2800" b="1" i="1" dirty="0">
                <a:latin typeface="Bookman Old Style" panose="02050604050505020204" pitchFamily="18" charset="0"/>
              </a:rPr>
              <a:t>, and the God of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Jacob</a:t>
            </a:r>
            <a:r>
              <a:rPr lang="en-US" sz="2800" b="1" i="1" dirty="0">
                <a:latin typeface="Bookman Old Style" panose="02050604050505020204" pitchFamily="18" charset="0"/>
              </a:rPr>
              <a:t>’? He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not</a:t>
            </a:r>
            <a:r>
              <a:rPr lang="en-US" sz="2800" b="1" i="1" dirty="0">
                <a:latin typeface="Bookman Old Style" panose="02050604050505020204" pitchFamily="18" charset="0"/>
              </a:rPr>
              <a:t> God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of the dead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but</a:t>
            </a:r>
            <a:r>
              <a:rPr lang="en-US" sz="2800" b="1" i="1" dirty="0">
                <a:latin typeface="Bookman Old Style" panose="02050604050505020204" pitchFamily="18" charset="0"/>
              </a:rPr>
              <a:t>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of the living</a:t>
            </a:r>
            <a:r>
              <a:rPr lang="en-US" sz="2800" b="1" i="1" dirty="0">
                <a:latin typeface="Bookman Old Style" panose="02050604050505020204" pitchFamily="18" charset="0"/>
              </a:rPr>
              <a:t>.”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Your father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Abraham rejoiced that he would see my day. He saw it</a:t>
            </a:r>
            <a:r>
              <a:rPr lang="en-US" sz="2800" b="1" i="1" dirty="0">
                <a:latin typeface="Bookman Old Style" panose="02050604050505020204" pitchFamily="18" charset="0"/>
              </a:rPr>
              <a:t> and was glad!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8:56 </a:t>
            </a:r>
          </a:p>
        </p:txBody>
      </p:sp>
    </p:spTree>
    <p:extLst>
      <p:ext uri="{BB962C8B-B14F-4D97-AF65-F5344CB8AC3E}">
        <p14:creationId xmlns:p14="http://schemas.microsoft.com/office/powerpoint/2010/main" val="324878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9DF6D-5CEE-B349-2424-E9FE8B2AA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1F8065-3C35-5B4F-480B-EF2CD26D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on the resurrection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23-33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065177-E2C5-D829-2039-2E81F99A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 am the resurrection and the life</a:t>
            </a:r>
            <a:r>
              <a:rPr lang="en-US" sz="2800" b="1" i="1" dirty="0">
                <a:latin typeface="Bookman Old Style" panose="02050604050505020204" pitchFamily="18" charset="0"/>
              </a:rPr>
              <a:t>. Whoever believes in me, though he die, yet shall he live, and everyone who lives and believes in me shall never die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John 11:25-26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33</a:t>
            </a:r>
            <a:r>
              <a:rPr lang="en-US" sz="24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when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crowd </a:t>
            </a:r>
            <a:r>
              <a:rPr lang="en-US" sz="2800" b="1" i="1" dirty="0">
                <a:latin typeface="Bookman Old Style" panose="02050604050505020204" pitchFamily="18" charset="0"/>
              </a:rPr>
              <a:t>heard it,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were astonished</a:t>
            </a:r>
            <a:r>
              <a:rPr lang="en-US" sz="2800" b="1" i="1" dirty="0">
                <a:latin typeface="Bookman Old Style" panose="02050604050505020204" pitchFamily="18" charset="0"/>
              </a:rPr>
              <a:t> at his teaching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213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on the Law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34-40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34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when the Pharisees heard that he had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silenced</a:t>
            </a:r>
            <a:r>
              <a:rPr lang="en-US" sz="2800" b="1" i="1" dirty="0">
                <a:latin typeface="Bookman Old Style" panose="02050604050505020204" pitchFamily="18" charset="0"/>
              </a:rPr>
              <a:t> the Sadducees, they gathered together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one of them,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 lawyer</a:t>
            </a:r>
            <a:r>
              <a:rPr lang="en-US" sz="2800" b="1" i="1" dirty="0">
                <a:latin typeface="Bookman Old Style" panose="02050604050505020204" pitchFamily="18" charset="0"/>
              </a:rPr>
              <a:t>, asked him a question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to test him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36</a:t>
            </a:r>
            <a:r>
              <a:rPr lang="en-US" sz="2800" b="1" i="1" dirty="0">
                <a:latin typeface="Bookman Old Style" panose="02050604050505020204" pitchFamily="18" charset="0"/>
              </a:rPr>
              <a:t>“Teacher, which is the great commandment in the Law?”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8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A94AF1-D3B3-8AD1-E086-98EDC4B29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AF86-7252-4B49-A6A5-856E0FD5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on the Law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34-40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EC19A-A059-312A-25D7-FC02AC7E0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him, “You shall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love the Lord your God</a:t>
            </a:r>
            <a:r>
              <a:rPr lang="en-US" sz="2800" b="1" i="1" dirty="0">
                <a:latin typeface="Bookman Old Style" panose="02050604050505020204" pitchFamily="18" charset="0"/>
              </a:rPr>
              <a:t> with all your heart and with all your soul and with all your mind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This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great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first commandment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a second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like it</a:t>
            </a:r>
            <a:r>
              <a:rPr lang="en-US" sz="2800" b="1" i="1" dirty="0">
                <a:latin typeface="Bookman Old Style" panose="02050604050505020204" pitchFamily="18" charset="0"/>
              </a:rPr>
              <a:t>: You shall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love your neighbor</a:t>
            </a:r>
            <a:r>
              <a:rPr lang="en-US" sz="2800" b="1" i="1" dirty="0">
                <a:latin typeface="Bookman Old Style" panose="02050604050505020204" pitchFamily="18" charset="0"/>
              </a:rPr>
              <a:t> as yourself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The scribes and the Pharisees sit on Moses’ seat, so do and observe whatever they tell you,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but not the works they do. For they preach, but do not practice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Matthew 23:2-3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2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EBBEF-B3A0-6727-6FD8-9CE3211DC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A93AE7-E38C-8A64-C9A6-03FC27AE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III.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on the Law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34-40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332BD1-949C-2342-065D-510BE6729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37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he said to him, “You shall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love the Lord your God</a:t>
            </a:r>
            <a:r>
              <a:rPr lang="en-US" sz="2800" b="1" i="1" dirty="0">
                <a:latin typeface="Bookman Old Style" panose="02050604050505020204" pitchFamily="18" charset="0"/>
              </a:rPr>
              <a:t> with all your heart and with all your soul and with all your mind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This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great 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first commandment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a second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like it</a:t>
            </a:r>
            <a:r>
              <a:rPr lang="en-US" sz="2800" b="1" i="1" dirty="0">
                <a:latin typeface="Bookman Old Style" panose="02050604050505020204" pitchFamily="18" charset="0"/>
              </a:rPr>
              <a:t>: You shall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love your neighbor</a:t>
            </a:r>
            <a:r>
              <a:rPr lang="en-US" sz="2800" b="1" i="1" dirty="0">
                <a:latin typeface="Bookman Old Style" panose="02050604050505020204" pitchFamily="18" charset="0"/>
              </a:rPr>
              <a:t> as yourself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40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On these two commandments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depend all the Law </a:t>
            </a:r>
            <a:r>
              <a:rPr lang="en-US" sz="2800" b="1" i="1" dirty="0">
                <a:latin typeface="Bookman Old Style" panose="02050604050505020204" pitchFamily="18" charset="0"/>
              </a:rPr>
              <a:t>and the Prophets.”</a:t>
            </a:r>
            <a:r>
              <a:rPr lang="en-US" sz="2800" b="1" dirty="0">
                <a:latin typeface="Bookman Old Style" panose="020506040505050202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0508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41-46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Now while the Pharisees were gathered together, Jesus asked them a question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saying,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What do you think</a:t>
            </a:r>
            <a:r>
              <a:rPr lang="en-US" sz="2800" b="1" i="1" dirty="0">
                <a:latin typeface="Bookman Old Style" panose="02050604050505020204" pitchFamily="18" charset="0"/>
              </a:rPr>
              <a:t> about the Christ? Whose son is he?”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said to him, “The son of David.”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i="1" dirty="0"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Tell</a:t>
            </a:r>
            <a:r>
              <a:rPr lang="en-US" sz="2800" b="1" i="1" dirty="0">
                <a:latin typeface="Bookman Old Style" panose="02050604050505020204" pitchFamily="18" charset="0"/>
              </a:rPr>
              <a:t> us, then, what you think.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885A3-6920-6E9C-D6D4-6CB3AF3BAB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A43D857-940A-7223-7986-511050E08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41-46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122C04-4906-252B-AA30-D11AD2A3D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said to them, “How is it then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David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the Spirit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calls him Lord</a:t>
            </a:r>
            <a:r>
              <a:rPr lang="en-US" sz="2800" b="1" i="1" dirty="0">
                <a:latin typeface="Bookman Old Style" panose="02050604050505020204" pitchFamily="18" charset="0"/>
              </a:rPr>
              <a:t>, saying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44</a:t>
            </a:r>
            <a:r>
              <a:rPr lang="en-US" sz="2800" b="1" i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Lord said to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my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Lord</a:t>
            </a:r>
            <a:r>
              <a:rPr lang="en-US" sz="2800" b="1" i="1" dirty="0">
                <a:latin typeface="Bookman Old Style" panose="02050604050505020204" pitchFamily="18" charset="0"/>
              </a:rPr>
              <a:t>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Sit at my right hand</a:t>
            </a:r>
            <a:r>
              <a:rPr lang="en-US" sz="2800" b="1" i="1" dirty="0">
                <a:latin typeface="Bookman Old Style" panose="02050604050505020204" pitchFamily="18" charset="0"/>
              </a:rPr>
              <a:t>, until I put your enemies under your feet”</a:t>
            </a:r>
            <a:r>
              <a:rPr lang="en-US" sz="2800" b="1" dirty="0">
                <a:latin typeface="Bookman Old Style" panose="02050604050505020204" pitchFamily="18" charset="0"/>
              </a:rPr>
              <a:t>?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If then David calls him Lord, how is he his son?”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“﻿</a:t>
            </a:r>
            <a:r>
              <a:rPr lang="en-US" sz="2800" b="1" i="1" dirty="0">
                <a:latin typeface="Bookman Old Style" panose="02050604050505020204" pitchFamily="18" charset="0"/>
              </a:rPr>
              <a:t>But as for you,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Bethlehem</a:t>
            </a:r>
            <a:r>
              <a:rPr lang="en-US" sz="2800" b="1" i="1" dirty="0">
                <a:latin typeface="Bookman Old Style" panose="02050604050505020204" pitchFamily="18" charset="0"/>
              </a:rPr>
              <a:t> Ephrathah, Too little to be among the clans of Judah,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From you One will go forth for Me to be ruler in Israel</a:t>
            </a:r>
            <a:r>
              <a:rPr lang="en-US" sz="2800" b="1" i="1" dirty="0">
                <a:latin typeface="Bookman Old Style" panose="02050604050505020204" pitchFamily="18" charset="0"/>
              </a:rPr>
              <a:t>. ﻿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His goings forth are</a:t>
            </a:r>
            <a:r>
              <a:rPr lang="en-US" sz="2800" b="1" i="1" dirty="0">
                <a:latin typeface="Bookman Old Style" panose="02050604050505020204" pitchFamily="18" charset="0"/>
              </a:rPr>
              <a:t> from long ago,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From the days of eternity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Micah 5:2, NASB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0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CF202-4F6E-07B9-AECD-DDD0832EBF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9FE774-91BA-0169-6278-3DF65031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41-46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80864F-F0C3-062E-7283-AEEBD6C38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43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He said to them, “How is it then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David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in the Spirit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calls him Lord</a:t>
            </a:r>
            <a:r>
              <a:rPr lang="en-US" sz="2800" b="1" i="1" dirty="0">
                <a:latin typeface="Bookman Old Style" panose="02050604050505020204" pitchFamily="18" charset="0"/>
              </a:rPr>
              <a:t>, saying</a:t>
            </a:r>
            <a:r>
              <a:rPr lang="en-US" sz="2800" b="1" dirty="0">
                <a:latin typeface="Bookman Old Style" panose="020506040505050202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44</a:t>
            </a:r>
            <a:r>
              <a:rPr lang="en-US" sz="2800" b="1" i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Lord said to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my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Lord</a:t>
            </a:r>
            <a:r>
              <a:rPr lang="en-US" sz="2800" b="1" i="1" dirty="0">
                <a:latin typeface="Bookman Old Style" panose="02050604050505020204" pitchFamily="18" charset="0"/>
              </a:rPr>
              <a:t>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Sit at my right hand</a:t>
            </a:r>
            <a:r>
              <a:rPr lang="en-US" sz="2800" b="1" i="1" dirty="0">
                <a:latin typeface="Bookman Old Style" panose="02050604050505020204" pitchFamily="18" charset="0"/>
              </a:rPr>
              <a:t>, until I put your enemies under your feet”</a:t>
            </a:r>
            <a:r>
              <a:rPr lang="en-US" sz="2800" b="1" dirty="0">
                <a:latin typeface="Bookman Old Style" panose="02050604050505020204" pitchFamily="18" charset="0"/>
              </a:rPr>
              <a:t>?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If then David calls him Lord, how is he his son?”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latin typeface="Bookman Old Style" panose="020506040505050202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 will raise up your offspring after you</a:t>
            </a:r>
            <a:r>
              <a:rPr lang="en-US" sz="2800" b="1" i="1" dirty="0">
                <a:latin typeface="Bookman Old Style" panose="02050604050505020204" pitchFamily="18" charset="0"/>
              </a:rPr>
              <a:t>, who shall come from your body, and I will establish his kingdom. He shall build a house for my name,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 I will establish the throne of his kingdom forever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2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nd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Samuel 7:12-13 </a:t>
            </a:r>
          </a:p>
        </p:txBody>
      </p:sp>
    </p:spTree>
    <p:extLst>
      <p:ext uri="{BB962C8B-B14F-4D97-AF65-F5344CB8AC3E}">
        <p14:creationId xmlns:p14="http://schemas.microsoft.com/office/powerpoint/2010/main" val="408262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328BDF-0398-0A06-6651-384D6D038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74E523-E502-B93B-1F85-8FA5A708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550652" cy="160934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IV.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 The King is THE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41-46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B655EA-887E-DC6F-D63B-74C1952B9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4" y="2003073"/>
            <a:ext cx="10058400" cy="4736592"/>
          </a:xfrm>
        </p:spPr>
        <p:txBody>
          <a:bodyPr>
            <a:no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 one was able to answer him a word</a:t>
            </a:r>
            <a:r>
              <a:rPr lang="en-US" sz="2800" b="1" i="1" dirty="0">
                <a:latin typeface="Bookman Old Style" panose="02050604050505020204" pitchFamily="18" charset="0"/>
              </a:rPr>
              <a:t>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nor</a:t>
            </a:r>
            <a:r>
              <a:rPr lang="en-US" sz="2800" b="1" i="1" dirty="0">
                <a:latin typeface="Bookman Old Style" panose="02050604050505020204" pitchFamily="18" charset="0"/>
              </a:rPr>
              <a:t> from that day did anyone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dare to ask him any more questions</a:t>
            </a:r>
            <a:r>
              <a:rPr lang="en-US" sz="2800" b="1" dirty="0">
                <a:latin typeface="Bookman Old Style" panose="02050604050505020204" pitchFamily="18" charset="0"/>
              </a:rPr>
              <a:t>.</a:t>
            </a:r>
            <a:endParaRPr lang="en-US" sz="2800" b="1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4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9CF233-A3E4-C31F-1CC7-207B51C9CE10}"/>
              </a:ext>
            </a:extLst>
          </p:cNvPr>
          <p:cNvSpPr txBox="1"/>
          <p:nvPr/>
        </p:nvSpPr>
        <p:spPr>
          <a:xfrm>
            <a:off x="173967" y="0"/>
            <a:ext cx="11844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D2D2D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“No man can estimate what is really happening at the present. All we do know, and that to a large extent by direct experience, is that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evil labors with vast power and perpetual success in vain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D2D2D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: preparing always only the soil for unexpected good to sprout in.”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man Old Style" panose="02050604050505020204" pitchFamily="18" charset="0"/>
                <a:ea typeface="Times New Roman" panose="02020603050405020304" pitchFamily="18" charset="0"/>
                <a:cs typeface="+mn-cs"/>
              </a:rPr>
              <a:t>J. R. R. Tolkien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2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084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683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A8E7D-724C-4ED6-8B95-17903A4D3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chemeClr val="bg1"/>
                </a:solidFill>
              </a:rPr>
              <a:t>Benediction</a:t>
            </a:r>
          </a:p>
        </p:txBody>
      </p:sp>
    </p:spTree>
    <p:extLst>
      <p:ext uri="{BB962C8B-B14F-4D97-AF65-F5344CB8AC3E}">
        <p14:creationId xmlns:p14="http://schemas.microsoft.com/office/powerpoint/2010/main" val="273860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486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171EE-AC59-FCA0-E707-A82CD93CD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89DFD8-AA86-3AB7-00B6-7868F104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THE authority on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00143A-15C9-5027-ABF5-2C45E54E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2003073"/>
            <a:ext cx="10644317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15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Then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Pharisees </a:t>
            </a:r>
            <a:r>
              <a:rPr lang="en-US" sz="2800" b="1" i="1" dirty="0">
                <a:latin typeface="Bookman Old Style" panose="02050604050505020204" pitchFamily="18" charset="0"/>
              </a:rPr>
              <a:t>went and plotted how to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entangle him in his words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16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they sent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their disciples </a:t>
            </a:r>
            <a:r>
              <a:rPr lang="en-US" sz="2800" b="1" i="1" dirty="0">
                <a:latin typeface="Bookman Old Style" panose="02050604050505020204" pitchFamily="18" charset="0"/>
              </a:rPr>
              <a:t>to him, along with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Herodians</a:t>
            </a:r>
            <a:r>
              <a:rPr lang="en-US" sz="2800" b="1" i="1" dirty="0">
                <a:latin typeface="Bookman Old Style" panose="02050604050505020204" pitchFamily="18" charset="0"/>
              </a:rPr>
              <a:t>, saying, 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Teacher</a:t>
            </a:r>
            <a:r>
              <a:rPr lang="en-US" sz="2800" b="1" i="1" dirty="0">
                <a:latin typeface="Bookman Old Style" panose="02050604050505020204" pitchFamily="18" charset="0"/>
              </a:rPr>
              <a:t>, we know that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are true </a:t>
            </a:r>
            <a:r>
              <a:rPr lang="en-US" sz="2800" b="1" i="1" dirty="0">
                <a:latin typeface="Bookman Old Style" panose="02050604050505020204" pitchFamily="18" charset="0"/>
              </a:rPr>
              <a:t>and teach the way of God truthfully,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do not care about anyone’s opinion</a:t>
            </a:r>
            <a:r>
              <a:rPr lang="en-US" sz="2800" b="1" i="1" dirty="0">
                <a:latin typeface="Bookman Old Style" panose="02050604050505020204" pitchFamily="18" charset="0"/>
              </a:rPr>
              <a:t>, 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you are not swayed by appearances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17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Tell us, then, what you think.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Is it lawful to pay taxes to Caesar, or not?</a:t>
            </a:r>
            <a:r>
              <a:rPr lang="en-US" sz="2800" b="1" i="1" dirty="0">
                <a:latin typeface="Bookman Old Style" panose="02050604050505020204" pitchFamily="18" charset="0"/>
              </a:rPr>
              <a:t>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18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But Jesus,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aware of their malice</a:t>
            </a:r>
            <a:r>
              <a:rPr lang="en-US" sz="2800" b="1" i="1" dirty="0">
                <a:latin typeface="Bookman Old Style" panose="02050604050505020204" pitchFamily="18" charset="0"/>
              </a:rPr>
              <a:t>, said, “Why put me to the test, you hypocrites?</a:t>
            </a:r>
            <a:endParaRPr lang="en-US" sz="28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DAFC9-42EA-4249-0A8C-094F53B03B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1D08FB-BA3C-FAF2-1AD3-4264E485D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THE authority on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1F1F18-D87A-DAE9-18CC-E7F14AD7D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2003073"/>
            <a:ext cx="10644317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19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Show me the coin for the tax.” And they brought him a denarius</a:t>
            </a:r>
            <a:r>
              <a:rPr lang="en-US" sz="2800" b="1" dirty="0">
                <a:latin typeface="Bookman Old Style" panose="02050604050505020204" pitchFamily="18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20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And Jesus said to them, “Whose likeness and inscription is this?”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21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They said, “Caesar’s.” Then he said to them, “Therefore </a:t>
            </a:r>
            <a:r>
              <a:rPr lang="en-US" sz="2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render</a:t>
            </a:r>
            <a:r>
              <a:rPr lang="en-US" sz="2800" b="1" i="1" dirty="0">
                <a:latin typeface="Bookman Old Style" panose="02050604050505020204" pitchFamily="18" charset="0"/>
              </a:rPr>
              <a:t> to Caesar the things that are Caesar’s, and to God the things that are God’s.”</a:t>
            </a:r>
          </a:p>
          <a:p>
            <a:pPr marL="0" indent="0" algn="ctr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When the Pharisees asked “</a:t>
            </a:r>
            <a:r>
              <a:rPr lang="en-US" sz="2800" b="1" i="1" dirty="0">
                <a:latin typeface="Bookman Old Style" panose="02050604050505020204" pitchFamily="18" charset="0"/>
              </a:rPr>
              <a:t>Is it lawful to </a:t>
            </a:r>
            <a:r>
              <a:rPr lang="en-US" sz="2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pay</a:t>
            </a:r>
            <a:r>
              <a:rPr lang="en-US" sz="2800" b="1" dirty="0">
                <a:latin typeface="Bookman Old Style" panose="02050604050505020204" pitchFamily="18" charset="0"/>
              </a:rPr>
              <a:t>,” they used a verb one would use in a transaction where you had a </a:t>
            </a:r>
            <a:r>
              <a:rPr lang="en-US" sz="2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choice</a:t>
            </a:r>
            <a:r>
              <a:rPr lang="en-US" sz="2800" b="1" dirty="0">
                <a:latin typeface="Bookman Old Style" panose="02050604050505020204" pitchFamily="18" charset="0"/>
              </a:rPr>
              <a:t> of whether to pay or not. When Jesus responds with </a:t>
            </a:r>
            <a:r>
              <a:rPr lang="en-US" sz="2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render</a:t>
            </a:r>
            <a:r>
              <a:rPr lang="en-US" sz="2800" b="1" dirty="0">
                <a:latin typeface="Bookman Old Style" panose="02050604050505020204" pitchFamily="18" charset="0"/>
              </a:rPr>
              <a:t>, He uses a verb that indicates an </a:t>
            </a:r>
            <a:r>
              <a:rPr lang="en-US" sz="28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obligation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>
                <a:latin typeface="Bookman Old Style" panose="02050604050505020204" pitchFamily="18" charset="0"/>
              </a:rPr>
              <a:t>to pay.</a:t>
            </a:r>
            <a:endParaRPr lang="en-US" sz="3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7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A1101-FB4A-46B9-8908-0F75C965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THE authority on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DB673-2A69-412B-A9B3-AAA1AD838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2003073"/>
            <a:ext cx="10644317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By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him</a:t>
            </a:r>
            <a:r>
              <a:rPr lang="en-US" sz="2800" b="1" i="1" dirty="0">
                <a:latin typeface="Bookman Old Style" panose="02050604050505020204" pitchFamily="18" charset="0"/>
              </a:rPr>
              <a:t> all things were created, in heaven and on earth, visible and invisible, whether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thrones or dominions or rulers or authorities</a:t>
            </a:r>
            <a:r>
              <a:rPr lang="en-US" sz="2800" b="1" i="1" dirty="0">
                <a:latin typeface="Bookman Old Style" panose="02050604050505020204" pitchFamily="18" charset="0"/>
              </a:rPr>
              <a:t>—all things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were created through him and for him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Colossians 1:16</a:t>
            </a:r>
          </a:p>
          <a:p>
            <a:pPr marL="0" indent="0">
              <a:buNone/>
            </a:pP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EE7D3-A4D9-1ADC-F37D-9EEC62BD8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EB0914-0D43-12B6-C295-2337BD3B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THE authority on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97E3F3-415E-2FF6-8593-C5DA8AA52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2003073"/>
            <a:ext cx="10644317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Let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every person be subject to the governing authorities</a:t>
            </a:r>
            <a:r>
              <a:rPr lang="en-US" sz="2800" b="1" i="1" dirty="0">
                <a:latin typeface="Bookman Old Style" panose="02050604050505020204" pitchFamily="18" charset="0"/>
              </a:rPr>
              <a:t>. For there is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no authority except from God</a:t>
            </a:r>
            <a:r>
              <a:rPr lang="en-US" sz="2800" b="1" i="1" dirty="0">
                <a:latin typeface="Bookman Old Style" panose="02050604050505020204" pitchFamily="18" charset="0"/>
              </a:rPr>
              <a:t>,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those that exist have been instituted by God</a:t>
            </a:r>
            <a:r>
              <a:rPr lang="en-US" sz="2800" b="1" dirty="0">
                <a:latin typeface="Bookman Old Style" panose="02050604050505020204" pitchFamily="18" charset="0"/>
              </a:rPr>
              <a:t>.”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Romans 13:1</a:t>
            </a:r>
            <a:endParaRPr lang="en-US" sz="28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Because of this you also pay taxes</a:t>
            </a:r>
            <a:r>
              <a:rPr lang="en-US" sz="2800" b="1" i="1" dirty="0">
                <a:latin typeface="Bookman Old Style" panose="02050604050505020204" pitchFamily="18" charset="0"/>
              </a:rPr>
              <a:t>, for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 authorities are ministers of God</a:t>
            </a:r>
            <a:r>
              <a:rPr lang="en-US" sz="2800" b="1" i="1" dirty="0">
                <a:latin typeface="Bookman Old Style" panose="02050604050505020204" pitchFamily="18" charset="0"/>
              </a:rPr>
              <a:t>, attending to this very thing.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Pay</a:t>
            </a:r>
            <a:r>
              <a:rPr lang="en-US" sz="2800" b="1" i="1" dirty="0">
                <a:latin typeface="Bookman Old Style" panose="02050604050505020204" pitchFamily="18" charset="0"/>
              </a:rPr>
              <a:t> to all what is owed to them: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taxes to whom taxes are owed</a:t>
            </a:r>
            <a:r>
              <a:rPr lang="en-US" sz="2800" b="1" i="1" dirty="0">
                <a:latin typeface="Bookman Old Style" panose="02050604050505020204" pitchFamily="18" charset="0"/>
              </a:rPr>
              <a:t>, revenue to whom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revenue</a:t>
            </a:r>
            <a:r>
              <a:rPr lang="en-US" sz="2800" b="1" i="1" dirty="0">
                <a:latin typeface="Bookman Old Style" panose="02050604050505020204" pitchFamily="18" charset="0"/>
              </a:rPr>
              <a:t> is owed,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respect</a:t>
            </a:r>
            <a:r>
              <a:rPr lang="en-US" sz="2800" b="1" i="1" dirty="0">
                <a:latin typeface="Bookman Old Style" panose="02050604050505020204" pitchFamily="18" charset="0"/>
              </a:rPr>
              <a:t> to whom respect is owed,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honor to whom honor is owed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Romans 13:6-7</a:t>
            </a:r>
            <a:endParaRPr lang="en-US" sz="4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5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327B5-0CDE-E197-8A32-2B143E158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E1808D-EB2F-4C0B-400F-51262B85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THE authority on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8D9EB5-2379-2358-875D-9972398FF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2003073"/>
            <a:ext cx="10644317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Bookman Old Style" panose="02050604050505020204" pitchFamily="18" charset="0"/>
              </a:rPr>
              <a:t>“</a:t>
            </a:r>
            <a:r>
              <a:rPr lang="en-US" sz="2800" b="1" i="1" dirty="0">
                <a:latin typeface="Bookman Old Style" panose="02050604050505020204" pitchFamily="18" charset="0"/>
              </a:rPr>
              <a:t>Be subject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for the Lord’s sake </a:t>
            </a:r>
            <a:r>
              <a:rPr lang="en-US" sz="2800" b="1" i="1" dirty="0">
                <a:latin typeface="Bookman Old Style" panose="02050604050505020204" pitchFamily="18" charset="0"/>
              </a:rPr>
              <a:t>to every human institution, whether it be to the emperor as supreme, or to governors as sent by him…Honor everyone. Love the brotherhood. Fear God.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Honor </a:t>
            </a:r>
            <a:r>
              <a:rPr lang="en-US" sz="2800" b="1" i="1" u="sng" dirty="0">
                <a:solidFill>
                  <a:srgbClr val="0070C0"/>
                </a:solidFill>
                <a:latin typeface="Bookman Old Style" panose="02050604050505020204" pitchFamily="18" charset="0"/>
              </a:rPr>
              <a:t>the emperor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”</a:t>
            </a: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  <a:r>
              <a:rPr lang="en-US" sz="2800" b="1" dirty="0">
                <a:latin typeface="Bookman Old Style" panose="02050604050505020204" pitchFamily="18" charset="0"/>
              </a:rPr>
              <a:t>       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1</a:t>
            </a:r>
            <a:r>
              <a:rPr lang="en-US" sz="2800" b="1" baseline="30000" dirty="0">
                <a:solidFill>
                  <a:srgbClr val="C00000"/>
                </a:solidFill>
                <a:latin typeface="Bookman Old Style" panose="02050604050505020204" pitchFamily="18" charset="0"/>
              </a:rPr>
              <a:t>st</a:t>
            </a:r>
            <a:r>
              <a:rPr lang="en-US" sz="28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Peter 2:13-14, 17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*</a:t>
            </a:r>
            <a:r>
              <a:rPr lang="en-US" sz="2800" b="1" dirty="0">
                <a:latin typeface="Bookman Old Style" panose="02050604050505020204" pitchFamily="18" charset="0"/>
              </a:rPr>
              <a:t>Who in Peter’s time was Nero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FE0A5-F5DD-3F77-7911-E5CE1355B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2C9936-36D8-FDFC-8F3A-235688D6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I.</a:t>
            </a:r>
            <a:r>
              <a:rPr lang="en-US" sz="3200" b="1" dirty="0">
                <a:solidFill>
                  <a:srgbClr val="C00000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The King is THE authority on authority (</a:t>
            </a:r>
            <a:r>
              <a:rPr lang="en-US" sz="3200" b="1" i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verses 15-22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977302-B613-1C9A-AA26-D009C9907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3" y="2003073"/>
            <a:ext cx="10644317" cy="4736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22</a:t>
            </a:r>
            <a:r>
              <a:rPr lang="en-US" sz="2800" b="1" dirty="0">
                <a:latin typeface="Bookman Old Style" panose="02050604050505020204" pitchFamily="18" charset="0"/>
              </a:rPr>
              <a:t> </a:t>
            </a:r>
            <a:r>
              <a:rPr lang="en-US" sz="2800" b="1" i="1" dirty="0">
                <a:latin typeface="Bookman Old Style" panose="02050604050505020204" pitchFamily="18" charset="0"/>
              </a:rPr>
              <a:t>When they heard it,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they marveled</a:t>
            </a:r>
            <a:r>
              <a:rPr lang="en-US" sz="2800" b="1" i="1" dirty="0">
                <a:latin typeface="Bookman Old Style" panose="02050604050505020204" pitchFamily="18" charset="0"/>
              </a:rPr>
              <a:t>. And they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left him</a:t>
            </a:r>
            <a:r>
              <a:rPr lang="en-US" sz="2800" b="1" i="1" dirty="0">
                <a:latin typeface="Bookman Old Style" panose="02050604050505020204" pitchFamily="18" charset="0"/>
              </a:rPr>
              <a:t> and </a:t>
            </a:r>
            <a:r>
              <a:rPr lang="en-US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went away</a:t>
            </a:r>
            <a:r>
              <a:rPr lang="en-US" sz="2800" b="1" i="1" dirty="0">
                <a:latin typeface="Bookman Old Style" panose="02050604050505020204" pitchFamily="18" charset="0"/>
              </a:rPr>
              <a:t>.</a:t>
            </a:r>
            <a:r>
              <a:rPr lang="en-US" sz="2800" b="1" dirty="0"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528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848</TotalTime>
  <Words>1518</Words>
  <Application>Microsoft Office PowerPoint</Application>
  <PresentationFormat>Widescreen</PresentationFormat>
  <Paragraphs>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Bookman Old Style</vt:lpstr>
      <vt:lpstr>Calibri</vt:lpstr>
      <vt:lpstr>Calibri Light</vt:lpstr>
      <vt:lpstr>Rockwell</vt:lpstr>
      <vt:lpstr>Rockwell Condensed</vt:lpstr>
      <vt:lpstr>Wingdings</vt:lpstr>
      <vt:lpstr>1_Office Theme</vt:lpstr>
      <vt:lpstr>Wood Type</vt:lpstr>
      <vt:lpstr>PowerPoint Presentation</vt:lpstr>
      <vt:lpstr>PowerPoint Presentation</vt:lpstr>
      <vt:lpstr>PowerPoint Presentation</vt:lpstr>
      <vt:lpstr>I. The King is THE authority on authority (verses 15-22)</vt:lpstr>
      <vt:lpstr>I. The King is THE authority on authority (verses 15-22)</vt:lpstr>
      <vt:lpstr>I. The King is THE authority on authority (verses 15-22)</vt:lpstr>
      <vt:lpstr>I. The King is THE authority on authority (verses 15-22)</vt:lpstr>
      <vt:lpstr>I. The King is THE authority on authority (verses 15-22)</vt:lpstr>
      <vt:lpstr>I. The King is THE authority on authority (verses 15-22)</vt:lpstr>
      <vt:lpstr>II. The King is THE authority on the resurrection (verses 23-33)</vt:lpstr>
      <vt:lpstr>II. The King is THE authority on the resurrection (verses 23-33)</vt:lpstr>
      <vt:lpstr>II. The King is THE authority on the resurrection (verses 23-33)</vt:lpstr>
      <vt:lpstr>III. The King is THE authority on the Law (verses 34-40)</vt:lpstr>
      <vt:lpstr>III. The King is THE authority on the Law (verses 34-40)</vt:lpstr>
      <vt:lpstr>III. The King is THE authority on the Law (verses 34-40)</vt:lpstr>
      <vt:lpstr>IV. The King is THE authority (verses 41-46)</vt:lpstr>
      <vt:lpstr>IV. The King is THE authority (verses 41-46)</vt:lpstr>
      <vt:lpstr>IV. The King is THE authority (verses 41-46)</vt:lpstr>
      <vt:lpstr>IV. The King is THE authority (verses 41-46)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Michael DeMeo</cp:lastModifiedBy>
  <cp:revision>65</cp:revision>
  <dcterms:created xsi:type="dcterms:W3CDTF">2020-03-26T18:56:14Z</dcterms:created>
  <dcterms:modified xsi:type="dcterms:W3CDTF">2024-02-18T18:38:45Z</dcterms:modified>
</cp:coreProperties>
</file>