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3762" r:id="rId2"/>
  </p:sldMasterIdLst>
  <p:notesMasterIdLst>
    <p:notesMasterId r:id="rId16"/>
  </p:notesMasterIdLst>
  <p:sldIdLst>
    <p:sldId id="399" r:id="rId3"/>
    <p:sldId id="727" r:id="rId4"/>
    <p:sldId id="565" r:id="rId5"/>
    <p:sldId id="752" r:id="rId6"/>
    <p:sldId id="755" r:id="rId7"/>
    <p:sldId id="756" r:id="rId8"/>
    <p:sldId id="753" r:id="rId9"/>
    <p:sldId id="754" r:id="rId10"/>
    <p:sldId id="757" r:id="rId11"/>
    <p:sldId id="758" r:id="rId12"/>
    <p:sldId id="759" r:id="rId13"/>
    <p:sldId id="760" r:id="rId14"/>
    <p:sldId id="53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15E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A45AEA1-D515-4D83-8F91-822AEA021D3D}" v="14" dt="2024-02-07T19:48:28.1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66" d="100"/>
          <a:sy n="66" d="100"/>
        </p:scale>
        <p:origin x="59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O'Dowd" userId="722580d4ac8858fa" providerId="LiveId" clId="{EA45AEA1-D515-4D83-8F91-822AEA021D3D}"/>
    <pc:docChg chg="custSel delSld modSld">
      <pc:chgData name="Michael O'Dowd" userId="722580d4ac8858fa" providerId="LiveId" clId="{EA45AEA1-D515-4D83-8F91-822AEA021D3D}" dt="2024-02-07T19:48:31.352" v="91" actId="47"/>
      <pc:docMkLst>
        <pc:docMk/>
      </pc:docMkLst>
      <pc:sldChg chg="addSp modSp mod modAnim">
        <pc:chgData name="Michael O'Dowd" userId="722580d4ac8858fa" providerId="LiveId" clId="{EA45AEA1-D515-4D83-8F91-822AEA021D3D}" dt="2024-02-07T19:42:10.685" v="64"/>
        <pc:sldMkLst>
          <pc:docMk/>
          <pc:sldMk cId="1122516185" sldId="273"/>
        </pc:sldMkLst>
        <pc:picChg chg="add mod">
          <ac:chgData name="Michael O'Dowd" userId="722580d4ac8858fa" providerId="LiveId" clId="{EA45AEA1-D515-4D83-8F91-822AEA021D3D}" dt="2024-02-07T19:41:46.775" v="61" actId="1076"/>
          <ac:picMkLst>
            <pc:docMk/>
            <pc:sldMk cId="1122516185" sldId="273"/>
            <ac:picMk id="3" creationId="{688A1453-4C68-67E5-C4A6-C8F31DACC469}"/>
          </ac:picMkLst>
        </pc:picChg>
      </pc:sldChg>
      <pc:sldChg chg="addSp modSp mod modAnim">
        <pc:chgData name="Michael O'Dowd" userId="722580d4ac8858fa" providerId="LiveId" clId="{EA45AEA1-D515-4D83-8F91-822AEA021D3D}" dt="2024-02-07T19:43:36.659" v="69"/>
        <pc:sldMkLst>
          <pc:docMk/>
          <pc:sldMk cId="2568820646" sldId="283"/>
        </pc:sldMkLst>
        <pc:picChg chg="add mod">
          <ac:chgData name="Michael O'Dowd" userId="722580d4ac8858fa" providerId="LiveId" clId="{EA45AEA1-D515-4D83-8F91-822AEA021D3D}" dt="2024-02-07T19:43:27.652" v="66" actId="1076"/>
          <ac:picMkLst>
            <pc:docMk/>
            <pc:sldMk cId="2568820646" sldId="283"/>
            <ac:picMk id="3" creationId="{B7C00A67-B5C6-AA3B-46E5-188D7FBE4691}"/>
          </ac:picMkLst>
        </pc:picChg>
      </pc:sldChg>
      <pc:sldChg chg="del">
        <pc:chgData name="Michael O'Dowd" userId="722580d4ac8858fa" providerId="LiveId" clId="{EA45AEA1-D515-4D83-8F91-822AEA021D3D}" dt="2024-02-07T19:36:23.386" v="30" actId="47"/>
        <pc:sldMkLst>
          <pc:docMk/>
          <pc:sldMk cId="4016277034" sldId="530"/>
        </pc:sldMkLst>
      </pc:sldChg>
      <pc:sldChg chg="del">
        <pc:chgData name="Michael O'Dowd" userId="722580d4ac8858fa" providerId="LiveId" clId="{EA45AEA1-D515-4D83-8F91-822AEA021D3D}" dt="2024-02-07T19:48:31.352" v="91" actId="47"/>
        <pc:sldMkLst>
          <pc:docMk/>
          <pc:sldMk cId="3575454007" sldId="531"/>
        </pc:sldMkLst>
      </pc:sldChg>
      <pc:sldChg chg="del">
        <pc:chgData name="Michael O'Dowd" userId="722580d4ac8858fa" providerId="LiveId" clId="{EA45AEA1-D515-4D83-8F91-822AEA021D3D}" dt="2024-02-07T19:37:27.101" v="31" actId="47"/>
        <pc:sldMkLst>
          <pc:docMk/>
          <pc:sldMk cId="1898484001" sldId="532"/>
        </pc:sldMkLst>
      </pc:sldChg>
      <pc:sldChg chg="modSp mod">
        <pc:chgData name="Michael O'Dowd" userId="722580d4ac8858fa" providerId="LiveId" clId="{EA45AEA1-D515-4D83-8F91-822AEA021D3D}" dt="2024-02-07T19:35:39.112" v="29" actId="404"/>
        <pc:sldMkLst>
          <pc:docMk/>
          <pc:sldMk cId="3623895837" sldId="533"/>
        </pc:sldMkLst>
        <pc:spChg chg="mod">
          <ac:chgData name="Michael O'Dowd" userId="722580d4ac8858fa" providerId="LiveId" clId="{EA45AEA1-D515-4D83-8F91-822AEA021D3D}" dt="2024-02-07T19:35:39.112" v="29" actId="404"/>
          <ac:spMkLst>
            <pc:docMk/>
            <pc:sldMk cId="3623895837" sldId="533"/>
            <ac:spMk id="3" creationId="{5D6A8E7D-724C-4ED6-8B95-17903A4D3681}"/>
          </ac:spMkLst>
        </pc:spChg>
      </pc:sldChg>
      <pc:sldChg chg="del">
        <pc:chgData name="Michael O'Dowd" userId="722580d4ac8858fa" providerId="LiveId" clId="{EA45AEA1-D515-4D83-8F91-822AEA021D3D}" dt="2024-02-07T19:34:44.913" v="0" actId="47"/>
        <pc:sldMkLst>
          <pc:docMk/>
          <pc:sldMk cId="2343245775" sldId="534"/>
        </pc:sldMkLst>
      </pc:sldChg>
      <pc:sldChg chg="addSp modSp mod modAnim">
        <pc:chgData name="Michael O'Dowd" userId="722580d4ac8858fa" providerId="LiveId" clId="{EA45AEA1-D515-4D83-8F91-822AEA021D3D}" dt="2024-02-07T19:44:36.263" v="72"/>
        <pc:sldMkLst>
          <pc:docMk/>
          <pc:sldMk cId="4044561059" sldId="535"/>
        </pc:sldMkLst>
        <pc:spChg chg="mod">
          <ac:chgData name="Michael O'Dowd" userId="722580d4ac8858fa" providerId="LiveId" clId="{EA45AEA1-D515-4D83-8F91-822AEA021D3D}" dt="2024-02-07T19:37:58.032" v="59" actId="207"/>
          <ac:spMkLst>
            <pc:docMk/>
            <pc:sldMk cId="4044561059" sldId="535"/>
            <ac:spMk id="3" creationId="{6C3A5984-2B2E-CB01-B952-DECDCB454C22}"/>
          </ac:spMkLst>
        </pc:spChg>
        <pc:picChg chg="add mod">
          <ac:chgData name="Michael O'Dowd" userId="722580d4ac8858fa" providerId="LiveId" clId="{EA45AEA1-D515-4D83-8F91-822AEA021D3D}" dt="2024-02-07T19:44:33.584" v="71" actId="1076"/>
          <ac:picMkLst>
            <pc:docMk/>
            <pc:sldMk cId="4044561059" sldId="535"/>
            <ac:picMk id="2" creationId="{8D33B610-257D-DBF1-8776-34816E18EE68}"/>
          </ac:picMkLst>
        </pc:picChg>
      </pc:sldChg>
      <pc:sldChg chg="modSp mod">
        <pc:chgData name="Michael O'Dowd" userId="722580d4ac8858fa" providerId="LiveId" clId="{EA45AEA1-D515-4D83-8F91-822AEA021D3D}" dt="2024-02-07T19:47:44.211" v="90" actId="20577"/>
        <pc:sldMkLst>
          <pc:docMk/>
          <pc:sldMk cId="3375875291" sldId="545"/>
        </pc:sldMkLst>
        <pc:spChg chg="mod">
          <ac:chgData name="Michael O'Dowd" userId="722580d4ac8858fa" providerId="LiveId" clId="{EA45AEA1-D515-4D83-8F91-822AEA021D3D}" dt="2024-02-07T19:47:44.211" v="90" actId="20577"/>
          <ac:spMkLst>
            <pc:docMk/>
            <pc:sldMk cId="3375875291" sldId="545"/>
            <ac:spMk id="3" creationId="{5D6A8E7D-724C-4ED6-8B95-17903A4D368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572ED-DCF0-4704-A939-7BED94815564}" type="datetimeFigureOut">
              <a:rPr lang="en-US" smtClean="0"/>
              <a:t>2/18/2024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2D89D-B35A-48BA-B643-15CC34A44E46}" type="slidenum">
              <a:rPr lang="en-US" smtClean="0"/>
              <a:t>‹#›</a:t>
            </a:fld>
            <a:endParaRPr lang="en-US"/>
          </a:p>
        </p:txBody>
      </p:sp>
    </p:spTree>
    <p:extLst>
      <p:ext uri="{BB962C8B-B14F-4D97-AF65-F5344CB8AC3E}">
        <p14:creationId xmlns:p14="http://schemas.microsoft.com/office/powerpoint/2010/main" val="1124105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DFAD5F9-A63A-4A59-A734-6A332050D203}" type="datetimeFigureOut">
              <a:rPr lang="en-US" smtClean="0"/>
              <a:t>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814222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76114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818666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2/18/2024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8732929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2/18/2024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9819663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2/18/2024</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41107102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2/18/2024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0035637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2/18/2024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7774488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2/18/2024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061429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2/18/2024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2938869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2/18/2024</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69230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6153418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2/18/2024</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0808496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2/18/2024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285782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2/18/2024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015159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FAD5F9-A63A-4A59-A734-6A332050D203}" type="datetimeFigureOut">
              <a:rPr lang="en-US" smtClean="0"/>
              <a:t>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76506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FAD5F9-A63A-4A59-A734-6A332050D203}" type="datetimeFigureOut">
              <a:rPr lang="en-US" smtClean="0"/>
              <a:t>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36144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FAD5F9-A63A-4A59-A734-6A332050D203}" type="datetimeFigureOut">
              <a:rPr lang="en-US" smtClean="0"/>
              <a:t>2/18/2024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6188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FAD5F9-A63A-4A59-A734-6A332050D203}" type="datetimeFigureOut">
              <a:rPr lang="en-US" smtClean="0"/>
              <a:t>2/18/2024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35774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AD5F9-A63A-4A59-A734-6A332050D203}" type="datetimeFigureOut">
              <a:rPr lang="en-US" smtClean="0"/>
              <a:t>2/18/2024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202186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2109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431489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AD5F9-A63A-4A59-A734-6A332050D203}" type="datetimeFigureOut">
              <a:rPr lang="en-US" smtClean="0"/>
              <a:t>2/18/2024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AD347E-7FDC-4FAF-884F-CF4FE1E94299}" type="slidenum">
              <a:rPr lang="en-US" smtClean="0"/>
              <a:t>‹#›</a:t>
            </a:fld>
            <a:endParaRPr lang="en-US"/>
          </a:p>
        </p:txBody>
      </p:sp>
    </p:spTree>
    <p:extLst>
      <p:ext uri="{BB962C8B-B14F-4D97-AF65-F5344CB8AC3E}">
        <p14:creationId xmlns:p14="http://schemas.microsoft.com/office/powerpoint/2010/main" val="80131163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2/18/2024</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180764314"/>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7216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IV.</a:t>
            </a:r>
            <a:r>
              <a:rPr lang="en-US" sz="3200" b="1" dirty="0">
                <a:effectLst/>
                <a:latin typeface="Bookman Old Style" panose="02050604050505020204" pitchFamily="18" charset="0"/>
                <a:ea typeface="Calibri" panose="020F0502020204030204" pitchFamily="34" charset="0"/>
              </a:rPr>
              <a:t> Many are invited but few are chosen (</a:t>
            </a:r>
            <a:r>
              <a:rPr lang="en-US" sz="3200" b="1" i="1" dirty="0">
                <a:effectLst/>
                <a:latin typeface="Bookman Old Style" panose="02050604050505020204" pitchFamily="18" charset="0"/>
                <a:ea typeface="Calibri" panose="020F0502020204030204" pitchFamily="34" charset="0"/>
              </a:rPr>
              <a:t>verses 11-14</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marR="0" indent="0">
              <a:lnSpc>
                <a:spcPct val="100000"/>
              </a:lnSpc>
              <a:spcBef>
                <a:spcPts val="0"/>
              </a:spcBef>
              <a:spcAft>
                <a:spcPts val="0"/>
              </a:spcAft>
              <a:buNone/>
            </a:pPr>
            <a:r>
              <a:rPr lang="en-US" sz="2400" b="1" dirty="0">
                <a:solidFill>
                  <a:srgbClr val="FF0000"/>
                </a:solidFill>
                <a:effectLst/>
                <a:latin typeface="Bookman Old Style" panose="02050604050505020204" pitchFamily="18" charset="0"/>
                <a:ea typeface="Times New Roman" panose="02020603050405020304" pitchFamily="18" charset="0"/>
              </a:rPr>
              <a:t>14</a:t>
            </a:r>
            <a:r>
              <a:rPr lang="en-US" sz="2800" b="1" dirty="0">
                <a:effectLst/>
                <a:latin typeface="Bookman Old Style" panose="02050604050505020204" pitchFamily="18" charset="0"/>
                <a:ea typeface="Times New Roman" panose="02020603050405020304" pitchFamily="18" charset="0"/>
              </a:rPr>
              <a:t> </a:t>
            </a:r>
            <a:r>
              <a:rPr lang="en-US" sz="2800" b="1" i="1" dirty="0">
                <a:latin typeface="Bookman Old Style" panose="02050604050505020204" pitchFamily="18" charset="0"/>
                <a:ea typeface="Times New Roman" panose="02020603050405020304" pitchFamily="18" charset="0"/>
              </a:rPr>
              <a:t>“ </a:t>
            </a:r>
            <a:r>
              <a:rPr lang="en-US" sz="2800" b="1" i="1" dirty="0">
                <a:effectLst/>
                <a:latin typeface="Bookman Old Style" panose="02050604050505020204" pitchFamily="18" charset="0"/>
                <a:ea typeface="Times New Roman" panose="02020603050405020304" pitchFamily="18" charset="0"/>
              </a:rPr>
              <a:t>For many are invited, but </a:t>
            </a:r>
            <a:r>
              <a:rPr lang="en-US" sz="2800" b="1" i="1" u="sng" dirty="0">
                <a:solidFill>
                  <a:srgbClr val="0070C0"/>
                </a:solidFill>
                <a:effectLst/>
                <a:latin typeface="Bookman Old Style" panose="02050604050505020204" pitchFamily="18" charset="0"/>
                <a:ea typeface="Times New Roman" panose="02020603050405020304" pitchFamily="18" charset="0"/>
              </a:rPr>
              <a:t>few</a:t>
            </a:r>
            <a:r>
              <a:rPr lang="en-US" sz="2800" b="1" i="1" dirty="0">
                <a:solidFill>
                  <a:srgbClr val="0070C0"/>
                </a:solidFill>
                <a:effectLst/>
                <a:latin typeface="Bookman Old Style" panose="02050604050505020204" pitchFamily="18" charset="0"/>
                <a:ea typeface="Times New Roman" panose="02020603050405020304" pitchFamily="18" charset="0"/>
              </a:rPr>
              <a:t> are chosen</a:t>
            </a:r>
            <a:r>
              <a:rPr lang="en-US" sz="2800" b="1" i="1" dirty="0">
                <a:effectLst/>
                <a:latin typeface="Bookman Old Style" panose="02050604050505020204" pitchFamily="18" charset="0"/>
                <a:ea typeface="Times New Roman" panose="02020603050405020304" pitchFamily="18" charset="0"/>
              </a:rPr>
              <a:t>.” </a:t>
            </a:r>
            <a:r>
              <a:rPr lang="en-US" sz="2800" b="1" dirty="0">
                <a:solidFill>
                  <a:srgbClr val="C00000"/>
                </a:solidFill>
                <a:effectLst/>
                <a:latin typeface="Bookman Old Style" panose="02050604050505020204" pitchFamily="18" charset="0"/>
                <a:ea typeface="Times New Roman" panose="02020603050405020304" pitchFamily="18" charset="0"/>
              </a:rPr>
              <a:t>NIV</a:t>
            </a:r>
          </a:p>
          <a:p>
            <a:pPr marL="0" marR="0" indent="0">
              <a:lnSpc>
                <a:spcPct val="100000"/>
              </a:lnSpc>
              <a:spcBef>
                <a:spcPts val="0"/>
              </a:spcBef>
              <a:spcAft>
                <a:spcPts val="0"/>
              </a:spcAft>
              <a:buNone/>
            </a:pPr>
            <a:endParaRPr lang="en-US" sz="2800" b="1" dirty="0">
              <a:latin typeface="Bookman Old Style" panose="02050604050505020204" pitchFamily="18" charset="0"/>
            </a:endParaRPr>
          </a:p>
          <a:p>
            <a:pPr marL="0" marR="0" indent="0">
              <a:lnSpc>
                <a:spcPct val="100000"/>
              </a:lnSpc>
              <a:spcBef>
                <a:spcPts val="0"/>
              </a:spcBef>
              <a:spcAft>
                <a:spcPts val="0"/>
              </a:spcAft>
              <a:buNone/>
            </a:pPr>
            <a:r>
              <a:rPr lang="en-US" sz="2800" b="1" dirty="0">
                <a:latin typeface="Bookman Old Style" panose="02050604050505020204" pitchFamily="18" charset="0"/>
              </a:rPr>
              <a:t>“</a:t>
            </a:r>
            <a:r>
              <a:rPr lang="en-US" sz="2800" b="1" i="1" dirty="0">
                <a:latin typeface="Bookman Old Style" panose="02050604050505020204" pitchFamily="18" charset="0"/>
              </a:rPr>
              <a:t>For the gate is narrow and </a:t>
            </a:r>
            <a:r>
              <a:rPr lang="en-US" sz="2800" b="1" i="1" dirty="0">
                <a:solidFill>
                  <a:srgbClr val="0070C0"/>
                </a:solidFill>
                <a:latin typeface="Bookman Old Style" panose="02050604050505020204" pitchFamily="18" charset="0"/>
              </a:rPr>
              <a:t>the way </a:t>
            </a:r>
            <a:r>
              <a:rPr lang="en-US" sz="2800" b="1" i="1" dirty="0">
                <a:latin typeface="Bookman Old Style" panose="02050604050505020204" pitchFamily="18" charset="0"/>
              </a:rPr>
              <a:t>is hard </a:t>
            </a:r>
            <a:r>
              <a:rPr lang="en-US" sz="2800" b="1" i="1" dirty="0">
                <a:solidFill>
                  <a:srgbClr val="0070C0"/>
                </a:solidFill>
                <a:latin typeface="Bookman Old Style" panose="02050604050505020204" pitchFamily="18" charset="0"/>
              </a:rPr>
              <a:t>that leads to life</a:t>
            </a:r>
            <a:r>
              <a:rPr lang="en-US" sz="2800" b="1" i="1" dirty="0">
                <a:latin typeface="Bookman Old Style" panose="02050604050505020204" pitchFamily="18" charset="0"/>
              </a:rPr>
              <a:t>, and </a:t>
            </a:r>
            <a:r>
              <a:rPr lang="en-US" sz="2800" b="1" i="1" dirty="0">
                <a:solidFill>
                  <a:srgbClr val="0070C0"/>
                </a:solidFill>
                <a:latin typeface="Bookman Old Style" panose="02050604050505020204" pitchFamily="18" charset="0"/>
              </a:rPr>
              <a:t>those who find it are </a:t>
            </a:r>
            <a:r>
              <a:rPr lang="en-US" sz="2800" b="1" i="1" u="sng" dirty="0">
                <a:solidFill>
                  <a:srgbClr val="0070C0"/>
                </a:solidFill>
                <a:latin typeface="Bookman Old Style" panose="02050604050505020204" pitchFamily="18" charset="0"/>
              </a:rPr>
              <a:t>few</a:t>
            </a:r>
            <a:r>
              <a:rPr lang="en-US" sz="2800" b="1" i="1" dirty="0">
                <a:latin typeface="Bookman Old Style" panose="02050604050505020204" pitchFamily="18" charset="0"/>
              </a:rPr>
              <a:t>.</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Matthew 7:14</a:t>
            </a:r>
          </a:p>
          <a:p>
            <a:pPr marL="0" marR="0" indent="0">
              <a:lnSpc>
                <a:spcPct val="100000"/>
              </a:lnSpc>
              <a:spcBef>
                <a:spcPts val="0"/>
              </a:spcBef>
              <a:spcAft>
                <a:spcPts val="0"/>
              </a:spcAft>
              <a:buNone/>
            </a:pPr>
            <a:endParaRPr lang="en-US" sz="2800" b="1" dirty="0">
              <a:latin typeface="Bookman Old Style" panose="02050604050505020204" pitchFamily="18" charset="0"/>
            </a:endParaRPr>
          </a:p>
          <a:p>
            <a:pPr marL="0" marR="0" indent="0">
              <a:lnSpc>
                <a:spcPct val="100000"/>
              </a:lnSpc>
              <a:spcBef>
                <a:spcPts val="0"/>
              </a:spcBef>
              <a:spcAft>
                <a:spcPts val="0"/>
              </a:spcAft>
              <a:buNone/>
            </a:pPr>
            <a:r>
              <a:rPr lang="en-US" sz="2800" b="1" dirty="0">
                <a:latin typeface="Bookman Old Style" panose="02050604050505020204" pitchFamily="18" charset="0"/>
              </a:rPr>
              <a:t>“</a:t>
            </a:r>
            <a:r>
              <a:rPr lang="en-US" sz="2800" b="1" i="1" dirty="0">
                <a:latin typeface="Bookman Old Style" panose="02050604050505020204" pitchFamily="18" charset="0"/>
              </a:rPr>
              <a:t>And Isaiah cries out </a:t>
            </a:r>
            <a:r>
              <a:rPr lang="en-US" sz="2800" b="1" i="1" dirty="0">
                <a:solidFill>
                  <a:srgbClr val="0070C0"/>
                </a:solidFill>
                <a:latin typeface="Bookman Old Style" panose="02050604050505020204" pitchFamily="18" charset="0"/>
              </a:rPr>
              <a:t>concerning Israel</a:t>
            </a:r>
            <a:r>
              <a:rPr lang="en-US" sz="2800" b="1" i="1" dirty="0">
                <a:latin typeface="Bookman Old Style" panose="02050604050505020204" pitchFamily="18" charset="0"/>
              </a:rPr>
              <a:t>: ‘Though the number of the sons of Israel be as the sand of the sea, </a:t>
            </a:r>
            <a:r>
              <a:rPr lang="en-US" sz="2800" b="1" i="1" dirty="0">
                <a:solidFill>
                  <a:srgbClr val="0070C0"/>
                </a:solidFill>
                <a:latin typeface="Bookman Old Style" panose="02050604050505020204" pitchFamily="18" charset="0"/>
              </a:rPr>
              <a:t>only </a:t>
            </a:r>
            <a:r>
              <a:rPr lang="en-US" sz="2800" b="1" i="1" u="sng" dirty="0">
                <a:solidFill>
                  <a:srgbClr val="0070C0"/>
                </a:solidFill>
                <a:latin typeface="Bookman Old Style" panose="02050604050505020204" pitchFamily="18" charset="0"/>
              </a:rPr>
              <a:t>a remnant</a:t>
            </a:r>
            <a:r>
              <a:rPr lang="en-US" sz="2800" b="1" i="1" dirty="0">
                <a:solidFill>
                  <a:srgbClr val="0070C0"/>
                </a:solidFill>
                <a:latin typeface="Bookman Old Style" panose="02050604050505020204" pitchFamily="18" charset="0"/>
              </a:rPr>
              <a:t> of them will be saved</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Romans 9:27 </a:t>
            </a:r>
          </a:p>
        </p:txBody>
      </p:sp>
    </p:spTree>
    <p:extLst>
      <p:ext uri="{BB962C8B-B14F-4D97-AF65-F5344CB8AC3E}">
        <p14:creationId xmlns:p14="http://schemas.microsoft.com/office/powerpoint/2010/main" val="644619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circle(in)">
                                      <p:cBhvr>
                                        <p:cTn id="7" dur="20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circle(in)">
                                      <p:cBhvr>
                                        <p:cTn id="12"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IV.</a:t>
            </a:r>
            <a:r>
              <a:rPr lang="en-US" sz="3200" b="1" dirty="0">
                <a:effectLst/>
                <a:latin typeface="Bookman Old Style" panose="02050604050505020204" pitchFamily="18" charset="0"/>
                <a:ea typeface="Calibri" panose="020F0502020204030204" pitchFamily="34" charset="0"/>
              </a:rPr>
              <a:t> Many are invited but few are chosen (</a:t>
            </a:r>
            <a:r>
              <a:rPr lang="en-US" sz="3200" b="1" i="1" dirty="0">
                <a:effectLst/>
                <a:latin typeface="Bookman Old Style" panose="02050604050505020204" pitchFamily="18" charset="0"/>
                <a:ea typeface="Calibri" panose="020F0502020204030204" pitchFamily="34" charset="0"/>
              </a:rPr>
              <a:t>verses 11-14</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marR="0" indent="0">
              <a:lnSpc>
                <a:spcPct val="100000"/>
              </a:lnSpc>
              <a:spcBef>
                <a:spcPts val="0"/>
              </a:spcBef>
              <a:spcAft>
                <a:spcPts val="0"/>
              </a:spcAft>
              <a:buNone/>
            </a:pPr>
            <a:r>
              <a:rPr lang="en-US" sz="2400" b="1" dirty="0">
                <a:solidFill>
                  <a:srgbClr val="FF0000"/>
                </a:solidFill>
                <a:effectLst/>
                <a:latin typeface="Bookman Old Style" panose="02050604050505020204" pitchFamily="18" charset="0"/>
                <a:ea typeface="Times New Roman" panose="02020603050405020304" pitchFamily="18" charset="0"/>
              </a:rPr>
              <a:t>14</a:t>
            </a:r>
            <a:r>
              <a:rPr lang="en-US" sz="2800" b="1" dirty="0">
                <a:effectLst/>
                <a:latin typeface="Bookman Old Style" panose="02050604050505020204" pitchFamily="18" charset="0"/>
                <a:ea typeface="Times New Roman" panose="02020603050405020304" pitchFamily="18" charset="0"/>
              </a:rPr>
              <a:t> </a:t>
            </a:r>
            <a:r>
              <a:rPr lang="en-US" sz="2800" b="1" i="1" dirty="0">
                <a:latin typeface="Bookman Old Style" panose="02050604050505020204" pitchFamily="18" charset="0"/>
                <a:ea typeface="Times New Roman" panose="02020603050405020304" pitchFamily="18" charset="0"/>
              </a:rPr>
              <a:t>“ </a:t>
            </a:r>
            <a:r>
              <a:rPr lang="en-US" sz="2800" b="1" i="1" dirty="0">
                <a:effectLst/>
                <a:latin typeface="Bookman Old Style" panose="02050604050505020204" pitchFamily="18" charset="0"/>
                <a:ea typeface="Times New Roman" panose="02020603050405020304" pitchFamily="18" charset="0"/>
              </a:rPr>
              <a:t>For many are invited, but </a:t>
            </a:r>
            <a:r>
              <a:rPr lang="en-US" sz="2800" b="1" i="1" u="sng" dirty="0">
                <a:solidFill>
                  <a:srgbClr val="0070C0"/>
                </a:solidFill>
                <a:effectLst/>
                <a:latin typeface="Bookman Old Style" panose="02050604050505020204" pitchFamily="18" charset="0"/>
                <a:ea typeface="Times New Roman" panose="02020603050405020304" pitchFamily="18" charset="0"/>
              </a:rPr>
              <a:t>few</a:t>
            </a:r>
            <a:r>
              <a:rPr lang="en-US" sz="2800" b="1" i="1" dirty="0">
                <a:solidFill>
                  <a:srgbClr val="0070C0"/>
                </a:solidFill>
                <a:effectLst/>
                <a:latin typeface="Bookman Old Style" panose="02050604050505020204" pitchFamily="18" charset="0"/>
                <a:ea typeface="Times New Roman" panose="02020603050405020304" pitchFamily="18" charset="0"/>
              </a:rPr>
              <a:t> are chosen</a:t>
            </a:r>
            <a:r>
              <a:rPr lang="en-US" sz="2800" b="1" i="1" dirty="0">
                <a:effectLst/>
                <a:latin typeface="Bookman Old Style" panose="02050604050505020204" pitchFamily="18" charset="0"/>
                <a:ea typeface="Times New Roman" panose="02020603050405020304" pitchFamily="18" charset="0"/>
              </a:rPr>
              <a:t>.” </a:t>
            </a:r>
            <a:r>
              <a:rPr lang="en-US" sz="2800" b="1" dirty="0">
                <a:solidFill>
                  <a:srgbClr val="C00000"/>
                </a:solidFill>
                <a:effectLst/>
                <a:latin typeface="Bookman Old Style" panose="02050604050505020204" pitchFamily="18" charset="0"/>
                <a:ea typeface="Times New Roman" panose="02020603050405020304" pitchFamily="18" charset="0"/>
              </a:rPr>
              <a:t>NIV</a:t>
            </a:r>
          </a:p>
          <a:p>
            <a:pPr marL="0" marR="0" indent="0">
              <a:lnSpc>
                <a:spcPct val="100000"/>
              </a:lnSpc>
              <a:spcBef>
                <a:spcPts val="0"/>
              </a:spcBef>
              <a:spcAft>
                <a:spcPts val="0"/>
              </a:spcAft>
              <a:buNone/>
            </a:pPr>
            <a:endParaRPr lang="en-US" sz="2800" b="1" dirty="0">
              <a:latin typeface="Bookman Old Style" panose="02050604050505020204" pitchFamily="18" charset="0"/>
            </a:endParaRPr>
          </a:p>
          <a:p>
            <a:pPr marL="0" marR="0" indent="0" algn="ctr">
              <a:lnSpc>
                <a:spcPct val="100000"/>
              </a:lnSpc>
              <a:spcBef>
                <a:spcPts val="0"/>
              </a:spcBef>
              <a:spcAft>
                <a:spcPts val="0"/>
              </a:spcAft>
              <a:buNone/>
            </a:pPr>
            <a:endParaRPr lang="en-US" sz="2800" b="1" dirty="0">
              <a:solidFill>
                <a:srgbClr val="C00000"/>
              </a:solidFill>
              <a:latin typeface="Bookman Old Style" panose="02050604050505020204" pitchFamily="18" charset="0"/>
            </a:endParaRPr>
          </a:p>
          <a:p>
            <a:pPr marL="0" marR="0" indent="0" algn="ctr">
              <a:lnSpc>
                <a:spcPct val="100000"/>
              </a:lnSpc>
              <a:spcBef>
                <a:spcPts val="0"/>
              </a:spcBef>
              <a:spcAft>
                <a:spcPts val="0"/>
              </a:spcAft>
              <a:buNone/>
            </a:pPr>
            <a:r>
              <a:rPr lang="en-US" sz="2800" b="1" dirty="0">
                <a:solidFill>
                  <a:srgbClr val="C00000"/>
                </a:solidFill>
                <a:latin typeface="Bookman Old Style" panose="02050604050505020204" pitchFamily="18" charset="0"/>
              </a:rPr>
              <a:t>Claims to being a Christian nation based on identity and culture distort the nature of </a:t>
            </a:r>
            <a:r>
              <a:rPr lang="en-US" sz="2800" b="1" dirty="0">
                <a:solidFill>
                  <a:srgbClr val="7030A0"/>
                </a:solidFill>
                <a:latin typeface="Bookman Old Style" panose="02050604050505020204" pitchFamily="18" charset="0"/>
              </a:rPr>
              <a:t>the gospel </a:t>
            </a:r>
            <a:r>
              <a:rPr lang="en-US" sz="2800" b="1" dirty="0">
                <a:solidFill>
                  <a:srgbClr val="C00000"/>
                </a:solidFill>
                <a:latin typeface="Bookman Old Style" panose="02050604050505020204" pitchFamily="18" charset="0"/>
              </a:rPr>
              <a:t>and </a:t>
            </a:r>
            <a:r>
              <a:rPr lang="en-US" sz="2800" b="1" dirty="0">
                <a:solidFill>
                  <a:srgbClr val="7030A0"/>
                </a:solidFill>
                <a:latin typeface="Bookman Old Style" panose="02050604050505020204" pitchFamily="18" charset="0"/>
              </a:rPr>
              <a:t>the church</a:t>
            </a:r>
            <a:r>
              <a:rPr lang="en-US" sz="2800" b="1" dirty="0">
                <a:solidFill>
                  <a:srgbClr val="C00000"/>
                </a:solidFill>
                <a:latin typeface="Bookman Old Style" panose="02050604050505020204" pitchFamily="18" charset="0"/>
              </a:rPr>
              <a:t> by forcing upon </a:t>
            </a:r>
            <a:r>
              <a:rPr lang="en-US" sz="2800" b="1" dirty="0">
                <a:solidFill>
                  <a:srgbClr val="7030A0"/>
                </a:solidFill>
                <a:latin typeface="Bookman Old Style" panose="02050604050505020204" pitchFamily="18" charset="0"/>
              </a:rPr>
              <a:t>both</a:t>
            </a:r>
            <a:r>
              <a:rPr lang="en-US" sz="2800" b="1" dirty="0">
                <a:solidFill>
                  <a:srgbClr val="C00000"/>
                </a:solidFill>
                <a:latin typeface="Bookman Old Style" panose="02050604050505020204" pitchFamily="18" charset="0"/>
              </a:rPr>
              <a:t> the belief that they conform to this world and not to the truth of God’s word, typically out of an ignorance over what God’s word actually teaches!</a:t>
            </a:r>
          </a:p>
        </p:txBody>
      </p:sp>
      <p:sp>
        <p:nvSpPr>
          <p:cNvPr id="2" name="Down Arrow 1"/>
          <p:cNvSpPr/>
          <p:nvPr/>
        </p:nvSpPr>
        <p:spPr>
          <a:xfrm>
            <a:off x="6771402" y="2487706"/>
            <a:ext cx="484632" cy="847165"/>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1310220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6" presetClass="entr" presetSubtype="16" fill="hold" nodeType="after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Effect transition="in" filter="circle(in)">
                                      <p:cBhvr>
                                        <p:cTn id="13"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IV.</a:t>
            </a:r>
            <a:r>
              <a:rPr lang="en-US" sz="3200" b="1" dirty="0">
                <a:effectLst/>
                <a:latin typeface="Bookman Old Style" panose="02050604050505020204" pitchFamily="18" charset="0"/>
                <a:ea typeface="Calibri" panose="020F0502020204030204" pitchFamily="34" charset="0"/>
              </a:rPr>
              <a:t> Many are invited but few are chosen (</a:t>
            </a:r>
            <a:r>
              <a:rPr lang="en-US" sz="3200" b="1" i="1" dirty="0">
                <a:effectLst/>
                <a:latin typeface="Bookman Old Style" panose="02050604050505020204" pitchFamily="18" charset="0"/>
                <a:ea typeface="Calibri" panose="020F0502020204030204" pitchFamily="34" charset="0"/>
              </a:rPr>
              <a:t>verses 11-14</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1207318" cy="4736592"/>
          </a:xfrm>
        </p:spPr>
        <p:txBody>
          <a:bodyPr>
            <a:noAutofit/>
          </a:bodyPr>
          <a:lstStyle/>
          <a:p>
            <a:pPr marL="0" marR="0" indent="0">
              <a:lnSpc>
                <a:spcPct val="100000"/>
              </a:lnSpc>
              <a:spcBef>
                <a:spcPts val="0"/>
              </a:spcBef>
              <a:spcAft>
                <a:spcPts val="0"/>
              </a:spcAft>
              <a:buNone/>
            </a:pPr>
            <a:r>
              <a:rPr lang="en-US" sz="2400" b="1" dirty="0">
                <a:solidFill>
                  <a:srgbClr val="FF0000"/>
                </a:solidFill>
                <a:effectLst/>
                <a:latin typeface="Bookman Old Style" panose="02050604050505020204" pitchFamily="18" charset="0"/>
                <a:ea typeface="Times New Roman" panose="02020603050405020304" pitchFamily="18" charset="0"/>
              </a:rPr>
              <a:t>14</a:t>
            </a:r>
            <a:r>
              <a:rPr lang="en-US" sz="2800" b="1" dirty="0">
                <a:effectLst/>
                <a:latin typeface="Bookman Old Style" panose="02050604050505020204" pitchFamily="18" charset="0"/>
                <a:ea typeface="Times New Roman" panose="02020603050405020304" pitchFamily="18" charset="0"/>
              </a:rPr>
              <a:t> </a:t>
            </a:r>
            <a:r>
              <a:rPr lang="en-US" sz="2800" b="1" i="1" dirty="0">
                <a:latin typeface="Bookman Old Style" panose="02050604050505020204" pitchFamily="18" charset="0"/>
                <a:ea typeface="Times New Roman" panose="02020603050405020304" pitchFamily="18" charset="0"/>
              </a:rPr>
              <a:t>“ </a:t>
            </a:r>
            <a:r>
              <a:rPr lang="en-US" sz="2800" b="1" i="1" dirty="0">
                <a:effectLst/>
                <a:latin typeface="Bookman Old Style" panose="02050604050505020204" pitchFamily="18" charset="0"/>
                <a:ea typeface="Times New Roman" panose="02020603050405020304" pitchFamily="18" charset="0"/>
              </a:rPr>
              <a:t>For many are invited, but </a:t>
            </a:r>
            <a:r>
              <a:rPr lang="en-US" sz="2800" b="1" i="1" u="sng" dirty="0">
                <a:solidFill>
                  <a:srgbClr val="0070C0"/>
                </a:solidFill>
                <a:effectLst/>
                <a:latin typeface="Bookman Old Style" panose="02050604050505020204" pitchFamily="18" charset="0"/>
                <a:ea typeface="Times New Roman" panose="02020603050405020304" pitchFamily="18" charset="0"/>
              </a:rPr>
              <a:t>few</a:t>
            </a:r>
            <a:r>
              <a:rPr lang="en-US" sz="2800" b="1" i="1" dirty="0">
                <a:solidFill>
                  <a:srgbClr val="0070C0"/>
                </a:solidFill>
                <a:effectLst/>
                <a:latin typeface="Bookman Old Style" panose="02050604050505020204" pitchFamily="18" charset="0"/>
                <a:ea typeface="Times New Roman" panose="02020603050405020304" pitchFamily="18" charset="0"/>
              </a:rPr>
              <a:t> are chosen</a:t>
            </a:r>
            <a:r>
              <a:rPr lang="en-US" sz="2800" b="1" i="1" dirty="0">
                <a:effectLst/>
                <a:latin typeface="Bookman Old Style" panose="02050604050505020204" pitchFamily="18" charset="0"/>
                <a:ea typeface="Times New Roman" panose="02020603050405020304" pitchFamily="18" charset="0"/>
              </a:rPr>
              <a:t>.” </a:t>
            </a:r>
            <a:r>
              <a:rPr lang="en-US" sz="2800" b="1" dirty="0">
                <a:solidFill>
                  <a:srgbClr val="C00000"/>
                </a:solidFill>
                <a:effectLst/>
                <a:latin typeface="Bookman Old Style" panose="02050604050505020204" pitchFamily="18" charset="0"/>
                <a:ea typeface="Times New Roman" panose="02020603050405020304" pitchFamily="18" charset="0"/>
              </a:rPr>
              <a:t>NIV</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And I saw no temple in the city, for its temple is the Lord God the Almighty and the Lamb. And the city has no need of sun or moon to shine on it, for the glory of God gives it light, and </a:t>
            </a:r>
            <a:r>
              <a:rPr lang="en-US" sz="2800" b="1" i="1" u="sng" dirty="0">
                <a:solidFill>
                  <a:srgbClr val="0070C0"/>
                </a:solidFill>
                <a:latin typeface="Bookman Old Style" panose="02050604050505020204" pitchFamily="18" charset="0"/>
              </a:rPr>
              <a:t>its lamp</a:t>
            </a:r>
            <a:r>
              <a:rPr lang="en-US" sz="2800" b="1" i="1" dirty="0">
                <a:solidFill>
                  <a:srgbClr val="0070C0"/>
                </a:solidFill>
                <a:latin typeface="Bookman Old Style" panose="02050604050505020204" pitchFamily="18" charset="0"/>
              </a:rPr>
              <a:t> is </a:t>
            </a:r>
            <a:r>
              <a:rPr lang="en-US" sz="2800" b="1" i="1" u="sng" dirty="0">
                <a:solidFill>
                  <a:srgbClr val="0070C0"/>
                </a:solidFill>
                <a:latin typeface="Bookman Old Style" panose="02050604050505020204" pitchFamily="18" charset="0"/>
              </a:rPr>
              <a:t>the Lamb</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By </a:t>
            </a:r>
            <a:r>
              <a:rPr lang="en-US" sz="2800" b="1" i="1" u="sng" dirty="0">
                <a:solidFill>
                  <a:srgbClr val="0070C0"/>
                </a:solidFill>
                <a:latin typeface="Bookman Old Style" panose="02050604050505020204" pitchFamily="18" charset="0"/>
              </a:rPr>
              <a:t>its light</a:t>
            </a:r>
            <a:r>
              <a:rPr lang="en-US" sz="2800" b="1" i="1" dirty="0">
                <a:solidFill>
                  <a:srgbClr val="0070C0"/>
                </a:solidFill>
                <a:latin typeface="Bookman Old Style" panose="02050604050505020204" pitchFamily="18" charset="0"/>
              </a:rPr>
              <a:t> will </a:t>
            </a:r>
            <a:r>
              <a:rPr lang="en-US" sz="2800" b="1" i="1" u="sng" dirty="0">
                <a:solidFill>
                  <a:srgbClr val="0070C0"/>
                </a:solidFill>
                <a:latin typeface="Bookman Old Style" panose="02050604050505020204" pitchFamily="18" charset="0"/>
              </a:rPr>
              <a:t>the nations</a:t>
            </a:r>
            <a:r>
              <a:rPr lang="en-US" sz="2800" b="1" i="1" dirty="0">
                <a:solidFill>
                  <a:srgbClr val="0070C0"/>
                </a:solidFill>
                <a:latin typeface="Bookman Old Style" panose="02050604050505020204" pitchFamily="18" charset="0"/>
              </a:rPr>
              <a:t> walk, and the kings of the earth will bring their glory into it</a:t>
            </a:r>
            <a:r>
              <a:rPr lang="en-US" sz="2800" b="1" i="1" dirty="0">
                <a:latin typeface="Bookman Old Style" panose="02050604050505020204" pitchFamily="18" charset="0"/>
              </a:rPr>
              <a:t>, and its gates will never be shut by day—and there will be no night there. </a:t>
            </a:r>
            <a:r>
              <a:rPr lang="en-US" sz="2800" b="1" i="1" dirty="0">
                <a:solidFill>
                  <a:srgbClr val="0070C0"/>
                </a:solidFill>
                <a:latin typeface="Bookman Old Style" panose="02050604050505020204" pitchFamily="18" charset="0"/>
              </a:rPr>
              <a:t>They will bring into it the glory and the honor of </a:t>
            </a:r>
            <a:r>
              <a:rPr lang="en-US" sz="2800" b="1" i="1" u="sng" dirty="0">
                <a:solidFill>
                  <a:srgbClr val="0070C0"/>
                </a:solidFill>
                <a:latin typeface="Bookman Old Style" panose="02050604050505020204" pitchFamily="18" charset="0"/>
              </a:rPr>
              <a:t>the nations</a:t>
            </a:r>
            <a:r>
              <a:rPr lang="en-US" sz="2800" b="1" i="1" dirty="0">
                <a:solidFill>
                  <a:srgbClr val="0070C0"/>
                </a:solidFill>
                <a:latin typeface="Bookman Old Style" panose="02050604050505020204" pitchFamily="18" charset="0"/>
              </a:rPr>
              <a:t>. </a:t>
            </a:r>
            <a:r>
              <a:rPr lang="en-US" sz="2800" b="1" i="1" dirty="0">
                <a:solidFill>
                  <a:srgbClr val="00B050"/>
                </a:solidFill>
                <a:latin typeface="Bookman Old Style" panose="02050604050505020204" pitchFamily="18" charset="0"/>
              </a:rPr>
              <a:t>But nothing unclean will ever enter it</a:t>
            </a:r>
            <a:r>
              <a:rPr lang="en-US" sz="2800" b="1" i="1" dirty="0">
                <a:latin typeface="Bookman Old Style" panose="02050604050505020204" pitchFamily="18" charset="0"/>
              </a:rPr>
              <a:t>, nor anyone who does what is detestable or false, but </a:t>
            </a:r>
            <a:r>
              <a:rPr lang="en-US" sz="2800" b="1" i="1" dirty="0">
                <a:solidFill>
                  <a:srgbClr val="00B050"/>
                </a:solidFill>
                <a:latin typeface="Bookman Old Style" panose="02050604050505020204" pitchFamily="18" charset="0"/>
              </a:rPr>
              <a:t>only those who are written in the Lamb’s book of life</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Revelation 21:22-27</a:t>
            </a:r>
            <a:r>
              <a:rPr lang="en-US" sz="2800" b="1" dirty="0">
                <a:latin typeface="Bookman Old Style" panose="02050604050505020204" pitchFamily="18" charset="0"/>
              </a:rPr>
              <a:t> </a:t>
            </a:r>
          </a:p>
        </p:txBody>
      </p:sp>
    </p:spTree>
    <p:extLst>
      <p:ext uri="{BB962C8B-B14F-4D97-AF65-F5344CB8AC3E}">
        <p14:creationId xmlns:p14="http://schemas.microsoft.com/office/powerpoint/2010/main" val="190298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4800" b="1" dirty="0">
                <a:solidFill>
                  <a:schemeClr val="bg1"/>
                </a:solidFill>
              </a:rPr>
              <a:t>Benediction</a:t>
            </a:r>
          </a:p>
        </p:txBody>
      </p:sp>
    </p:spTree>
    <p:extLst>
      <p:ext uri="{BB962C8B-B14F-4D97-AF65-F5344CB8AC3E}">
        <p14:creationId xmlns:p14="http://schemas.microsoft.com/office/powerpoint/2010/main" val="2738601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7000" b="-7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1E9877-419F-A21A-A1FB-2C67BF48FBC6}"/>
              </a:ext>
            </a:extLst>
          </p:cNvPr>
          <p:cNvSpPr>
            <a:spLocks noGrp="1"/>
          </p:cNvSpPr>
          <p:nvPr>
            <p:ph sz="half" idx="1"/>
          </p:nvPr>
        </p:nvSpPr>
        <p:spPr>
          <a:xfrm>
            <a:off x="3606421" y="4860121"/>
            <a:ext cx="4754880" cy="1204249"/>
          </a:xfrm>
          <a:noFill/>
          <a:ln>
            <a:noFill/>
          </a:ln>
        </p:spPr>
        <p:style>
          <a:lnRef idx="2">
            <a:schemeClr val="accent3">
              <a:shade val="15000"/>
            </a:schemeClr>
          </a:lnRef>
          <a:fillRef idx="1">
            <a:schemeClr val="accent3"/>
          </a:fillRef>
          <a:effectRef idx="0">
            <a:schemeClr val="accent3"/>
          </a:effectRef>
          <a:fontRef idx="minor">
            <a:schemeClr val="lt1"/>
          </a:fontRef>
        </p:style>
        <p:txBody>
          <a:bodyPr>
            <a:normAutofit/>
          </a:bodyPr>
          <a:lstStyle/>
          <a:p>
            <a:pPr marL="0" indent="0" algn="ctr">
              <a:buNone/>
            </a:pPr>
            <a:r>
              <a:rPr lang="en-US" sz="2800" b="1" i="1" dirty="0">
                <a:solidFill>
                  <a:schemeClr val="accent4">
                    <a:lumMod val="75000"/>
                  </a:schemeClr>
                </a:solidFill>
                <a:latin typeface="Bookman Old Style" panose="02050604050505020204" pitchFamily="18" charset="0"/>
              </a:rPr>
              <a:t>Matthew </a:t>
            </a:r>
          </a:p>
          <a:p>
            <a:pPr marL="0" indent="0" algn="ctr">
              <a:buNone/>
            </a:pPr>
            <a:r>
              <a:rPr lang="en-US" sz="2800" b="1" i="1" dirty="0">
                <a:solidFill>
                  <a:schemeClr val="accent4">
                    <a:lumMod val="75000"/>
                  </a:schemeClr>
                </a:solidFill>
                <a:latin typeface="Bookman Old Style" panose="02050604050505020204" pitchFamily="18" charset="0"/>
              </a:rPr>
              <a:t>22:1-14</a:t>
            </a:r>
          </a:p>
        </p:txBody>
      </p:sp>
      <p:sp>
        <p:nvSpPr>
          <p:cNvPr id="4" name="Content Placeholder 3">
            <a:extLst>
              <a:ext uri="{FF2B5EF4-FFF2-40B4-BE49-F238E27FC236}">
                <a16:creationId xmlns:a16="http://schemas.microsoft.com/office/drawing/2014/main" id="{E83E098D-F60C-3C4A-1832-1E21B6C6D92B}"/>
              </a:ext>
            </a:extLst>
          </p:cNvPr>
          <p:cNvSpPr>
            <a:spLocks noGrp="1"/>
          </p:cNvSpPr>
          <p:nvPr>
            <p:ph sz="half" idx="2"/>
          </p:nvPr>
        </p:nvSpPr>
        <p:spPr>
          <a:xfrm>
            <a:off x="1191883" y="6378366"/>
            <a:ext cx="9808234" cy="591772"/>
          </a:xfrm>
          <a:noFill/>
          <a:ln>
            <a:noFill/>
          </a:ln>
        </p:spPr>
        <p:style>
          <a:lnRef idx="2">
            <a:schemeClr val="accent3">
              <a:shade val="15000"/>
            </a:schemeClr>
          </a:lnRef>
          <a:fillRef idx="1">
            <a:schemeClr val="accent3"/>
          </a:fillRef>
          <a:effectRef idx="0">
            <a:schemeClr val="accent3"/>
          </a:effectRef>
          <a:fontRef idx="minor">
            <a:schemeClr val="lt1"/>
          </a:fontRef>
        </p:style>
        <p:txBody>
          <a:bodyPr>
            <a:noAutofit/>
          </a:bodyPr>
          <a:lstStyle/>
          <a:p>
            <a:pPr marL="0" indent="0" algn="ctr">
              <a:buNone/>
            </a:pPr>
            <a:r>
              <a:rPr lang="en-US" sz="3200" b="1" dirty="0">
                <a:solidFill>
                  <a:schemeClr val="accent3">
                    <a:lumMod val="50000"/>
                  </a:schemeClr>
                </a:solidFill>
                <a:latin typeface="Bookman Old Style" panose="02050604050505020204" pitchFamily="18" charset="0"/>
              </a:rPr>
              <a:t>Many are invited but few are chosen</a:t>
            </a:r>
          </a:p>
        </p:txBody>
      </p:sp>
    </p:spTree>
    <p:extLst>
      <p:ext uri="{BB962C8B-B14F-4D97-AF65-F5344CB8AC3E}">
        <p14:creationId xmlns:p14="http://schemas.microsoft.com/office/powerpoint/2010/main" val="30866002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God’s grace towards the Jewish ruling authorities was exhaustive (</a:t>
            </a:r>
            <a:r>
              <a:rPr lang="en-US" sz="3200" b="1" i="1" dirty="0">
                <a:effectLst/>
                <a:latin typeface="Bookman Old Style" panose="02050604050505020204" pitchFamily="18" charset="0"/>
                <a:ea typeface="Calibri" panose="020F0502020204030204" pitchFamily="34" charset="0"/>
              </a:rPr>
              <a:t>verses 1-4</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3" y="2003073"/>
            <a:ext cx="10644317" cy="4736592"/>
          </a:xfrm>
        </p:spPr>
        <p:txBody>
          <a:bodyPr>
            <a:noAutofit/>
          </a:bodyPr>
          <a:lstStyle/>
          <a:p>
            <a:pPr marL="0" indent="0">
              <a:buNone/>
            </a:pPr>
            <a:r>
              <a:rPr lang="en-US" sz="2400" b="1" dirty="0">
                <a:solidFill>
                  <a:srgbClr val="FF0000"/>
                </a:solidFill>
                <a:latin typeface="Bookman Old Style" panose="02050604050505020204" pitchFamily="18" charset="0"/>
              </a:rPr>
              <a:t>1</a:t>
            </a:r>
            <a:r>
              <a:rPr lang="en-US" sz="2800" b="1" dirty="0">
                <a:latin typeface="Bookman Old Style" panose="02050604050505020204" pitchFamily="18" charset="0"/>
              </a:rPr>
              <a:t> </a:t>
            </a:r>
            <a:r>
              <a:rPr lang="en-US" sz="2800" b="1" i="1" dirty="0">
                <a:latin typeface="Bookman Old Style" panose="02050604050505020204" pitchFamily="18" charset="0"/>
              </a:rPr>
              <a:t>And </a:t>
            </a:r>
            <a:r>
              <a:rPr lang="en-US" sz="2800" b="1" i="1" dirty="0">
                <a:solidFill>
                  <a:srgbClr val="0070C0"/>
                </a:solidFill>
                <a:latin typeface="Bookman Old Style" panose="02050604050505020204" pitchFamily="18" charset="0"/>
              </a:rPr>
              <a:t>again</a:t>
            </a:r>
            <a:r>
              <a:rPr lang="en-US" sz="2800" b="1" i="1" dirty="0">
                <a:latin typeface="Bookman Old Style" panose="02050604050505020204" pitchFamily="18" charset="0"/>
              </a:rPr>
              <a:t> Jesus spoke to </a:t>
            </a:r>
            <a:r>
              <a:rPr lang="en-US" sz="2800" b="1" i="1" dirty="0">
                <a:solidFill>
                  <a:srgbClr val="0070C0"/>
                </a:solidFill>
                <a:latin typeface="Bookman Old Style" panose="02050604050505020204" pitchFamily="18" charset="0"/>
              </a:rPr>
              <a:t>them</a:t>
            </a:r>
            <a:r>
              <a:rPr lang="en-US" sz="2800" b="1" i="1" dirty="0">
                <a:latin typeface="Bookman Old Style" panose="02050604050505020204" pitchFamily="18" charset="0"/>
              </a:rPr>
              <a:t> in parables, saying</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a:t>
            </a:r>
            <a:r>
              <a:rPr lang="en-US" sz="2800" b="1" i="1" dirty="0">
                <a:latin typeface="Bookman Old Style" panose="02050604050505020204" pitchFamily="18" charset="0"/>
              </a:rPr>
              <a:t>“The kingdom of heaven </a:t>
            </a:r>
            <a:r>
              <a:rPr lang="en-US" sz="2800" b="1" i="1" dirty="0">
                <a:solidFill>
                  <a:srgbClr val="0070C0"/>
                </a:solidFill>
                <a:latin typeface="Bookman Old Style" panose="02050604050505020204" pitchFamily="18" charset="0"/>
              </a:rPr>
              <a:t>may be compared to a king </a:t>
            </a:r>
            <a:r>
              <a:rPr lang="en-US" sz="2800" b="1" i="1" dirty="0">
                <a:latin typeface="Bookman Old Style" panose="02050604050505020204" pitchFamily="18" charset="0"/>
              </a:rPr>
              <a:t>who gave </a:t>
            </a:r>
            <a:r>
              <a:rPr lang="en-US" sz="2800" b="1" i="1" dirty="0">
                <a:solidFill>
                  <a:srgbClr val="7030A0"/>
                </a:solidFill>
                <a:latin typeface="Bookman Old Style" panose="02050604050505020204" pitchFamily="18" charset="0"/>
              </a:rPr>
              <a:t>a wedding feast</a:t>
            </a:r>
            <a:r>
              <a:rPr lang="en-US" sz="2800" b="1" dirty="0">
                <a:solidFill>
                  <a:srgbClr val="FF0000"/>
                </a:solidFill>
                <a:latin typeface="Bookman Old Style" panose="02050604050505020204" pitchFamily="18" charset="0"/>
              </a:rPr>
              <a:t>*</a:t>
            </a:r>
            <a:r>
              <a:rPr lang="en-US" sz="2800" b="1" i="1" dirty="0">
                <a:solidFill>
                  <a:srgbClr val="0070C0"/>
                </a:solidFill>
                <a:latin typeface="Bookman Old Style" panose="02050604050505020204" pitchFamily="18" charset="0"/>
              </a:rPr>
              <a:t> </a:t>
            </a:r>
            <a:r>
              <a:rPr lang="en-US" sz="2800" b="1" i="1" dirty="0">
                <a:latin typeface="Bookman Old Style" panose="02050604050505020204" pitchFamily="18" charset="0"/>
              </a:rPr>
              <a:t>for </a:t>
            </a:r>
            <a:r>
              <a:rPr lang="en-US" sz="2800" b="1" i="1" dirty="0">
                <a:solidFill>
                  <a:srgbClr val="0070C0"/>
                </a:solidFill>
                <a:latin typeface="Bookman Old Style" panose="02050604050505020204" pitchFamily="18" charset="0"/>
              </a:rPr>
              <a:t>his son</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3</a:t>
            </a:r>
            <a:r>
              <a:rPr lang="en-US" sz="2800" b="1" dirty="0">
                <a:latin typeface="Bookman Old Style" panose="02050604050505020204" pitchFamily="18" charset="0"/>
              </a:rPr>
              <a:t> </a:t>
            </a:r>
            <a:r>
              <a:rPr lang="en-US" sz="2800" b="1" i="1" dirty="0">
                <a:latin typeface="Bookman Old Style" panose="02050604050505020204" pitchFamily="18" charset="0"/>
              </a:rPr>
              <a:t>and sent his servants to call </a:t>
            </a:r>
            <a:r>
              <a:rPr lang="en-US" sz="2800" b="1" i="1" dirty="0">
                <a:solidFill>
                  <a:srgbClr val="0070C0"/>
                </a:solidFill>
                <a:latin typeface="Bookman Old Style" panose="02050604050505020204" pitchFamily="18" charset="0"/>
              </a:rPr>
              <a:t>those who were invited to the wedding feast</a:t>
            </a:r>
            <a:r>
              <a:rPr lang="en-US" sz="2800" b="1" i="1" dirty="0">
                <a:latin typeface="Bookman Old Style" panose="02050604050505020204" pitchFamily="18" charset="0"/>
              </a:rPr>
              <a:t>, but they </a:t>
            </a:r>
            <a:r>
              <a:rPr lang="en-US" sz="2800" b="1" i="1" dirty="0">
                <a:solidFill>
                  <a:srgbClr val="0070C0"/>
                </a:solidFill>
                <a:latin typeface="Bookman Old Style" panose="02050604050505020204" pitchFamily="18" charset="0"/>
              </a:rPr>
              <a:t>would not come</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4</a:t>
            </a:r>
            <a:r>
              <a:rPr lang="en-US" sz="2800" b="1" dirty="0">
                <a:latin typeface="Bookman Old Style" panose="02050604050505020204" pitchFamily="18" charset="0"/>
              </a:rPr>
              <a:t> </a:t>
            </a:r>
            <a:r>
              <a:rPr lang="en-US" sz="2800" b="1" i="1" dirty="0">
                <a:latin typeface="Bookman Old Style" panose="02050604050505020204" pitchFamily="18" charset="0"/>
              </a:rPr>
              <a:t>Again he sent other servants, saying, ‘Tell those who are invited, “</a:t>
            </a:r>
            <a:r>
              <a:rPr lang="en-US" sz="2800" b="1" i="1" dirty="0">
                <a:solidFill>
                  <a:srgbClr val="0070C0"/>
                </a:solidFill>
                <a:latin typeface="Bookman Old Style" panose="02050604050505020204" pitchFamily="18" charset="0"/>
              </a:rPr>
              <a:t>See</a:t>
            </a:r>
            <a:r>
              <a:rPr lang="en-US" sz="2800" b="1" i="1" dirty="0">
                <a:latin typeface="Bookman Old Style" panose="02050604050505020204" pitchFamily="18" charset="0"/>
              </a:rPr>
              <a:t>, I have prepared my dinner, my oxen and my fat calves have been slaughtered, and </a:t>
            </a:r>
            <a:r>
              <a:rPr lang="en-US" sz="2800" b="1" i="1" dirty="0">
                <a:solidFill>
                  <a:srgbClr val="0070C0"/>
                </a:solidFill>
                <a:latin typeface="Bookman Old Style" panose="02050604050505020204" pitchFamily="18" charset="0"/>
              </a:rPr>
              <a:t>everything is ready</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Come to the wedding feast</a:t>
            </a:r>
            <a:r>
              <a:rPr lang="en-US" sz="2800" b="1" i="1" dirty="0">
                <a:latin typeface="Bookman Old Style" panose="02050604050505020204" pitchFamily="18" charset="0"/>
              </a:rPr>
              <a:t>.”’</a:t>
            </a:r>
          </a:p>
          <a:p>
            <a:pPr marL="0" indent="0">
              <a:buNone/>
            </a:pPr>
            <a:endParaRPr lang="en-US" sz="2800" b="1" i="1" dirty="0">
              <a:solidFill>
                <a:srgbClr val="C00000"/>
              </a:solidFill>
              <a:latin typeface="Bookman Old Style" panose="02050604050505020204" pitchFamily="18" charset="0"/>
            </a:endParaRPr>
          </a:p>
          <a:p>
            <a:pPr marL="0" indent="0">
              <a:buNone/>
            </a:pPr>
            <a:r>
              <a:rPr lang="en-US" sz="2800" b="1" dirty="0">
                <a:solidFill>
                  <a:srgbClr val="C00000"/>
                </a:solidFill>
                <a:latin typeface="Bookman Old Style" panose="02050604050505020204" pitchFamily="18" charset="0"/>
              </a:rPr>
              <a:t>* </a:t>
            </a:r>
            <a:r>
              <a:rPr lang="en-US" sz="2800" b="1" dirty="0">
                <a:solidFill>
                  <a:srgbClr val="7030A0"/>
                </a:solidFill>
                <a:latin typeface="Bookman Old Style" panose="02050604050505020204" pitchFamily="18" charset="0"/>
              </a:rPr>
              <a:t>See Revelation 19:7</a:t>
            </a:r>
            <a:endParaRPr lang="en-US" sz="3600" b="1" dirty="0">
              <a:solidFill>
                <a:srgbClr val="7030A0"/>
              </a:solidFill>
              <a:latin typeface="Bookman Old Style" panose="02050604050505020204" pitchFamily="18" charset="0"/>
            </a:endParaRPr>
          </a:p>
        </p:txBody>
      </p:sp>
    </p:spTree>
    <p:extLst>
      <p:ext uri="{BB962C8B-B14F-4D97-AF65-F5344CB8AC3E}">
        <p14:creationId xmlns:p14="http://schemas.microsoft.com/office/powerpoint/2010/main" val="3604928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Effect transition="in" filter="circle(in)">
                                      <p:cBhvr>
                                        <p:cTn id="11"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Jewish ruling authorities had exhausted God’s grace (</a:t>
            </a:r>
            <a:r>
              <a:rPr lang="en-US" sz="3200" b="1" i="1" dirty="0">
                <a:effectLst/>
                <a:latin typeface="Bookman Old Style" panose="02050604050505020204" pitchFamily="18" charset="0"/>
                <a:ea typeface="Calibri" panose="020F0502020204030204" pitchFamily="34" charset="0"/>
              </a:rPr>
              <a:t>verses 5-8</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5</a:t>
            </a:r>
            <a:r>
              <a:rPr lang="en-US" sz="2800" b="1" dirty="0">
                <a:latin typeface="Bookman Old Style" panose="02050604050505020204" pitchFamily="18" charset="0"/>
              </a:rPr>
              <a:t> </a:t>
            </a:r>
            <a:r>
              <a:rPr lang="en-US" sz="2800" b="1" i="1" dirty="0">
                <a:solidFill>
                  <a:srgbClr val="7030A0"/>
                </a:solidFill>
                <a:latin typeface="Bookman Old Style" panose="02050604050505020204" pitchFamily="18" charset="0"/>
              </a:rPr>
              <a:t>But they paid no attention </a:t>
            </a:r>
            <a:r>
              <a:rPr lang="en-US" sz="2800" b="1" i="1" dirty="0">
                <a:latin typeface="Bookman Old Style" panose="02050604050505020204" pitchFamily="18" charset="0"/>
              </a:rPr>
              <a:t>and went off, one to his farm, another to his business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6</a:t>
            </a:r>
            <a:r>
              <a:rPr lang="en-US" sz="2800" b="1" dirty="0">
                <a:latin typeface="Bookman Old Style" panose="02050604050505020204" pitchFamily="18" charset="0"/>
              </a:rPr>
              <a:t> </a:t>
            </a:r>
            <a:r>
              <a:rPr lang="en-US" sz="2800" b="1" i="1" dirty="0">
                <a:latin typeface="Bookman Old Style" panose="02050604050505020204" pitchFamily="18" charset="0"/>
              </a:rPr>
              <a:t>while </a:t>
            </a:r>
            <a:r>
              <a:rPr lang="en-US" sz="2800" b="1" i="1" dirty="0">
                <a:solidFill>
                  <a:srgbClr val="0070C0"/>
                </a:solidFill>
                <a:latin typeface="Bookman Old Style" panose="02050604050505020204" pitchFamily="18" charset="0"/>
              </a:rPr>
              <a:t>the rest </a:t>
            </a:r>
            <a:r>
              <a:rPr lang="en-US" sz="2800" b="1" i="1" dirty="0">
                <a:latin typeface="Bookman Old Style" panose="02050604050505020204" pitchFamily="18" charset="0"/>
              </a:rPr>
              <a:t>seized his servants, </a:t>
            </a:r>
            <a:r>
              <a:rPr lang="en-US" sz="2800" b="1" i="1" dirty="0">
                <a:solidFill>
                  <a:srgbClr val="0070C0"/>
                </a:solidFill>
                <a:latin typeface="Bookman Old Style" panose="02050604050505020204" pitchFamily="18" charset="0"/>
              </a:rPr>
              <a:t>treated them shamefully</a:t>
            </a:r>
            <a:r>
              <a:rPr lang="en-US" sz="2800" b="1" i="1" dirty="0">
                <a:latin typeface="Bookman Old Style" panose="02050604050505020204" pitchFamily="18" charset="0"/>
              </a:rPr>
              <a:t>, and killed them</a:t>
            </a:r>
            <a:r>
              <a:rPr lang="en-US" sz="2800" b="1" dirty="0">
                <a:latin typeface="Bookman Old Style" panose="02050604050505020204" pitchFamily="18" charset="0"/>
              </a:rPr>
              <a:t>. </a:t>
            </a:r>
          </a:p>
          <a:p>
            <a:pPr marL="0" indent="0">
              <a:buNone/>
            </a:pPr>
            <a:r>
              <a:rPr lang="en-US" sz="2400" b="1" dirty="0">
                <a:solidFill>
                  <a:srgbClr val="FF0000"/>
                </a:solidFill>
                <a:latin typeface="Bookman Old Style" panose="02050604050505020204" pitchFamily="18" charset="0"/>
              </a:rPr>
              <a:t>5</a:t>
            </a:r>
            <a:r>
              <a:rPr lang="en-US" sz="2800" b="1" dirty="0">
                <a:solidFill>
                  <a:srgbClr val="FF0000"/>
                </a:solidFill>
                <a:latin typeface="Bookman Old Style" panose="02050604050505020204" pitchFamily="18" charset="0"/>
              </a:rPr>
              <a:t> </a:t>
            </a:r>
            <a:r>
              <a:rPr lang="en-US" sz="2800" b="1" i="1" dirty="0">
                <a:solidFill>
                  <a:srgbClr val="7030A0"/>
                </a:solidFill>
                <a:latin typeface="Bookman Old Style" panose="02050604050505020204" pitchFamily="18" charset="0"/>
              </a:rPr>
              <a:t>But they made light of it</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New Revised Standard Version</a:t>
            </a:r>
          </a:p>
        </p:txBody>
      </p:sp>
    </p:spTree>
    <p:extLst>
      <p:ext uri="{BB962C8B-B14F-4D97-AF65-F5344CB8AC3E}">
        <p14:creationId xmlns:p14="http://schemas.microsoft.com/office/powerpoint/2010/main" val="761808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Jewish ruling authorities had exhausted God’s grace (</a:t>
            </a:r>
            <a:r>
              <a:rPr lang="en-US" sz="3200" b="1" i="1" dirty="0">
                <a:effectLst/>
                <a:latin typeface="Bookman Old Style" panose="02050604050505020204" pitchFamily="18" charset="0"/>
                <a:ea typeface="Calibri" panose="020F0502020204030204" pitchFamily="34" charset="0"/>
              </a:rPr>
              <a:t>verses 5-8</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7</a:t>
            </a:r>
            <a:r>
              <a:rPr lang="en-US" sz="2800" b="1" dirty="0">
                <a:latin typeface="Bookman Old Style" panose="02050604050505020204" pitchFamily="18" charset="0"/>
              </a:rPr>
              <a:t> </a:t>
            </a:r>
            <a:r>
              <a:rPr lang="en-US" sz="2800" b="1" i="1" dirty="0">
                <a:latin typeface="Bookman Old Style" panose="02050604050505020204" pitchFamily="18" charset="0"/>
              </a:rPr>
              <a:t>The king was angry, and he sent his troops and destroyed those murderers and burned their city</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8</a:t>
            </a:r>
            <a:r>
              <a:rPr lang="en-US" sz="2800" b="1" dirty="0">
                <a:latin typeface="Bookman Old Style" panose="02050604050505020204" pitchFamily="18" charset="0"/>
              </a:rPr>
              <a:t> </a:t>
            </a:r>
            <a:r>
              <a:rPr lang="en-US" sz="2800" b="1" i="1" dirty="0">
                <a:latin typeface="Bookman Old Style" panose="02050604050505020204" pitchFamily="18" charset="0"/>
              </a:rPr>
              <a:t>Then he said to his servants, ‘The wedding feast is ready, but </a:t>
            </a:r>
            <a:r>
              <a:rPr lang="en-US" sz="2800" b="1" i="1" dirty="0">
                <a:solidFill>
                  <a:srgbClr val="0070C0"/>
                </a:solidFill>
                <a:latin typeface="Bookman Old Style" panose="02050604050505020204" pitchFamily="18" charset="0"/>
              </a:rPr>
              <a:t>those invited </a:t>
            </a:r>
            <a:r>
              <a:rPr lang="en-US" sz="2800" b="1" i="1" dirty="0">
                <a:solidFill>
                  <a:srgbClr val="7030A0"/>
                </a:solidFill>
                <a:latin typeface="Bookman Old Style" panose="02050604050505020204" pitchFamily="18" charset="0"/>
              </a:rPr>
              <a:t>were not</a:t>
            </a:r>
            <a:r>
              <a:rPr lang="en-US" sz="2800" b="1" dirty="0">
                <a:solidFill>
                  <a:srgbClr val="FF0000"/>
                </a:solidFill>
                <a:latin typeface="Bookman Old Style" panose="02050604050505020204" pitchFamily="18" charset="0"/>
              </a:rPr>
              <a:t>*</a:t>
            </a:r>
            <a:r>
              <a:rPr lang="en-US" sz="2800" b="1" i="1" dirty="0">
                <a:solidFill>
                  <a:srgbClr val="7030A0"/>
                </a:solidFill>
                <a:latin typeface="Bookman Old Style" panose="02050604050505020204" pitchFamily="18" charset="0"/>
              </a:rPr>
              <a:t> </a:t>
            </a:r>
            <a:r>
              <a:rPr lang="en-US" sz="2800" b="1" i="1" dirty="0">
                <a:solidFill>
                  <a:srgbClr val="0070C0"/>
                </a:solidFill>
                <a:latin typeface="Bookman Old Style" panose="02050604050505020204" pitchFamily="18" charset="0"/>
              </a:rPr>
              <a:t>worthy</a:t>
            </a:r>
            <a:r>
              <a:rPr lang="en-US" sz="2800" b="1" dirty="0">
                <a:latin typeface="Bookman Old Style" panose="02050604050505020204" pitchFamily="18" charset="0"/>
              </a:rPr>
              <a:t>. </a:t>
            </a:r>
          </a:p>
          <a:p>
            <a:pPr marL="0" indent="0">
              <a:buNone/>
            </a:pPr>
            <a:endParaRPr lang="en-US" sz="2800" b="1" dirty="0">
              <a:solidFill>
                <a:srgbClr val="C00000"/>
              </a:solidFill>
              <a:latin typeface="Bookman Old Style" panose="02050604050505020204" pitchFamily="18" charset="0"/>
            </a:endParaRPr>
          </a:p>
          <a:p>
            <a:pPr marL="0" indent="0">
              <a:buNone/>
            </a:pPr>
            <a:endParaRPr lang="en-US" sz="2800" b="1" dirty="0">
              <a:solidFill>
                <a:srgbClr val="C00000"/>
              </a:solidFill>
              <a:latin typeface="Bookman Old Style" panose="02050604050505020204" pitchFamily="18" charset="0"/>
            </a:endParaRPr>
          </a:p>
          <a:p>
            <a:pPr marL="0" indent="0">
              <a:buNone/>
            </a:pPr>
            <a:endParaRPr lang="en-US" sz="2800" b="1" dirty="0">
              <a:solidFill>
                <a:srgbClr val="C00000"/>
              </a:solidFill>
              <a:latin typeface="Bookman Old Style" panose="02050604050505020204" pitchFamily="18" charset="0"/>
            </a:endParaRPr>
          </a:p>
          <a:p>
            <a:pPr marL="0" indent="0">
              <a:buNone/>
            </a:pPr>
            <a:endParaRPr lang="en-US" sz="2800" b="1" dirty="0">
              <a:solidFill>
                <a:srgbClr val="C00000"/>
              </a:solidFill>
              <a:latin typeface="Bookman Old Style" panose="02050604050505020204" pitchFamily="18" charset="0"/>
            </a:endParaRPr>
          </a:p>
          <a:p>
            <a:pPr marL="0" indent="0">
              <a:buNone/>
            </a:pPr>
            <a:r>
              <a:rPr lang="en-US" sz="2800" b="1" dirty="0">
                <a:solidFill>
                  <a:srgbClr val="C00000"/>
                </a:solidFill>
                <a:latin typeface="Bookman Old Style" panose="02050604050505020204" pitchFamily="18" charset="0"/>
              </a:rPr>
              <a:t>* </a:t>
            </a:r>
            <a:r>
              <a:rPr lang="en-US" sz="2800" b="1" dirty="0">
                <a:solidFill>
                  <a:srgbClr val="7030A0"/>
                </a:solidFill>
                <a:latin typeface="Bookman Old Style" panose="02050604050505020204" pitchFamily="18" charset="0"/>
              </a:rPr>
              <a:t>Imperfect tense – repeated action in the past</a:t>
            </a:r>
          </a:p>
        </p:txBody>
      </p:sp>
    </p:spTree>
    <p:extLst>
      <p:ext uri="{BB962C8B-B14F-4D97-AF65-F5344CB8AC3E}">
        <p14:creationId xmlns:p14="http://schemas.microsoft.com/office/powerpoint/2010/main" val="4217302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animEffect transition="in" filter="circle(in)">
                                      <p:cBhvr>
                                        <p:cTn id="11" dur="2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Jewish ruling authorities had exhausted God’s grace (</a:t>
            </a:r>
            <a:r>
              <a:rPr lang="en-US" sz="3200" b="1" i="1" dirty="0">
                <a:effectLst/>
                <a:latin typeface="Bookman Old Style" panose="02050604050505020204" pitchFamily="18" charset="0"/>
                <a:ea typeface="Calibri" panose="020F0502020204030204" pitchFamily="34" charset="0"/>
              </a:rPr>
              <a:t>verses 5-8</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7</a:t>
            </a:r>
            <a:r>
              <a:rPr lang="en-US" sz="2800" b="1" dirty="0">
                <a:latin typeface="Bookman Old Style" panose="02050604050505020204" pitchFamily="18" charset="0"/>
              </a:rPr>
              <a:t> </a:t>
            </a:r>
            <a:r>
              <a:rPr lang="en-US" sz="2800" b="1" i="1" dirty="0">
                <a:latin typeface="Bookman Old Style" panose="02050604050505020204" pitchFamily="18" charset="0"/>
              </a:rPr>
              <a:t>The king was angry, and he sent his troops and destroyed those murderers and burned their city</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8</a:t>
            </a:r>
            <a:r>
              <a:rPr lang="en-US" sz="2800" b="1" dirty="0">
                <a:latin typeface="Bookman Old Style" panose="02050604050505020204" pitchFamily="18" charset="0"/>
              </a:rPr>
              <a:t> </a:t>
            </a:r>
            <a:r>
              <a:rPr lang="en-US" sz="2800" b="1" i="1" dirty="0">
                <a:latin typeface="Bookman Old Style" panose="02050604050505020204" pitchFamily="18" charset="0"/>
              </a:rPr>
              <a:t>Then he said to his servants, ‘The wedding feast is ready, but </a:t>
            </a:r>
            <a:r>
              <a:rPr lang="en-US" sz="2800" b="1" i="1" dirty="0">
                <a:solidFill>
                  <a:srgbClr val="0070C0"/>
                </a:solidFill>
                <a:latin typeface="Bookman Old Style" panose="02050604050505020204" pitchFamily="18" charset="0"/>
              </a:rPr>
              <a:t>those invited were not worthy</a:t>
            </a:r>
            <a:r>
              <a:rPr lang="en-US" sz="2800" b="1" dirty="0">
                <a:latin typeface="Bookman Old Style" panose="02050604050505020204" pitchFamily="18" charset="0"/>
              </a:rPr>
              <a:t>. </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O Jerusalem, Jerusalem, the city that kills the prophets and stones those who are sent to it! How often would I have gathered your children together as a hen gathers her brood under her wings, and you were not willing! </a:t>
            </a:r>
            <a:r>
              <a:rPr lang="en-US" sz="2800" b="1" i="1" dirty="0">
                <a:solidFill>
                  <a:srgbClr val="0070C0"/>
                </a:solidFill>
                <a:latin typeface="Bookman Old Style" panose="02050604050505020204" pitchFamily="18" charset="0"/>
              </a:rPr>
              <a:t>Behold, your house is forsaken</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Luke 13:34-35 </a:t>
            </a:r>
          </a:p>
        </p:txBody>
      </p:sp>
    </p:spTree>
    <p:extLst>
      <p:ext uri="{BB962C8B-B14F-4D97-AF65-F5344CB8AC3E}">
        <p14:creationId xmlns:p14="http://schemas.microsoft.com/office/powerpoint/2010/main" val="2598619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God’s grace is available to all through His Son (</a:t>
            </a:r>
            <a:r>
              <a:rPr lang="en-US" sz="3200" b="1" i="1" dirty="0">
                <a:effectLst/>
                <a:latin typeface="Bookman Old Style" panose="02050604050505020204" pitchFamily="18" charset="0"/>
                <a:ea typeface="Calibri" panose="020F0502020204030204" pitchFamily="34" charset="0"/>
              </a:rPr>
              <a:t>verses 9-10</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effectLst/>
                <a:latin typeface="Bookman Old Style" panose="02050604050505020204" pitchFamily="18" charset="0"/>
                <a:ea typeface="Times New Roman" panose="02020603050405020304" pitchFamily="18" charset="0"/>
              </a:rPr>
              <a:t>9</a:t>
            </a:r>
            <a:r>
              <a:rPr lang="en-US" sz="2800" b="1" dirty="0">
                <a:effectLst/>
                <a:latin typeface="Bookman Old Style" panose="02050604050505020204" pitchFamily="18" charset="0"/>
                <a:ea typeface="Times New Roman" panose="02020603050405020304" pitchFamily="18" charset="0"/>
              </a:rPr>
              <a:t> </a:t>
            </a:r>
            <a:r>
              <a:rPr lang="en-US" sz="2800" b="1" i="1" dirty="0">
                <a:effectLst/>
                <a:latin typeface="Bookman Old Style" panose="02050604050505020204" pitchFamily="18" charset="0"/>
                <a:ea typeface="Times New Roman" panose="02020603050405020304" pitchFamily="18" charset="0"/>
              </a:rPr>
              <a:t>Go therefore to the main roads and invite to the wedding feast as many as you find.’</a:t>
            </a:r>
            <a:r>
              <a:rPr lang="en-US" sz="2800" b="1" dirty="0">
                <a:effectLst/>
                <a:latin typeface="Bookman Old Style" panose="02050604050505020204" pitchFamily="18" charset="0"/>
                <a:ea typeface="Times New Roman" panose="02020603050405020304" pitchFamily="18" charset="0"/>
              </a:rPr>
              <a:t> </a:t>
            </a:r>
            <a:r>
              <a:rPr lang="en-US" sz="2400" b="1" dirty="0">
                <a:solidFill>
                  <a:srgbClr val="FF0000"/>
                </a:solidFill>
                <a:effectLst/>
                <a:latin typeface="Bookman Old Style" panose="02050604050505020204" pitchFamily="18" charset="0"/>
                <a:ea typeface="Times New Roman" panose="02020603050405020304" pitchFamily="18" charset="0"/>
              </a:rPr>
              <a:t>10</a:t>
            </a:r>
            <a:r>
              <a:rPr lang="en-US" sz="2800" b="1" dirty="0">
                <a:effectLst/>
                <a:latin typeface="Bookman Old Style" panose="02050604050505020204" pitchFamily="18" charset="0"/>
                <a:ea typeface="Times New Roman" panose="02020603050405020304" pitchFamily="18" charset="0"/>
              </a:rPr>
              <a:t> </a:t>
            </a:r>
            <a:r>
              <a:rPr lang="en-US" sz="2800" b="1" i="1" dirty="0">
                <a:effectLst/>
                <a:latin typeface="Bookman Old Style" panose="02050604050505020204" pitchFamily="18" charset="0"/>
                <a:ea typeface="Times New Roman" panose="02020603050405020304" pitchFamily="18" charset="0"/>
              </a:rPr>
              <a:t>And those servants went out into the roads and gathered all whom they found, both bad and good. So </a:t>
            </a:r>
            <a:r>
              <a:rPr lang="en-US" sz="2800" b="1" i="1" dirty="0">
                <a:solidFill>
                  <a:srgbClr val="0070C0"/>
                </a:solidFill>
                <a:effectLst/>
                <a:latin typeface="Bookman Old Style" panose="02050604050505020204" pitchFamily="18" charset="0"/>
                <a:ea typeface="Times New Roman" panose="02020603050405020304" pitchFamily="18" charset="0"/>
              </a:rPr>
              <a:t>the wedding hall was filled with guests</a:t>
            </a:r>
            <a:r>
              <a:rPr lang="en-US" sz="2800" b="1" dirty="0">
                <a:effectLst/>
                <a:latin typeface="Bookman Old Style" panose="02050604050505020204" pitchFamily="18" charset="0"/>
                <a:ea typeface="Times New Roman" panose="02020603050405020304" pitchFamily="18" charset="0"/>
              </a:rPr>
              <a:t>.</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Worthy are you to take the scroll and to open its seals, for you were slain, and by your blood </a:t>
            </a:r>
            <a:r>
              <a:rPr lang="en-US" sz="2800" b="1" i="1" dirty="0">
                <a:solidFill>
                  <a:srgbClr val="0070C0"/>
                </a:solidFill>
                <a:latin typeface="Bookman Old Style" panose="02050604050505020204" pitchFamily="18" charset="0"/>
              </a:rPr>
              <a:t>you ransomed people for God from every tribe and language and people and nation</a:t>
            </a:r>
            <a:r>
              <a:rPr lang="en-US" sz="2800" b="1" i="1" dirty="0">
                <a:latin typeface="Bookman Old Style" panose="02050604050505020204" pitchFamily="18" charset="0"/>
              </a:rPr>
              <a:t>, and </a:t>
            </a:r>
            <a:r>
              <a:rPr lang="en-US" sz="2800" b="1" i="1" dirty="0">
                <a:solidFill>
                  <a:srgbClr val="0070C0"/>
                </a:solidFill>
                <a:latin typeface="Bookman Old Style" panose="02050604050505020204" pitchFamily="18" charset="0"/>
              </a:rPr>
              <a:t>you have made them a kingdom</a:t>
            </a:r>
            <a:r>
              <a:rPr lang="en-US" sz="2800" b="1" i="1" dirty="0">
                <a:latin typeface="Bookman Old Style" panose="02050604050505020204" pitchFamily="18" charset="0"/>
              </a:rPr>
              <a:t> and priests to our God, and </a:t>
            </a:r>
            <a:r>
              <a:rPr lang="en-US" sz="2800" b="1" i="1" dirty="0">
                <a:solidFill>
                  <a:srgbClr val="0070C0"/>
                </a:solidFill>
                <a:latin typeface="Bookman Old Style" panose="02050604050505020204" pitchFamily="18" charset="0"/>
              </a:rPr>
              <a:t>they shall reign on the earth</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Revelation 5:9-10 </a:t>
            </a:r>
          </a:p>
        </p:txBody>
      </p:sp>
    </p:spTree>
    <p:extLst>
      <p:ext uri="{BB962C8B-B14F-4D97-AF65-F5344CB8AC3E}">
        <p14:creationId xmlns:p14="http://schemas.microsoft.com/office/powerpoint/2010/main" val="306486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IV.</a:t>
            </a:r>
            <a:r>
              <a:rPr lang="en-US" sz="3200" b="1" dirty="0">
                <a:effectLst/>
                <a:latin typeface="Bookman Old Style" panose="02050604050505020204" pitchFamily="18" charset="0"/>
                <a:ea typeface="Calibri" panose="020F0502020204030204" pitchFamily="34" charset="0"/>
              </a:rPr>
              <a:t> Many are </a:t>
            </a:r>
            <a:r>
              <a:rPr lang="en-US" sz="3200" b="1" i="1" dirty="0">
                <a:solidFill>
                  <a:srgbClr val="7030A0"/>
                </a:solidFill>
                <a:effectLst/>
                <a:latin typeface="Bookman Old Style" panose="02050604050505020204" pitchFamily="18" charset="0"/>
                <a:ea typeface="Calibri" panose="020F0502020204030204" pitchFamily="34" charset="0"/>
              </a:rPr>
              <a:t>invited</a:t>
            </a:r>
            <a:r>
              <a:rPr lang="en-US" sz="3200" b="1" dirty="0">
                <a:effectLst/>
                <a:latin typeface="Bookman Old Style" panose="02050604050505020204" pitchFamily="18" charset="0"/>
                <a:ea typeface="Calibri" panose="020F0502020204030204" pitchFamily="34" charset="0"/>
              </a:rPr>
              <a:t> but few are chosen (</a:t>
            </a:r>
            <a:r>
              <a:rPr lang="en-US" sz="3200" b="1" i="1" dirty="0">
                <a:effectLst/>
                <a:latin typeface="Bookman Old Style" panose="02050604050505020204" pitchFamily="18" charset="0"/>
                <a:ea typeface="Calibri" panose="020F0502020204030204" pitchFamily="34" charset="0"/>
              </a:rPr>
              <a:t>verses 11-14</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marR="0" indent="0">
              <a:lnSpc>
                <a:spcPct val="100000"/>
              </a:lnSpc>
              <a:spcBef>
                <a:spcPts val="0"/>
              </a:spcBef>
              <a:spcAft>
                <a:spcPts val="0"/>
              </a:spcAft>
              <a:buNone/>
            </a:pPr>
            <a:r>
              <a:rPr lang="en-US" sz="2400" b="1" dirty="0">
                <a:solidFill>
                  <a:srgbClr val="FF0000"/>
                </a:solidFill>
                <a:effectLst/>
                <a:latin typeface="Bookman Old Style" panose="02050604050505020204" pitchFamily="18" charset="0"/>
                <a:ea typeface="Times New Roman" panose="02020603050405020304" pitchFamily="18" charset="0"/>
                <a:cs typeface="Times New Roman" panose="02020603050405020304" pitchFamily="18" charset="0"/>
              </a:rPr>
              <a:t>11</a:t>
            </a:r>
            <a:r>
              <a:rPr lang="en-US" sz="2800" b="1" i="1" dirty="0">
                <a:effectLst/>
                <a:latin typeface="Bookman Old Style" panose="02050604050505020204" pitchFamily="18" charset="0"/>
                <a:ea typeface="Times New Roman" panose="02020603050405020304" pitchFamily="18" charset="0"/>
                <a:cs typeface="Times New Roman" panose="02020603050405020304" pitchFamily="18" charset="0"/>
              </a:rPr>
              <a:t>“But when </a:t>
            </a:r>
            <a:r>
              <a:rPr lang="en-US" sz="2800" b="1" i="1" dirty="0">
                <a:solidFill>
                  <a:srgbClr val="0070C0"/>
                </a:solidFill>
                <a:effectLst/>
                <a:latin typeface="Bookman Old Style" panose="02050604050505020204" pitchFamily="18" charset="0"/>
                <a:ea typeface="Times New Roman" panose="02020603050405020304" pitchFamily="18" charset="0"/>
                <a:cs typeface="Times New Roman" panose="02020603050405020304" pitchFamily="18" charset="0"/>
              </a:rPr>
              <a:t>the king </a:t>
            </a:r>
            <a:r>
              <a:rPr lang="en-US" sz="2800" b="1" i="1" dirty="0">
                <a:effectLst/>
                <a:latin typeface="Bookman Old Style" panose="02050604050505020204" pitchFamily="18" charset="0"/>
                <a:ea typeface="Times New Roman" panose="02020603050405020304" pitchFamily="18" charset="0"/>
                <a:cs typeface="Times New Roman" panose="02020603050405020304" pitchFamily="18" charset="0"/>
              </a:rPr>
              <a:t>came in to look at the guests, he </a:t>
            </a:r>
            <a:r>
              <a:rPr lang="en-US" sz="2800" b="1" i="1" dirty="0">
                <a:solidFill>
                  <a:srgbClr val="0070C0"/>
                </a:solidFill>
                <a:effectLst/>
                <a:latin typeface="Bookman Old Style" panose="02050604050505020204" pitchFamily="18" charset="0"/>
                <a:ea typeface="Times New Roman" panose="02020603050405020304" pitchFamily="18" charset="0"/>
                <a:cs typeface="Times New Roman" panose="02020603050405020304" pitchFamily="18" charset="0"/>
              </a:rPr>
              <a:t>saw there a man who had no wedding garment</a:t>
            </a:r>
            <a:r>
              <a:rPr lang="en-US" sz="28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US" sz="2400" b="1" dirty="0">
                <a:solidFill>
                  <a:srgbClr val="FF0000"/>
                </a:solidFill>
                <a:effectLst/>
                <a:latin typeface="Bookman Old Style" panose="02050604050505020204" pitchFamily="18" charset="0"/>
                <a:ea typeface="Times New Roman" panose="02020603050405020304" pitchFamily="18" charset="0"/>
                <a:cs typeface="Times New Roman" panose="02020603050405020304" pitchFamily="18" charset="0"/>
              </a:rPr>
              <a:t>12</a:t>
            </a:r>
            <a:r>
              <a:rPr lang="en-US" sz="2800" b="1" dirty="0">
                <a:effectLst/>
                <a:latin typeface="Bookman Old Style" panose="02050604050505020204" pitchFamily="18" charset="0"/>
                <a:ea typeface="Times New Roman" panose="02020603050405020304" pitchFamily="18" charset="0"/>
                <a:cs typeface="Times New Roman" panose="02020603050405020304" pitchFamily="18" charset="0"/>
              </a:rPr>
              <a:t> </a:t>
            </a:r>
            <a:r>
              <a:rPr lang="en-US" sz="2800" b="1" i="1" dirty="0">
                <a:effectLst/>
                <a:latin typeface="Bookman Old Style" panose="02050604050505020204" pitchFamily="18" charset="0"/>
                <a:ea typeface="Times New Roman" panose="02020603050405020304" pitchFamily="18" charset="0"/>
                <a:cs typeface="Times New Roman" panose="02020603050405020304" pitchFamily="18" charset="0"/>
              </a:rPr>
              <a:t>And he said to him, '</a:t>
            </a:r>
            <a:r>
              <a:rPr lang="en-US" sz="2800" b="1" i="1" dirty="0">
                <a:solidFill>
                  <a:srgbClr val="7030A0"/>
                </a:solidFill>
                <a:effectLst/>
                <a:latin typeface="Bookman Old Style" panose="02050604050505020204" pitchFamily="18" charset="0"/>
                <a:ea typeface="Times New Roman" panose="02020603050405020304" pitchFamily="18" charset="0"/>
                <a:cs typeface="Times New Roman" panose="02020603050405020304" pitchFamily="18" charset="0"/>
              </a:rPr>
              <a:t>Friend</a:t>
            </a:r>
            <a:r>
              <a:rPr lang="en-US" sz="2800" b="1" i="1" dirty="0">
                <a:effectLst/>
                <a:latin typeface="Bookman Old Style" panose="02050604050505020204" pitchFamily="18" charset="0"/>
                <a:ea typeface="Times New Roman" panose="02020603050405020304" pitchFamily="18" charset="0"/>
              </a:rPr>
              <a:t>,</a:t>
            </a:r>
            <a:r>
              <a:rPr lang="en-US" sz="2800" b="1" dirty="0">
                <a:solidFill>
                  <a:srgbClr val="FF0000"/>
                </a:solidFill>
                <a:effectLst/>
                <a:latin typeface="Bookman Old Style" panose="02050604050505020204" pitchFamily="18" charset="0"/>
                <a:ea typeface="Times New Roman" panose="02020603050405020304" pitchFamily="18" charset="0"/>
              </a:rPr>
              <a:t>*</a:t>
            </a:r>
            <a:r>
              <a:rPr lang="en-US" sz="2800" b="1" i="1" dirty="0">
                <a:effectLst/>
                <a:latin typeface="Bookman Old Style" panose="02050604050505020204" pitchFamily="18" charset="0"/>
                <a:ea typeface="Times New Roman" panose="02020603050405020304" pitchFamily="18" charset="0"/>
              </a:rPr>
              <a:t> how did you get in here without a wedding garment?’ And </a:t>
            </a:r>
            <a:r>
              <a:rPr lang="en-US" sz="2800" b="1" i="1" dirty="0">
                <a:solidFill>
                  <a:srgbClr val="0070C0"/>
                </a:solidFill>
                <a:effectLst/>
                <a:latin typeface="Bookman Old Style" panose="02050604050505020204" pitchFamily="18" charset="0"/>
                <a:ea typeface="Times New Roman" panose="02020603050405020304" pitchFamily="18" charset="0"/>
              </a:rPr>
              <a:t>he was speechless</a:t>
            </a:r>
            <a:r>
              <a:rPr lang="en-US" sz="2800" b="1" dirty="0">
                <a:effectLst/>
                <a:latin typeface="Bookman Old Style" panose="02050604050505020204" pitchFamily="18" charset="0"/>
                <a:ea typeface="Times New Roman" panose="02020603050405020304" pitchFamily="18" charset="0"/>
              </a:rPr>
              <a:t>.</a:t>
            </a:r>
            <a:r>
              <a:rPr lang="en-US" sz="2800" b="1" i="1" dirty="0">
                <a:effectLst/>
                <a:latin typeface="Bookman Old Style" panose="02050604050505020204" pitchFamily="18" charset="0"/>
                <a:ea typeface="Times New Roman" panose="02020603050405020304" pitchFamily="18" charset="0"/>
              </a:rPr>
              <a:t> </a:t>
            </a:r>
            <a:r>
              <a:rPr lang="en-US" sz="2400" b="1" dirty="0">
                <a:solidFill>
                  <a:srgbClr val="FF0000"/>
                </a:solidFill>
                <a:effectLst/>
                <a:latin typeface="Bookman Old Style" panose="02050604050505020204" pitchFamily="18" charset="0"/>
                <a:ea typeface="Times New Roman" panose="02020603050405020304" pitchFamily="18" charset="0"/>
              </a:rPr>
              <a:t>13</a:t>
            </a:r>
            <a:r>
              <a:rPr lang="en-US" sz="2800" b="1" dirty="0">
                <a:effectLst/>
                <a:latin typeface="Bookman Old Style" panose="02050604050505020204" pitchFamily="18" charset="0"/>
                <a:ea typeface="Times New Roman" panose="02020603050405020304" pitchFamily="18" charset="0"/>
              </a:rPr>
              <a:t> </a:t>
            </a:r>
            <a:r>
              <a:rPr lang="en-US" sz="2800" b="1" i="1" dirty="0">
                <a:effectLst/>
                <a:latin typeface="Bookman Old Style" panose="02050604050505020204" pitchFamily="18" charset="0"/>
                <a:ea typeface="Times New Roman" panose="02020603050405020304" pitchFamily="18" charset="0"/>
              </a:rPr>
              <a:t>Then the king said to the attendants, ‘Bind him hand and foot and cast him into the outer darkness. In that place there will be weeping and gnashing of teeth.’</a:t>
            </a:r>
          </a:p>
          <a:p>
            <a:pPr marL="0" marR="0" indent="0">
              <a:lnSpc>
                <a:spcPct val="100000"/>
              </a:lnSpc>
              <a:spcBef>
                <a:spcPts val="0"/>
              </a:spcBef>
              <a:spcAft>
                <a:spcPts val="0"/>
              </a:spcAft>
              <a:buNone/>
            </a:pPr>
            <a:r>
              <a:rPr lang="en-US" sz="2800" b="1" dirty="0">
                <a:solidFill>
                  <a:srgbClr val="C00000"/>
                </a:solidFill>
                <a:latin typeface="Bookman Old Style" panose="02050604050505020204" pitchFamily="18" charset="0"/>
              </a:rPr>
              <a:t>*</a:t>
            </a:r>
            <a:r>
              <a:rPr lang="en-US" sz="2800" b="1" i="1" dirty="0">
                <a:solidFill>
                  <a:srgbClr val="C00000"/>
                </a:solidFill>
                <a:latin typeface="Bookman Old Style" panose="02050604050505020204" pitchFamily="18" charset="0"/>
              </a:rPr>
              <a:t> </a:t>
            </a:r>
            <a:r>
              <a:rPr lang="en-US" sz="2800" b="1" dirty="0">
                <a:solidFill>
                  <a:srgbClr val="7030A0"/>
                </a:solidFill>
                <a:latin typeface="Bookman Old Style" panose="02050604050505020204" pitchFamily="18" charset="0"/>
              </a:rPr>
              <a:t>Someone who has some association with the broader group, </a:t>
            </a:r>
            <a:r>
              <a:rPr lang="en-US" sz="2800" b="1" u="sng" dirty="0">
                <a:solidFill>
                  <a:srgbClr val="7030A0"/>
                </a:solidFill>
                <a:latin typeface="Bookman Old Style" panose="02050604050505020204" pitchFamily="18" charset="0"/>
              </a:rPr>
              <a:t>but not the necessary association</a:t>
            </a:r>
            <a:r>
              <a:rPr lang="en-US" sz="2800" b="1" dirty="0">
                <a:solidFill>
                  <a:srgbClr val="7030A0"/>
                </a:solidFill>
                <a:latin typeface="Bookman Old Style" panose="02050604050505020204" pitchFamily="18" charset="0"/>
              </a:rPr>
              <a:t> to be part of the broader group</a:t>
            </a:r>
          </a:p>
        </p:txBody>
      </p:sp>
    </p:spTree>
    <p:extLst>
      <p:ext uri="{BB962C8B-B14F-4D97-AF65-F5344CB8AC3E}">
        <p14:creationId xmlns:p14="http://schemas.microsoft.com/office/powerpoint/2010/main" val="194624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IV.</a:t>
            </a:r>
            <a:r>
              <a:rPr lang="en-US" sz="3200" b="1" dirty="0">
                <a:effectLst/>
                <a:latin typeface="Bookman Old Style" panose="02050604050505020204" pitchFamily="18" charset="0"/>
                <a:ea typeface="Calibri" panose="020F0502020204030204" pitchFamily="34" charset="0"/>
              </a:rPr>
              <a:t> Many are invited but few are chosen (</a:t>
            </a:r>
            <a:r>
              <a:rPr lang="en-US" sz="3200" b="1" i="1" dirty="0">
                <a:effectLst/>
                <a:latin typeface="Bookman Old Style" panose="02050604050505020204" pitchFamily="18" charset="0"/>
                <a:ea typeface="Calibri" panose="020F0502020204030204" pitchFamily="34" charset="0"/>
              </a:rPr>
              <a:t>verses 11-14</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marR="0" indent="0">
              <a:lnSpc>
                <a:spcPct val="100000"/>
              </a:lnSpc>
              <a:spcBef>
                <a:spcPts val="0"/>
              </a:spcBef>
              <a:spcAft>
                <a:spcPts val="0"/>
              </a:spcAft>
              <a:buNone/>
            </a:pPr>
            <a:r>
              <a:rPr lang="en-US" sz="2400" b="1" dirty="0">
                <a:solidFill>
                  <a:srgbClr val="FF0000"/>
                </a:solidFill>
                <a:effectLst/>
                <a:latin typeface="Bookman Old Style" panose="02050604050505020204" pitchFamily="18" charset="0"/>
                <a:ea typeface="Times New Roman" panose="02020603050405020304" pitchFamily="18" charset="0"/>
              </a:rPr>
              <a:t>14</a:t>
            </a:r>
            <a:r>
              <a:rPr lang="en-US" sz="2800" b="1" dirty="0">
                <a:effectLst/>
                <a:latin typeface="Bookman Old Style" panose="02050604050505020204" pitchFamily="18" charset="0"/>
                <a:ea typeface="Times New Roman" panose="02020603050405020304" pitchFamily="18" charset="0"/>
              </a:rPr>
              <a:t> </a:t>
            </a:r>
            <a:r>
              <a:rPr lang="en-US" sz="2800" b="1" i="1" dirty="0">
                <a:latin typeface="Bookman Old Style" panose="02050604050505020204" pitchFamily="18" charset="0"/>
                <a:ea typeface="Times New Roman" panose="02020603050405020304" pitchFamily="18" charset="0"/>
              </a:rPr>
              <a:t>“ </a:t>
            </a:r>
            <a:r>
              <a:rPr lang="en-US" sz="2800" b="1" i="1" dirty="0">
                <a:effectLst/>
                <a:latin typeface="Bookman Old Style" panose="02050604050505020204" pitchFamily="18" charset="0"/>
                <a:ea typeface="Times New Roman" panose="02020603050405020304" pitchFamily="18" charset="0"/>
              </a:rPr>
              <a:t>For many are invited, but </a:t>
            </a:r>
            <a:r>
              <a:rPr lang="en-US" sz="2800" b="1" i="1" u="sng" dirty="0">
                <a:solidFill>
                  <a:srgbClr val="0070C0"/>
                </a:solidFill>
                <a:effectLst/>
                <a:latin typeface="Bookman Old Style" panose="02050604050505020204" pitchFamily="18" charset="0"/>
                <a:ea typeface="Times New Roman" panose="02020603050405020304" pitchFamily="18" charset="0"/>
              </a:rPr>
              <a:t>few</a:t>
            </a:r>
            <a:r>
              <a:rPr lang="en-US" sz="2800" b="1" i="1" dirty="0">
                <a:solidFill>
                  <a:srgbClr val="0070C0"/>
                </a:solidFill>
                <a:effectLst/>
                <a:latin typeface="Bookman Old Style" panose="02050604050505020204" pitchFamily="18" charset="0"/>
                <a:ea typeface="Times New Roman" panose="02020603050405020304" pitchFamily="18" charset="0"/>
              </a:rPr>
              <a:t> are chosen</a:t>
            </a:r>
            <a:r>
              <a:rPr lang="en-US" sz="2800" b="1" i="1" dirty="0">
                <a:effectLst/>
                <a:latin typeface="Bookman Old Style" panose="02050604050505020204" pitchFamily="18" charset="0"/>
                <a:ea typeface="Times New Roman" panose="02020603050405020304" pitchFamily="18" charset="0"/>
              </a:rPr>
              <a:t>.” </a:t>
            </a:r>
            <a:r>
              <a:rPr lang="en-US" sz="2800" b="1" dirty="0">
                <a:solidFill>
                  <a:srgbClr val="C00000"/>
                </a:solidFill>
                <a:effectLst/>
                <a:latin typeface="Bookman Old Style" panose="02050604050505020204" pitchFamily="18" charset="0"/>
                <a:ea typeface="Times New Roman" panose="02020603050405020304" pitchFamily="18" charset="0"/>
              </a:rPr>
              <a:t>NIV</a:t>
            </a:r>
          </a:p>
          <a:p>
            <a:pPr marL="0" marR="0" indent="0">
              <a:lnSpc>
                <a:spcPct val="100000"/>
              </a:lnSpc>
              <a:spcBef>
                <a:spcPts val="0"/>
              </a:spcBef>
              <a:spcAft>
                <a:spcPts val="0"/>
              </a:spcAft>
              <a:buNone/>
            </a:pPr>
            <a:endParaRPr lang="en-US" sz="2800" b="1" dirty="0">
              <a:latin typeface="Bookman Old Style" panose="02050604050505020204" pitchFamily="18" charset="0"/>
            </a:endParaRPr>
          </a:p>
          <a:p>
            <a:pPr marL="0" marR="0" indent="0">
              <a:lnSpc>
                <a:spcPct val="100000"/>
              </a:lnSpc>
              <a:spcBef>
                <a:spcPts val="0"/>
              </a:spcBef>
              <a:spcAft>
                <a:spcPts val="0"/>
              </a:spcAft>
              <a:buNone/>
            </a:pPr>
            <a:r>
              <a:rPr lang="en-US" sz="2800" b="1" dirty="0">
                <a:latin typeface="Bookman Old Style" panose="02050604050505020204" pitchFamily="18" charset="0"/>
              </a:rPr>
              <a:t>“</a:t>
            </a:r>
            <a:r>
              <a:rPr lang="en-US" sz="2800" b="1" i="1" dirty="0">
                <a:latin typeface="Bookman Old Style" panose="02050604050505020204" pitchFamily="18" charset="0"/>
              </a:rPr>
              <a:t>The Lord…is </a:t>
            </a:r>
            <a:r>
              <a:rPr lang="en-US" sz="2800" b="1" i="1" dirty="0">
                <a:solidFill>
                  <a:srgbClr val="0070C0"/>
                </a:solidFill>
                <a:latin typeface="Bookman Old Style" panose="02050604050505020204" pitchFamily="18" charset="0"/>
              </a:rPr>
              <a:t>patient toward you</a:t>
            </a:r>
            <a:r>
              <a:rPr lang="en-US" sz="2800" b="1" i="1" dirty="0">
                <a:latin typeface="Bookman Old Style" panose="02050604050505020204" pitchFamily="18" charset="0"/>
              </a:rPr>
              <a:t>, not </a:t>
            </a:r>
            <a:r>
              <a:rPr lang="en-US" sz="2800" b="1" i="1" dirty="0">
                <a:solidFill>
                  <a:srgbClr val="0070C0"/>
                </a:solidFill>
                <a:latin typeface="Bookman Old Style" panose="02050604050505020204" pitchFamily="18" charset="0"/>
              </a:rPr>
              <a:t>wishing</a:t>
            </a:r>
            <a:r>
              <a:rPr lang="en-US" sz="2800" b="1" i="1" dirty="0">
                <a:latin typeface="Bookman Old Style" panose="02050604050505020204" pitchFamily="18" charset="0"/>
              </a:rPr>
              <a:t> that any should perish, but </a:t>
            </a:r>
            <a:r>
              <a:rPr lang="en-US" sz="2800" b="1" i="1" dirty="0">
                <a:solidFill>
                  <a:srgbClr val="0070C0"/>
                </a:solidFill>
                <a:latin typeface="Bookman Old Style" panose="02050604050505020204" pitchFamily="18" charset="0"/>
              </a:rPr>
              <a:t>that </a:t>
            </a:r>
            <a:r>
              <a:rPr lang="en-US" sz="2800" b="1" i="1" u="sng" dirty="0">
                <a:solidFill>
                  <a:srgbClr val="0070C0"/>
                </a:solidFill>
                <a:latin typeface="Bookman Old Style" panose="02050604050505020204" pitchFamily="18" charset="0"/>
              </a:rPr>
              <a:t>all</a:t>
            </a:r>
            <a:r>
              <a:rPr lang="en-US" sz="2800" b="1" i="1" dirty="0">
                <a:solidFill>
                  <a:srgbClr val="0070C0"/>
                </a:solidFill>
                <a:latin typeface="Bookman Old Style" panose="02050604050505020204" pitchFamily="18" charset="0"/>
              </a:rPr>
              <a:t> should reach repentance</a:t>
            </a:r>
            <a:r>
              <a:rPr lang="en-US" sz="2800" b="1" i="1" dirty="0">
                <a:latin typeface="Bookman Old Style" panose="02050604050505020204" pitchFamily="18" charset="0"/>
              </a:rPr>
              <a:t>.</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2</a:t>
            </a:r>
            <a:r>
              <a:rPr lang="en-US" sz="2800" b="1" baseline="30000" dirty="0">
                <a:solidFill>
                  <a:srgbClr val="C00000"/>
                </a:solidFill>
                <a:latin typeface="Bookman Old Style" panose="02050604050505020204" pitchFamily="18" charset="0"/>
              </a:rPr>
              <a:t>nd</a:t>
            </a:r>
            <a:r>
              <a:rPr lang="en-US" sz="2800" b="1" dirty="0">
                <a:solidFill>
                  <a:srgbClr val="C00000"/>
                </a:solidFill>
                <a:latin typeface="Bookman Old Style" panose="02050604050505020204" pitchFamily="18" charset="0"/>
              </a:rPr>
              <a:t> Peter 3:9</a:t>
            </a:r>
          </a:p>
          <a:p>
            <a:pPr marL="0" marR="0" indent="0">
              <a:lnSpc>
                <a:spcPct val="100000"/>
              </a:lnSpc>
              <a:spcBef>
                <a:spcPts val="0"/>
              </a:spcBef>
              <a:spcAft>
                <a:spcPts val="0"/>
              </a:spcAft>
              <a:buNone/>
            </a:pPr>
            <a:endParaRPr lang="en-US" sz="2800" b="1" dirty="0">
              <a:solidFill>
                <a:srgbClr val="C00000"/>
              </a:solidFill>
              <a:latin typeface="Bookman Old Style" panose="02050604050505020204" pitchFamily="18" charset="0"/>
            </a:endParaRPr>
          </a:p>
          <a:p>
            <a:pPr marL="0" marR="0" indent="0">
              <a:lnSpc>
                <a:spcPct val="100000"/>
              </a:lnSpc>
              <a:spcBef>
                <a:spcPts val="0"/>
              </a:spcBef>
              <a:spcAft>
                <a:spcPts val="0"/>
              </a:spcAft>
              <a:buNone/>
            </a:pPr>
            <a:r>
              <a:rPr lang="en-US" sz="2800" b="1" dirty="0">
                <a:latin typeface="Bookman Old Style" panose="02050604050505020204" pitchFamily="18" charset="0"/>
              </a:rPr>
              <a:t>“</a:t>
            </a:r>
            <a:r>
              <a:rPr lang="en-US" sz="2800" b="1" i="1" dirty="0">
                <a:latin typeface="Bookman Old Style" panose="02050604050505020204" pitchFamily="18" charset="0"/>
              </a:rPr>
              <a:t>Who then can be saved?</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Matthew 19:25</a:t>
            </a:r>
            <a:r>
              <a:rPr lang="en-US" sz="2800" b="1" dirty="0">
                <a:latin typeface="Bookman Old Style" panose="02050604050505020204" pitchFamily="18" charset="0"/>
              </a:rPr>
              <a:t>) and Jesus’ response “</a:t>
            </a:r>
            <a:r>
              <a:rPr lang="en-US" sz="2800" b="1" i="1" dirty="0">
                <a:latin typeface="Bookman Old Style" panose="02050604050505020204" pitchFamily="18" charset="0"/>
              </a:rPr>
              <a:t>With man this is impossible, but </a:t>
            </a:r>
            <a:r>
              <a:rPr lang="en-US" sz="2800" b="1" i="1" dirty="0">
                <a:solidFill>
                  <a:srgbClr val="0070C0"/>
                </a:solidFill>
                <a:latin typeface="Bookman Old Style" panose="02050604050505020204" pitchFamily="18" charset="0"/>
              </a:rPr>
              <a:t>with God all things are possible.</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Matthew 19:26</a:t>
            </a:r>
            <a:r>
              <a:rPr lang="en-US" sz="2800" b="1" dirty="0">
                <a:latin typeface="Bookman Old Style" panose="02050604050505020204" pitchFamily="18" charset="0"/>
              </a:rPr>
              <a:t>)</a:t>
            </a:r>
            <a:endParaRPr lang="en-US" sz="28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622986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circle(in)">
                                      <p:cBhvr>
                                        <p:cTn id="12" dur="2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circle(in)">
                                      <p:cBhvr>
                                        <p:cTn id="17"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851</TotalTime>
  <Words>1035</Words>
  <Application>Microsoft Office PowerPoint</Application>
  <PresentationFormat>Widescreen</PresentationFormat>
  <Paragraphs>47</Paragraphs>
  <Slides>13</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13</vt:i4>
      </vt:variant>
    </vt:vector>
  </HeadingPairs>
  <TitlesOfParts>
    <vt:vector size="22" baseType="lpstr">
      <vt:lpstr>Arial</vt:lpstr>
      <vt:lpstr>Bookman Old Style</vt:lpstr>
      <vt:lpstr>Calibri</vt:lpstr>
      <vt:lpstr>Calibri Light</vt:lpstr>
      <vt:lpstr>Rockwell</vt:lpstr>
      <vt:lpstr>Rockwell Condensed</vt:lpstr>
      <vt:lpstr>Wingdings</vt:lpstr>
      <vt:lpstr>1_Office Theme</vt:lpstr>
      <vt:lpstr>Wood Type</vt:lpstr>
      <vt:lpstr>PowerPoint Presentation</vt:lpstr>
      <vt:lpstr>PowerPoint Presentation</vt:lpstr>
      <vt:lpstr>I. God’s grace towards the Jewish ruling authorities was exhaustive (verses 1-4)</vt:lpstr>
      <vt:lpstr>II. The Jewish ruling authorities had exhausted God’s grace (verses 5-8)</vt:lpstr>
      <vt:lpstr>II. The Jewish ruling authorities had exhausted God’s grace (verses 5-8)</vt:lpstr>
      <vt:lpstr>II. The Jewish ruling authorities had exhausted God’s grace (verses 5-8)</vt:lpstr>
      <vt:lpstr>III. God’s grace is available to all through His Son (verses 9-10)</vt:lpstr>
      <vt:lpstr>IV. Many are invited but few are chosen (verses 11-14)</vt:lpstr>
      <vt:lpstr>IV. Many are invited but few are chosen (verses 11-14)</vt:lpstr>
      <vt:lpstr>IV. Many are invited but few are chosen (verses 11-14)</vt:lpstr>
      <vt:lpstr>IV. Many are invited but few are chosen (verses 11-14)</vt:lpstr>
      <vt:lpstr>IV. Many are invited but few are chosen (verses 11-14)</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Michael DeMeo</cp:lastModifiedBy>
  <cp:revision>64</cp:revision>
  <dcterms:created xsi:type="dcterms:W3CDTF">2020-03-26T18:56:14Z</dcterms:created>
  <dcterms:modified xsi:type="dcterms:W3CDTF">2024-02-18T18:37:52Z</dcterms:modified>
</cp:coreProperties>
</file>