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18"/>
  </p:notesMasterIdLst>
  <p:sldIdLst>
    <p:sldId id="545" r:id="rId3"/>
    <p:sldId id="399" r:id="rId4"/>
    <p:sldId id="727" r:id="rId5"/>
    <p:sldId id="565" r:id="rId6"/>
    <p:sldId id="755" r:id="rId7"/>
    <p:sldId id="754" r:id="rId8"/>
    <p:sldId id="753" r:id="rId9"/>
    <p:sldId id="752" r:id="rId10"/>
    <p:sldId id="756" r:id="rId11"/>
    <p:sldId id="743" r:id="rId12"/>
    <p:sldId id="757" r:id="rId13"/>
    <p:sldId id="758" r:id="rId14"/>
    <p:sldId id="759" r:id="rId15"/>
    <p:sldId id="760" r:id="rId16"/>
    <p:sldId id="53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337424-1FE3-4216-A64F-15AF28C7BC5D}" v="6" dt="2024-01-24T19:49:56.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1297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1560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1/28/2024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6812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9978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66476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51744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92682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6472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1/28/2024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66057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83662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1703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1/28/2024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7878618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21:1-11</a:t>
            </a:r>
          </a:p>
          <a:p>
            <a:pPr marL="0" indent="0" algn="ctr">
              <a:buNone/>
            </a:pPr>
            <a:endParaRPr lang="en-US" sz="4000" b="1" dirty="0">
              <a:solidFill>
                <a:srgbClr val="FF3300"/>
              </a:solidFill>
            </a:endParaRPr>
          </a:p>
          <a:p>
            <a:pPr marL="0" indent="0" algn="ctr">
              <a:buNone/>
            </a:pPr>
            <a:r>
              <a:rPr lang="en-US" sz="4000" b="1" dirty="0">
                <a:solidFill>
                  <a:srgbClr val="FF3300"/>
                </a:solidFill>
              </a:rPr>
              <a:t>Page 981-82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Honor the King (</a:t>
            </a:r>
            <a:r>
              <a:rPr lang="en-US" sz="3200" b="1" i="1" dirty="0">
                <a:latin typeface="Bookman Old Style" panose="02050604050505020204" pitchFamily="18" charset="0"/>
              </a:rPr>
              <a:t>verses 10-11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Then they said to him, ‘What must we do, to be doing the works of God?’ Jesus answered them, ‘This is the work of God, that you </a:t>
            </a:r>
            <a:r>
              <a:rPr lang="en-US" sz="2800" b="1" i="1" dirty="0">
                <a:solidFill>
                  <a:srgbClr val="0070C0"/>
                </a:solidFill>
                <a:effectLst/>
                <a:latin typeface="Bookman Old Style" panose="02050604050505020204" pitchFamily="18" charset="0"/>
                <a:ea typeface="Times New Roman" panose="02020603050405020304" pitchFamily="18" charset="0"/>
              </a:rPr>
              <a:t>believe in him whom he has sent</a:t>
            </a:r>
            <a:r>
              <a:rPr lang="en-US" sz="2800" b="1" i="1" dirty="0">
                <a:effectLst/>
                <a:latin typeface="Bookman Old Style" panose="02050604050505020204" pitchFamily="18" charset="0"/>
                <a:ea typeface="Times New Roman" panose="02020603050405020304" pitchFamily="18" charset="0"/>
              </a:rPr>
              <a:t>.’</a:t>
            </a:r>
            <a:r>
              <a:rPr lang="en-US" sz="2800" b="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John 6:28-29</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5476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Honor the King (</a:t>
            </a:r>
            <a:r>
              <a:rPr lang="en-US" sz="3200" b="1" i="1" dirty="0">
                <a:latin typeface="Bookman Old Style" panose="02050604050505020204" pitchFamily="18" charset="0"/>
              </a:rPr>
              <a:t>verses 10-11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Most of the crowd </a:t>
            </a:r>
            <a:r>
              <a:rPr lang="en-US" sz="2800" b="1" i="1" dirty="0">
                <a:latin typeface="Bookman Old Style" panose="02050604050505020204" pitchFamily="18" charset="0"/>
              </a:rPr>
              <a:t>spread their cloaks on the road, and others cut branches from the trees and spread them on the road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the crowds that </a:t>
            </a:r>
            <a:r>
              <a:rPr lang="en-US" sz="2800" b="1" i="1" dirty="0">
                <a:solidFill>
                  <a:srgbClr val="0070C0"/>
                </a:solidFill>
                <a:latin typeface="Bookman Old Style" panose="02050604050505020204" pitchFamily="18" charset="0"/>
              </a:rPr>
              <a:t>went before him</a:t>
            </a:r>
            <a:r>
              <a:rPr lang="en-US" sz="2800" b="1" i="1" dirty="0">
                <a:latin typeface="Bookman Old Style" panose="02050604050505020204" pitchFamily="18" charset="0"/>
              </a:rPr>
              <a:t> and that </a:t>
            </a:r>
            <a:r>
              <a:rPr lang="en-US" sz="2800" b="1" i="1" dirty="0">
                <a:solidFill>
                  <a:srgbClr val="0070C0"/>
                </a:solidFill>
                <a:latin typeface="Bookman Old Style" panose="02050604050505020204" pitchFamily="18" charset="0"/>
              </a:rPr>
              <a:t>followed him</a:t>
            </a:r>
            <a:r>
              <a:rPr lang="en-US" sz="2800" b="1" i="1" dirty="0">
                <a:latin typeface="Bookman Old Style" panose="02050604050505020204" pitchFamily="18" charset="0"/>
              </a:rPr>
              <a:t>…</a:t>
            </a:r>
            <a:endParaRPr lang="en-US" sz="2800" b="1" dirty="0">
              <a:solidFill>
                <a:srgbClr val="0070C0"/>
              </a:solidFill>
              <a:latin typeface="Bookman Old Style" panose="02050604050505020204" pitchFamily="18" charset="0"/>
            </a:endParaRP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 next day the </a:t>
            </a:r>
            <a:r>
              <a:rPr lang="en-US" sz="2800" b="1" i="1" dirty="0">
                <a:solidFill>
                  <a:srgbClr val="0070C0"/>
                </a:solidFill>
                <a:latin typeface="Bookman Old Style" panose="02050604050505020204" pitchFamily="18" charset="0"/>
              </a:rPr>
              <a:t>large crowd that had come to the feast</a:t>
            </a:r>
            <a:r>
              <a:rPr lang="en-US" sz="2800" b="1" i="1" dirty="0">
                <a:latin typeface="Bookman Old Style" panose="02050604050505020204" pitchFamily="18" charset="0"/>
              </a:rPr>
              <a:t> heard that Jesus was coming to Jerusalem. So they took branches of palm trees and </a:t>
            </a:r>
            <a:r>
              <a:rPr lang="en-US" sz="2800" b="1" i="1" dirty="0">
                <a:solidFill>
                  <a:srgbClr val="0070C0"/>
                </a:solidFill>
                <a:latin typeface="Bookman Old Style" panose="02050604050505020204" pitchFamily="18" charset="0"/>
              </a:rPr>
              <a:t>went out to meet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12:12-13</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10417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Honor the King (</a:t>
            </a:r>
            <a:r>
              <a:rPr lang="en-US" sz="3200" b="1" i="1" dirty="0">
                <a:latin typeface="Bookman Old Style" panose="02050604050505020204" pitchFamily="18" charset="0"/>
              </a:rPr>
              <a:t>verses 10-11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when he entered Jerusalem, the whole city was </a:t>
            </a:r>
            <a:r>
              <a:rPr lang="en-US" sz="2800" b="1" i="1" dirty="0">
                <a:solidFill>
                  <a:srgbClr val="7030A0"/>
                </a:solidFill>
                <a:latin typeface="Bookman Old Style" panose="02050604050505020204" pitchFamily="18" charset="0"/>
              </a:rPr>
              <a:t>stirred up</a:t>
            </a:r>
            <a:r>
              <a:rPr lang="en-US" sz="2800" b="1" i="1" dirty="0">
                <a:latin typeface="Bookman Old Style" panose="02050604050505020204" pitchFamily="18" charset="0"/>
              </a:rPr>
              <a:t>,</a:t>
            </a:r>
            <a:r>
              <a:rPr lang="en-US" sz="2800" b="1" dirty="0">
                <a:solidFill>
                  <a:srgbClr val="FF0000"/>
                </a:solidFill>
                <a:latin typeface="Bookman Old Style" panose="02050604050505020204" pitchFamily="18" charset="0"/>
              </a:rPr>
              <a:t>*</a:t>
            </a:r>
            <a:r>
              <a:rPr lang="en-US" sz="2800" b="1" i="1" dirty="0">
                <a:latin typeface="Bookman Old Style" panose="02050604050505020204" pitchFamily="18" charset="0"/>
              </a:rPr>
              <a:t> saying, “Who is this?”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the crowds said, “This is the prophet Jesus, from Nazareth of Galilee.”</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As he entered Jerusalem the whole city was </a:t>
            </a:r>
            <a:r>
              <a:rPr lang="en-US" sz="2800" b="1" i="1" dirty="0">
                <a:solidFill>
                  <a:srgbClr val="7030A0"/>
                </a:solidFill>
                <a:latin typeface="Bookman Old Style" panose="02050604050505020204" pitchFamily="18" charset="0"/>
              </a:rPr>
              <a:t>thrown into an uproar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NET</a:t>
            </a:r>
          </a:p>
          <a:p>
            <a:pPr marL="0" indent="0">
              <a:buNone/>
            </a:pPr>
            <a:endParaRPr lang="en-US" sz="2800" b="1" dirty="0">
              <a:latin typeface="Bookman Old Style" panose="02050604050505020204" pitchFamily="18" charset="0"/>
            </a:endParaRPr>
          </a:p>
          <a:p>
            <a:pPr marL="0" indent="0">
              <a:buNone/>
            </a:pPr>
            <a:r>
              <a:rPr lang="en-US" sz="2800" b="1" dirty="0">
                <a:solidFill>
                  <a:srgbClr val="FF0000"/>
                </a:solidFill>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7030A0"/>
                </a:solidFill>
                <a:latin typeface="Bookman Old Style" panose="02050604050505020204" pitchFamily="18" charset="0"/>
              </a:rPr>
              <a:t>To agitate</a:t>
            </a:r>
          </a:p>
        </p:txBody>
      </p:sp>
    </p:spTree>
    <p:extLst>
      <p:ext uri="{BB962C8B-B14F-4D97-AF65-F5344CB8AC3E}">
        <p14:creationId xmlns:p14="http://schemas.microsoft.com/office/powerpoint/2010/main" val="317590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circle(in)">
                                      <p:cBhvr>
                                        <p:cTn id="11" dur="2000"/>
                                        <p:tgtEl>
                                          <p:spTgt spid="5">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Honor the King (</a:t>
            </a:r>
            <a:r>
              <a:rPr lang="en-US" sz="3200" b="1" i="1" dirty="0">
                <a:latin typeface="Bookman Old Style" panose="02050604050505020204" pitchFamily="18" charset="0"/>
              </a:rPr>
              <a:t>verses 10-11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And when he entered Jerusalem, the whole city was stirred up, saying, “</a:t>
            </a:r>
            <a:r>
              <a:rPr lang="en-US" sz="2800" b="1" i="1" dirty="0">
                <a:solidFill>
                  <a:srgbClr val="0070C0"/>
                </a:solidFill>
                <a:latin typeface="Bookman Old Style" panose="02050604050505020204" pitchFamily="18" charset="0"/>
              </a:rPr>
              <a:t>Who is this?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the crowds said, “</a:t>
            </a:r>
            <a:r>
              <a:rPr lang="en-US" sz="2800" b="1" i="1" dirty="0">
                <a:solidFill>
                  <a:srgbClr val="0070C0"/>
                </a:solidFill>
                <a:latin typeface="Bookman Old Style" panose="02050604050505020204" pitchFamily="18" charset="0"/>
              </a:rPr>
              <a:t>This is the prophet Jesus, from Nazareth of Galilee</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a:p>
            <a:pPr marL="0" indent="0" algn="ctr">
              <a:buNone/>
            </a:pPr>
            <a:r>
              <a:rPr lang="en-US" sz="2800" b="1" dirty="0">
                <a:solidFill>
                  <a:srgbClr val="C00000"/>
                </a:solidFill>
                <a:latin typeface="Bookman Old Style" panose="02050604050505020204" pitchFamily="18" charset="0"/>
              </a:rPr>
              <a:t>Faith is not the foremost thing in honoring God. </a:t>
            </a:r>
            <a:r>
              <a:rPr lang="en-US" sz="2800" b="1" u="sng" dirty="0">
                <a:solidFill>
                  <a:srgbClr val="C00000"/>
                </a:solidFill>
                <a:latin typeface="Bookman Old Style" panose="02050604050505020204" pitchFamily="18" charset="0"/>
              </a:rPr>
              <a:t>The object of your faith</a:t>
            </a:r>
            <a:r>
              <a:rPr lang="en-US" sz="2800" b="1" dirty="0">
                <a:solidFill>
                  <a:srgbClr val="C00000"/>
                </a:solidFill>
                <a:latin typeface="Bookman Old Style" panose="02050604050505020204" pitchFamily="18" charset="0"/>
              </a:rPr>
              <a:t> is the foremost thing in honoring God.</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2600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Honor the King (</a:t>
            </a:r>
            <a:r>
              <a:rPr lang="en-US" sz="3200" b="1" i="1" dirty="0">
                <a:latin typeface="Bookman Old Style" panose="02050604050505020204" pitchFamily="18" charset="0"/>
              </a:rPr>
              <a:t>verses 10-11</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“The principle is this: </a:t>
            </a:r>
            <a:r>
              <a:rPr lang="en-US" sz="2800" b="1" dirty="0">
                <a:solidFill>
                  <a:srgbClr val="0070C0"/>
                </a:solidFill>
                <a:latin typeface="Bookman Old Style" panose="02050604050505020204" pitchFamily="18" charset="0"/>
              </a:rPr>
              <a:t>What we revere, we resemble</a:t>
            </a:r>
            <a:r>
              <a:rPr lang="en-US" sz="2800" b="1" dirty="0">
                <a:latin typeface="Bookman Old Style" panose="02050604050505020204" pitchFamily="18" charset="0"/>
              </a:rPr>
              <a:t>, either for ruin or restoration. To commit ourselves to some part of the creation more than the Creator is idolatry. And when we worship something in creation, we become like it, as spiritually lifeless and insensitive to God as a piece of wood, rock, or stone.” </a:t>
            </a:r>
            <a:r>
              <a:rPr lang="en-US" sz="2800" b="1" dirty="0">
                <a:solidFill>
                  <a:srgbClr val="C00000"/>
                </a:solidFill>
                <a:latin typeface="Bookman Old Style" panose="02050604050505020204" pitchFamily="18" charset="0"/>
              </a:rPr>
              <a:t>G.K. Beale, </a:t>
            </a:r>
            <a:r>
              <a:rPr lang="en-US" sz="2800" b="1" i="1" dirty="0">
                <a:solidFill>
                  <a:srgbClr val="C00000"/>
                </a:solidFill>
                <a:latin typeface="Bookman Old Style" panose="02050604050505020204" pitchFamily="18" charset="0"/>
              </a:rPr>
              <a:t>We Become What We Worship</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21477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a:xfrm>
            <a:off x="838200" y="750498"/>
            <a:ext cx="10515600" cy="5426465"/>
          </a:xfrm>
        </p:spPr>
        <p:txBody>
          <a:bodyPr>
            <a:normAutofit lnSpcReduction="10000"/>
          </a:bodyPr>
          <a:lstStyle/>
          <a:p>
            <a:pPr marL="0" indent="0" algn="ctr">
              <a:buNone/>
            </a:pPr>
            <a:r>
              <a:rPr lang="en-US" sz="4800" b="1" dirty="0">
                <a:solidFill>
                  <a:schemeClr val="bg1"/>
                </a:solidFill>
              </a:rPr>
              <a:t>Benediction</a:t>
            </a:r>
          </a:p>
          <a:p>
            <a:pPr marL="0" indent="0" algn="ctr">
              <a:buNone/>
            </a:pPr>
            <a:r>
              <a:rPr lang="en-US" sz="3600" b="1" dirty="0">
                <a:solidFill>
                  <a:schemeClr val="bg1"/>
                </a:solidFill>
              </a:rPr>
              <a:t>Our Father in heaven, your name be honored as holy. Your kingdom come. Your will be done on earth as it is in heaven.</a:t>
            </a:r>
          </a:p>
          <a:p>
            <a:pPr marL="0" indent="0" algn="ctr">
              <a:buNone/>
            </a:pPr>
            <a:r>
              <a:rPr lang="en-US" sz="3600" b="1" dirty="0">
                <a:solidFill>
                  <a:schemeClr val="bg1"/>
                </a:solidFill>
              </a:rPr>
              <a:t>Give us today our daily bread</a:t>
            </a:r>
            <a:r>
              <a:rPr lang="en-US" sz="3600" b="1">
                <a:solidFill>
                  <a:schemeClr val="bg1"/>
                </a:solidFill>
              </a:rPr>
              <a:t>. </a:t>
            </a:r>
          </a:p>
          <a:p>
            <a:pPr marL="0" indent="0" algn="ctr">
              <a:buNone/>
            </a:pPr>
            <a:r>
              <a:rPr lang="en-US" sz="3600" b="1">
                <a:solidFill>
                  <a:schemeClr val="bg1"/>
                </a:solidFill>
              </a:rPr>
              <a:t>And </a:t>
            </a:r>
            <a:r>
              <a:rPr lang="en-US" sz="3600" b="1" dirty="0">
                <a:solidFill>
                  <a:schemeClr val="bg1"/>
                </a:solidFill>
              </a:rPr>
              <a:t>forgive us our debts, as we also have forgiven our debtors.</a:t>
            </a:r>
          </a:p>
          <a:p>
            <a:pPr marL="0" indent="0" algn="ctr">
              <a:buNone/>
            </a:pPr>
            <a:r>
              <a:rPr lang="en-US" sz="3600" b="1" dirty="0">
                <a:solidFill>
                  <a:schemeClr val="bg1"/>
                </a:solidFill>
              </a:rPr>
              <a:t>And do not bring us into﻿ temptation, but deliver us from the evil one.</a:t>
            </a:r>
          </a:p>
          <a:p>
            <a:pPr marL="0" indent="0" algn="ctr">
              <a:buNone/>
            </a:pPr>
            <a:r>
              <a:rPr lang="en-US" sz="3600" b="1" dirty="0">
                <a:solidFill>
                  <a:schemeClr val="accent4">
                    <a:lumMod val="60000"/>
                    <a:lumOff val="40000"/>
                  </a:schemeClr>
                </a:solidFill>
              </a:rPr>
              <a:t>Matthew 6:9-13, CSB</a:t>
            </a:r>
          </a:p>
          <a:p>
            <a:pPr marL="0" indent="0" algn="ctr">
              <a:buNone/>
            </a:pPr>
            <a:endParaRPr lang="en-US" sz="4800" b="1" dirty="0">
              <a:solidFill>
                <a:schemeClr val="bg1"/>
              </a:solidFill>
            </a:endParaRP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7264600" y="1714510"/>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600" b="1" i="1" dirty="0">
                <a:solidFill>
                  <a:schemeClr val="bg1"/>
                </a:solidFill>
                <a:latin typeface="Bookman Old Style" panose="02050604050505020204" pitchFamily="18" charset="0"/>
              </a:rPr>
              <a:t>Matthew 21:1-11</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7264600" y="0"/>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endParaRPr lang="en-US" sz="4400" b="1" dirty="0">
              <a:solidFill>
                <a:schemeClr val="bg1"/>
              </a:solidFill>
              <a:latin typeface="Bookman Old Style" panose="02050604050505020204" pitchFamily="18" charset="0"/>
            </a:endParaRPr>
          </a:p>
          <a:p>
            <a:pPr marL="0" indent="0" algn="ctr">
              <a:buNone/>
            </a:pPr>
            <a:r>
              <a:rPr lang="en-US" sz="4400" b="1" dirty="0">
                <a:solidFill>
                  <a:schemeClr val="bg1"/>
                </a:solidFill>
                <a:latin typeface="Bookman Old Style" panose="02050604050505020204" pitchFamily="18" charset="0"/>
              </a:rPr>
              <a:t>Honor the King</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King is coming (</a:t>
            </a:r>
            <a:r>
              <a:rPr lang="en-US" sz="3200" b="1" i="1" dirty="0">
                <a:latin typeface="Bookman Old Style" panose="02050604050505020204" pitchFamily="18" charset="0"/>
              </a:rPr>
              <a:t>verses 1-5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16702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King is coming (</a:t>
            </a:r>
            <a:r>
              <a:rPr lang="en-US" sz="3200" b="1" i="1" dirty="0">
                <a:latin typeface="Bookman Old Style" panose="02050604050505020204" pitchFamily="18" charset="0"/>
              </a:rPr>
              <a:t>verses 1-5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Now when they drew near to Jerusalem and came to Bethphage, to the Mount of Olives, then Jesus sent two disciples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saying to them, “</a:t>
            </a:r>
            <a:r>
              <a:rPr lang="en-US" sz="2800" b="1" i="1" dirty="0">
                <a:solidFill>
                  <a:srgbClr val="0070C0"/>
                </a:solidFill>
                <a:latin typeface="Bookman Old Style" panose="02050604050505020204" pitchFamily="18" charset="0"/>
              </a:rPr>
              <a:t>Go</a:t>
            </a:r>
            <a:r>
              <a:rPr lang="en-US" sz="2800" b="1" i="1" dirty="0">
                <a:latin typeface="Bookman Old Style" panose="02050604050505020204" pitchFamily="18" charset="0"/>
              </a:rPr>
              <a:t> into the village in front of you, and immediately </a:t>
            </a:r>
            <a:r>
              <a:rPr lang="en-US" sz="2800" b="1" i="1" dirty="0">
                <a:solidFill>
                  <a:srgbClr val="0070C0"/>
                </a:solidFill>
                <a:latin typeface="Bookman Old Style" panose="02050604050505020204" pitchFamily="18" charset="0"/>
              </a:rPr>
              <a:t>you will find</a:t>
            </a:r>
            <a:r>
              <a:rPr lang="en-US" sz="2800" b="1" i="1" dirty="0">
                <a:latin typeface="Bookman Old Style" panose="02050604050505020204" pitchFamily="18" charset="0"/>
              </a:rPr>
              <a:t> a donkey tied, and a colt with her. Untie them and bring them to me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If anyone says anything to you, you shall say, ‘</a:t>
            </a:r>
            <a:r>
              <a:rPr lang="en-US" sz="2800" b="1" i="1" dirty="0">
                <a:solidFill>
                  <a:srgbClr val="0070C0"/>
                </a:solidFill>
                <a:latin typeface="Bookman Old Style" panose="02050604050505020204" pitchFamily="18" charset="0"/>
              </a:rPr>
              <a:t>The Lord needs them</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he will send them at once</a:t>
            </a:r>
            <a:r>
              <a:rPr lang="en-US" sz="2800" b="1" i="1" dirty="0">
                <a:latin typeface="Bookman Old Style" panose="02050604050505020204" pitchFamily="18" charset="0"/>
              </a:rPr>
              <a:t>.”</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73654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King is coming (</a:t>
            </a:r>
            <a:r>
              <a:rPr lang="en-US" sz="3200" b="1" i="1" dirty="0">
                <a:latin typeface="Bookman Old Style" panose="02050604050505020204" pitchFamily="18" charset="0"/>
              </a:rPr>
              <a:t>verses 1-5</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This took place to fulfill what was spoken by the prophet</a:t>
            </a:r>
            <a:r>
              <a:rPr lang="en-US" sz="2800" b="1" i="1" dirty="0">
                <a:latin typeface="Bookman Old Style" panose="02050604050505020204" pitchFamily="18" charset="0"/>
              </a:rPr>
              <a:t>, saying</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“Say to the daughter of Zion, ‘Behold, </a:t>
            </a:r>
            <a:r>
              <a:rPr lang="en-US" sz="2800" b="1" i="1" dirty="0">
                <a:solidFill>
                  <a:srgbClr val="0070C0"/>
                </a:solidFill>
                <a:latin typeface="Bookman Old Style" panose="02050604050505020204" pitchFamily="18" charset="0"/>
              </a:rPr>
              <a:t>your king is coming to you</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humble</a:t>
            </a:r>
            <a:r>
              <a:rPr lang="en-US" sz="2800" b="1" i="1" dirty="0">
                <a:latin typeface="Bookman Old Style" panose="02050604050505020204" pitchFamily="18" charset="0"/>
              </a:rPr>
              <a:t>, and mounted on a donkey, </a:t>
            </a:r>
            <a:r>
              <a:rPr lang="en-US" sz="2800" b="1" i="1" dirty="0">
                <a:solidFill>
                  <a:srgbClr val="0070C0"/>
                </a:solidFill>
                <a:latin typeface="Bookman Old Style" panose="02050604050505020204" pitchFamily="18" charset="0"/>
              </a:rPr>
              <a:t>on a colt</a:t>
            </a:r>
            <a:r>
              <a:rPr lang="en-US" sz="2800" b="1" i="1" dirty="0">
                <a:latin typeface="Bookman Old Style" panose="02050604050505020204" pitchFamily="18" charset="0"/>
              </a:rPr>
              <a:t>, the foal of a beast of burden.’”</a:t>
            </a:r>
          </a:p>
          <a:p>
            <a:pPr marL="0" indent="0">
              <a:buNone/>
            </a:pPr>
            <a:r>
              <a:rPr lang="en-US" sz="2800" b="1" dirty="0">
                <a:latin typeface="Bookman Old Style" panose="02050604050505020204" pitchFamily="18" charset="0"/>
              </a:rPr>
              <a:t>As the prophesy in </a:t>
            </a:r>
            <a:r>
              <a:rPr lang="en-US" sz="2800" b="1" dirty="0">
                <a:solidFill>
                  <a:srgbClr val="C00000"/>
                </a:solidFill>
                <a:latin typeface="Bookman Old Style" panose="02050604050505020204" pitchFamily="18" charset="0"/>
              </a:rPr>
              <a:t>Zechariah 9</a:t>
            </a:r>
            <a:r>
              <a:rPr lang="en-US" sz="2800" b="1" dirty="0">
                <a:latin typeface="Bookman Old Style" panose="02050604050505020204" pitchFamily="18" charset="0"/>
              </a:rPr>
              <a:t> teaches, He is “</a:t>
            </a:r>
            <a:r>
              <a:rPr lang="en-US" sz="2800" b="1" i="1" dirty="0">
                <a:latin typeface="Bookman Old Style" panose="02050604050505020204" pitchFamily="18" charset="0"/>
              </a:rPr>
              <a:t>righteous and having salvation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9:9</a:t>
            </a:r>
            <a:r>
              <a:rPr lang="en-US" sz="2800" b="1" dirty="0">
                <a:latin typeface="Bookman Old Style" panose="02050604050505020204" pitchFamily="18" charset="0"/>
              </a:rPr>
              <a:t>). And He will ultimately rid this world of war and all the means to make war, speaking “</a:t>
            </a:r>
            <a:r>
              <a:rPr lang="en-US" sz="2800" b="1" i="1" dirty="0">
                <a:latin typeface="Bookman Old Style" panose="02050604050505020204" pitchFamily="18" charset="0"/>
              </a:rPr>
              <a:t>peace to the nations</a:t>
            </a:r>
            <a:r>
              <a:rPr lang="en-US" sz="2800" b="1" dirty="0">
                <a:latin typeface="Bookman Old Style" panose="02050604050505020204" pitchFamily="18" charset="0"/>
              </a:rPr>
              <a:t>” He will “</a:t>
            </a:r>
            <a:r>
              <a:rPr lang="en-US" sz="2800" b="1" i="1" dirty="0">
                <a:latin typeface="Bookman Old Style" panose="02050604050505020204" pitchFamily="18" charset="0"/>
              </a:rPr>
              <a:t>rule…from sea to sea, and from the River to the ends of the earth</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9:10</a:t>
            </a:r>
            <a:r>
              <a:rPr lang="en-US" sz="2800" b="1" dirty="0">
                <a:latin typeface="Bookman Old Style" panose="02050604050505020204" pitchFamily="18" charset="0"/>
              </a:rPr>
              <a:t>).</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580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king is honored (</a:t>
            </a:r>
            <a:r>
              <a:rPr lang="en-US" sz="3200" b="1" i="1" dirty="0">
                <a:latin typeface="Bookman Old Style" panose="02050604050505020204" pitchFamily="18" charset="0"/>
              </a:rPr>
              <a:t>verses 6-9</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The disciples went and did as Jesus had directed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They brought the donkey and </a:t>
            </a:r>
            <a:r>
              <a:rPr lang="en-US" sz="2800" b="1" i="1" dirty="0">
                <a:solidFill>
                  <a:srgbClr val="0070C0"/>
                </a:solidFill>
                <a:latin typeface="Bookman Old Style" panose="02050604050505020204" pitchFamily="18" charset="0"/>
              </a:rPr>
              <a:t>the colt</a:t>
            </a:r>
            <a:r>
              <a:rPr lang="en-US" sz="2800" b="1" dirty="0">
                <a:solidFill>
                  <a:srgbClr val="FF0000"/>
                </a:solidFill>
                <a:latin typeface="Bookman Old Style" panose="02050604050505020204" pitchFamily="18" charset="0"/>
              </a:rPr>
              <a:t>*</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and put on them </a:t>
            </a:r>
            <a:r>
              <a:rPr lang="en-US" sz="2800" b="1" i="1" u="sng" dirty="0">
                <a:latin typeface="Bookman Old Style" panose="02050604050505020204" pitchFamily="18" charset="0"/>
              </a:rPr>
              <a:t>their cloaks</a:t>
            </a:r>
            <a:r>
              <a:rPr lang="en-US" sz="2800" b="1" i="1" dirty="0">
                <a:latin typeface="Bookman Old Style" panose="02050604050505020204" pitchFamily="18" charset="0"/>
              </a:rPr>
              <a:t>, and he sat on </a:t>
            </a:r>
            <a:r>
              <a:rPr lang="en-US" sz="2800" b="1" i="1" u="sng" dirty="0">
                <a:latin typeface="Bookman Old Style" panose="02050604050505020204" pitchFamily="18" charset="0"/>
              </a:rPr>
              <a:t>them</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“In the midst, then, of this excited crowd, an unbroken animal remains calm under the hands of the Messiah who controls nature.” </a:t>
            </a:r>
            <a:r>
              <a:rPr lang="en-US" sz="2800" b="1" dirty="0">
                <a:solidFill>
                  <a:srgbClr val="C00000"/>
                </a:solidFill>
                <a:latin typeface="Bookman Old Style" panose="02050604050505020204" pitchFamily="18" charset="0"/>
              </a:rPr>
              <a:t>D.A. Carson </a:t>
            </a:r>
          </a:p>
          <a:p>
            <a:pPr marL="0" indent="0">
              <a:buNone/>
            </a:pPr>
            <a:endParaRPr lang="en-US" sz="2800" b="1" dirty="0">
              <a:latin typeface="Bookman Old Style" panose="02050604050505020204" pitchFamily="18" charset="0"/>
            </a:endParaRPr>
          </a:p>
          <a:p>
            <a:pPr marL="0" indent="0">
              <a:buNone/>
            </a:pPr>
            <a:r>
              <a:rPr lang="en-US" sz="2800" b="1" dirty="0">
                <a:solidFill>
                  <a:srgbClr val="FF0000"/>
                </a:solidFill>
                <a:latin typeface="Bookman Old Style" panose="02050604050505020204" pitchFamily="18" charset="0"/>
              </a:rPr>
              <a:t>*</a:t>
            </a:r>
            <a:r>
              <a:rPr lang="en-US" sz="2800" b="1" dirty="0">
                <a:latin typeface="Bookman Old Style" panose="02050604050505020204" pitchFamily="18" charset="0"/>
              </a:rPr>
              <a:t> A young colt “</a:t>
            </a:r>
            <a:r>
              <a:rPr lang="en-US" sz="2800" b="1" i="1" dirty="0">
                <a:latin typeface="Bookman Old Style" panose="02050604050505020204" pitchFamily="18" charset="0"/>
              </a:rPr>
              <a:t>on which no one has ever sat.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11:2</a:t>
            </a: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circle(in)">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king is honored (</a:t>
            </a:r>
            <a:r>
              <a:rPr lang="en-US" sz="3200" b="1" i="1" dirty="0">
                <a:latin typeface="Bookman Old Style" panose="02050604050505020204" pitchFamily="18" charset="0"/>
              </a:rPr>
              <a:t>verses 6-9</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Most of the crowd </a:t>
            </a:r>
            <a:r>
              <a:rPr lang="en-US" sz="2800" b="1" i="1" dirty="0">
                <a:solidFill>
                  <a:srgbClr val="0070C0"/>
                </a:solidFill>
                <a:latin typeface="Bookman Old Style" panose="02050604050505020204" pitchFamily="18" charset="0"/>
              </a:rPr>
              <a:t>spread their cloaks on the road</a:t>
            </a:r>
            <a:r>
              <a:rPr lang="en-US" sz="2800" b="1" i="1" dirty="0">
                <a:latin typeface="Bookman Old Style" panose="02050604050505020204" pitchFamily="18" charset="0"/>
              </a:rPr>
              <a:t>, and others </a:t>
            </a:r>
            <a:r>
              <a:rPr lang="en-US" sz="2800" b="1" i="1" dirty="0">
                <a:solidFill>
                  <a:srgbClr val="0070C0"/>
                </a:solidFill>
                <a:latin typeface="Bookman Old Style" panose="02050604050505020204" pitchFamily="18" charset="0"/>
              </a:rPr>
              <a:t>cut branches </a:t>
            </a:r>
            <a:r>
              <a:rPr lang="en-US" sz="2800" b="1" i="1" dirty="0">
                <a:latin typeface="Bookman Old Style" panose="02050604050505020204" pitchFamily="18" charset="0"/>
              </a:rPr>
              <a:t>from the trees and </a:t>
            </a:r>
            <a:r>
              <a:rPr lang="en-US" sz="2800" b="1" i="1" dirty="0">
                <a:solidFill>
                  <a:srgbClr val="0070C0"/>
                </a:solidFill>
                <a:latin typeface="Bookman Old Style" panose="02050604050505020204" pitchFamily="18" charset="0"/>
              </a:rPr>
              <a:t>spread them on the road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the crowds that went before him and that followed him were shouting, “</a:t>
            </a:r>
            <a:r>
              <a:rPr lang="en-US" sz="2800" b="1" i="1" dirty="0">
                <a:solidFill>
                  <a:srgbClr val="0070C0"/>
                </a:solidFill>
                <a:latin typeface="Bookman Old Style" panose="02050604050505020204" pitchFamily="18" charset="0"/>
              </a:rPr>
              <a:t>Hosanna to the Son of David! Blessed is he who comes in the name of the Lord! Hosanna in the highest!</a:t>
            </a:r>
            <a:r>
              <a:rPr lang="en-US" sz="2800" b="1" i="1" dirty="0">
                <a:latin typeface="Bookman Old Style" panose="02050604050505020204" pitchFamily="18" charset="0"/>
              </a:rPr>
              <a:t>”</a:t>
            </a: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116477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846</TotalTime>
  <Words>855</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PowerPoint Presentation</vt:lpstr>
      <vt:lpstr>I. The King is coming (verses 1-5)</vt:lpstr>
      <vt:lpstr>PowerPoint Presentation</vt:lpstr>
      <vt:lpstr>I. The King is coming (verses 1-5)</vt:lpstr>
      <vt:lpstr>I. The King is coming (verses 1-5)</vt:lpstr>
      <vt:lpstr>II. The king is honored (verses 6-9)</vt:lpstr>
      <vt:lpstr>II. The king is honored (verses 6-9)</vt:lpstr>
      <vt:lpstr>III. Honor the King (verses 10-11)</vt:lpstr>
      <vt:lpstr>III. Honor the King (verses 10-11)</vt:lpstr>
      <vt:lpstr>III. Honor the King (verses 10-11)</vt:lpstr>
      <vt:lpstr>III. Honor the King (verses 10-11)</vt:lpstr>
      <vt:lpstr>III. Honor the King (verses 10-11)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2024-01-28T20:26:37Z</dcterms:modified>
</cp:coreProperties>
</file>