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2" r:id="rId2"/>
    <p:sldMasterId id="2147483750" r:id="rId3"/>
  </p:sldMasterIdLst>
  <p:notesMasterIdLst>
    <p:notesMasterId r:id="rId24"/>
  </p:notesMasterIdLst>
  <p:sldIdLst>
    <p:sldId id="545" r:id="rId4"/>
    <p:sldId id="399" r:id="rId5"/>
    <p:sldId id="727" r:id="rId6"/>
    <p:sldId id="565" r:id="rId7"/>
    <p:sldId id="752" r:id="rId8"/>
    <p:sldId id="763" r:id="rId9"/>
    <p:sldId id="764" r:id="rId10"/>
    <p:sldId id="766" r:id="rId11"/>
    <p:sldId id="765" r:id="rId12"/>
    <p:sldId id="743" r:id="rId13"/>
    <p:sldId id="767" r:id="rId14"/>
    <p:sldId id="762" r:id="rId15"/>
    <p:sldId id="768" r:id="rId16"/>
    <p:sldId id="770" r:id="rId17"/>
    <p:sldId id="772" r:id="rId18"/>
    <p:sldId id="771" r:id="rId19"/>
    <p:sldId id="769" r:id="rId20"/>
    <p:sldId id="535" r:id="rId21"/>
    <p:sldId id="505" r:id="rId22"/>
    <p:sldId id="53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8EFD59-3139-4C6C-A54A-2F92B1478262}" v="3" dt="2023-11-01T17:27:49.7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bcbalconyprojector@gmail.com" userId="9bcebe341cb9e03e" providerId="LiveId" clId="{20ACC8D8-A88F-44B5-AB68-B69C172AAC4C}"/>
    <pc:docChg chg="custSel modSld">
      <pc:chgData name="lbcbalconyprojector@gmail.com" userId="9bcebe341cb9e03e" providerId="LiveId" clId="{20ACC8D8-A88F-44B5-AB68-B69C172AAC4C}" dt="2023-11-02T15:28:52.036" v="11" actId="20577"/>
      <pc:docMkLst>
        <pc:docMk/>
      </pc:docMkLst>
      <pc:sldChg chg="modSp mod">
        <pc:chgData name="lbcbalconyprojector@gmail.com" userId="9bcebe341cb9e03e" providerId="LiveId" clId="{20ACC8D8-A88F-44B5-AB68-B69C172AAC4C}" dt="2023-11-02T15:27:34.574" v="3"/>
        <pc:sldMkLst>
          <pc:docMk/>
          <pc:sldMk cId="152028470" sldId="257"/>
        </pc:sldMkLst>
        <pc:spChg chg="mod">
          <ac:chgData name="lbcbalconyprojector@gmail.com" userId="9bcebe341cb9e03e" providerId="LiveId" clId="{20ACC8D8-A88F-44B5-AB68-B69C172AAC4C}" dt="2023-11-02T15:27:34.574" v="3"/>
          <ac:spMkLst>
            <pc:docMk/>
            <pc:sldMk cId="152028470" sldId="257"/>
            <ac:spMk id="2" creationId="{F04091E1-3424-0D49-759F-036337C89870}"/>
          </ac:spMkLst>
        </pc:spChg>
      </pc:sldChg>
      <pc:sldChg chg="modSp mod">
        <pc:chgData name="lbcbalconyprojector@gmail.com" userId="9bcebe341cb9e03e" providerId="LiveId" clId="{20ACC8D8-A88F-44B5-AB68-B69C172AAC4C}" dt="2023-11-02T15:26:51.837" v="0" actId="313"/>
        <pc:sldMkLst>
          <pc:docMk/>
          <pc:sldMk cId="1712689696" sldId="266"/>
        </pc:sldMkLst>
        <pc:spChg chg="mod">
          <ac:chgData name="lbcbalconyprojector@gmail.com" userId="9bcebe341cb9e03e" providerId="LiveId" clId="{20ACC8D8-A88F-44B5-AB68-B69C172AAC4C}" dt="2023-11-02T15:26:51.837" v="0" actId="313"/>
          <ac:spMkLst>
            <pc:docMk/>
            <pc:sldMk cId="1712689696" sldId="266"/>
            <ac:spMk id="2" creationId="{FB49F15E-CF78-0C0E-FDF2-DC88B652C0F9}"/>
          </ac:spMkLst>
        </pc:spChg>
      </pc:sldChg>
      <pc:sldChg chg="modSp mod">
        <pc:chgData name="lbcbalconyprojector@gmail.com" userId="9bcebe341cb9e03e" providerId="LiveId" clId="{20ACC8D8-A88F-44B5-AB68-B69C172AAC4C}" dt="2023-11-02T15:28:52.036" v="11" actId="20577"/>
        <pc:sldMkLst>
          <pc:docMk/>
          <pc:sldMk cId="3623895837" sldId="533"/>
        </pc:sldMkLst>
        <pc:spChg chg="mod">
          <ac:chgData name="lbcbalconyprojector@gmail.com" userId="9bcebe341cb9e03e" providerId="LiveId" clId="{20ACC8D8-A88F-44B5-AB68-B69C172AAC4C}" dt="2023-11-02T15:28:52.036" v="11" actId="20577"/>
          <ac:spMkLst>
            <pc:docMk/>
            <pc:sldMk cId="3623895837" sldId="533"/>
            <ac:spMk id="3" creationId="{5D6A8E7D-724C-4ED6-8B95-17903A4D36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3.xml"/><Relationship Id="rId5" Type="http://schemas.microsoft.com/office/2007/relationships/hdphoto" Target="../media/hdphoto1.wdp"/><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3.xml"/><Relationship Id="rId5" Type="http://schemas.microsoft.com/office/2007/relationships/hdphoto" Target="../media/hdphoto1.wdp"/><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3.xml"/><Relationship Id="rId5" Type="http://schemas.microsoft.com/office/2007/relationships/hdphoto" Target="../media/hdphoto1.wdp"/><Relationship Id="rId4"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3.xml"/><Relationship Id="rId5" Type="http://schemas.microsoft.com/office/2007/relationships/hdphoto" Target="../media/hdphoto1.wdp"/><Relationship Id="rId4"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71EA0D-CE20-46D0-9798-62C4A61EEE8A}"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546184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71EA0D-CE20-46D0-9798-62C4A61EEE8A}"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1130882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71EA0D-CE20-46D0-9798-62C4A61EEE8A}"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2496399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1EA0D-CE20-46D0-9798-62C4A61EEE8A}"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9469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71EA0D-CE20-46D0-9798-62C4A61EEE8A}" type="datetimeFigureOut">
              <a:rPr lang="en-US" smtClean="0"/>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822141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71EA0D-CE20-46D0-9798-62C4A61EEE8A}" type="datetimeFigureOut">
              <a:rPr lang="en-US" smtClean="0"/>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188848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1EA0D-CE20-46D0-9798-62C4A61EEE8A}" type="datetimeFigureOut">
              <a:rPr lang="en-US" smtClean="0"/>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2447493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71EA0D-CE20-46D0-9798-62C4A61EEE8A}"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274696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71EA0D-CE20-46D0-9798-62C4A61EEE8A}"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2873221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71EA0D-CE20-46D0-9798-62C4A61EEE8A}"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579012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71EA0D-CE20-46D0-9798-62C4A61EEE8A}"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39FC5-CAEF-45DE-AB44-21C8EFD621B9}" type="slidenum">
              <a:rPr lang="en-US" smtClean="0"/>
              <a:t>‹#›</a:t>
            </a:fld>
            <a:endParaRPr lang="en-US"/>
          </a:p>
        </p:txBody>
      </p:sp>
    </p:spTree>
    <p:extLst>
      <p:ext uri="{BB962C8B-B14F-4D97-AF65-F5344CB8AC3E}">
        <p14:creationId xmlns:p14="http://schemas.microsoft.com/office/powerpoint/2010/main" val="861053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172218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816379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11/5/2023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996931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421726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79852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230444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8324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279101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11/5/2023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641986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15020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5142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1EA0D-CE20-46D0-9798-62C4A61EEE8A}" type="datetimeFigureOut">
              <a:rPr lang="en-US" smtClean="0"/>
              <a:t>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9FC5-CAEF-45DE-AB44-21C8EFD621B9}" type="slidenum">
              <a:rPr lang="en-US" smtClean="0"/>
              <a:t>‹#›</a:t>
            </a:fld>
            <a:endParaRPr lang="en-US"/>
          </a:p>
        </p:txBody>
      </p:sp>
    </p:spTree>
    <p:extLst>
      <p:ext uri="{BB962C8B-B14F-4D97-AF65-F5344CB8AC3E}">
        <p14:creationId xmlns:p14="http://schemas.microsoft.com/office/powerpoint/2010/main" val="343854139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11/5/2023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8517517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6000" b="1" dirty="0">
                <a:solidFill>
                  <a:schemeClr val="bg1"/>
                </a:solidFill>
              </a:rPr>
              <a:t>Scripture Reading</a:t>
            </a:r>
          </a:p>
          <a:p>
            <a:pPr marL="0" indent="0" algn="ctr">
              <a:buNone/>
            </a:pPr>
            <a:r>
              <a:rPr lang="en-US" sz="5400" b="1" i="1" dirty="0">
                <a:solidFill>
                  <a:schemeClr val="accent4">
                    <a:lumMod val="60000"/>
                    <a:lumOff val="40000"/>
                  </a:schemeClr>
                </a:solidFill>
              </a:rPr>
              <a:t>Matthew 19:13-30</a:t>
            </a:r>
          </a:p>
          <a:p>
            <a:pPr marL="0" indent="0" algn="ctr">
              <a:buNone/>
            </a:pPr>
            <a:endParaRPr lang="en-US" sz="4800" b="1" dirty="0">
              <a:solidFill>
                <a:srgbClr val="FF3300"/>
              </a:solidFill>
            </a:endParaRPr>
          </a:p>
          <a:p>
            <a:pPr marL="0" indent="0" algn="ctr">
              <a:buNone/>
            </a:pPr>
            <a:r>
              <a:rPr lang="en-US" sz="4800" b="1" dirty="0">
                <a:solidFill>
                  <a:srgbClr val="FF3300"/>
                </a:solidFill>
              </a:rPr>
              <a:t>Page 980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 hard heart desires license more than grace (</a:t>
            </a:r>
            <a:r>
              <a:rPr lang="en-US" sz="3200" b="1" i="1" dirty="0">
                <a:effectLst/>
                <a:latin typeface="Bookman Old Style" panose="02050604050505020204" pitchFamily="18" charset="0"/>
                <a:ea typeface="Calibri" panose="020F0502020204030204" pitchFamily="34" charset="0"/>
              </a:rPr>
              <a:t>verses 7-12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Life in the kingdom is only possible by the grace of God (</a:t>
            </a:r>
            <a:r>
              <a:rPr lang="en-US" sz="2800" b="1" i="1" dirty="0">
                <a:latin typeface="Bookman Old Style" panose="02050604050505020204" pitchFamily="18" charset="0"/>
              </a:rPr>
              <a:t>23-26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And Jesus said to his disciples, “Truly, I say to you, </a:t>
            </a:r>
            <a:r>
              <a:rPr lang="en-US" sz="2800" b="1" i="1" dirty="0">
                <a:solidFill>
                  <a:srgbClr val="0070C0"/>
                </a:solidFill>
                <a:latin typeface="Bookman Old Style" panose="02050604050505020204" pitchFamily="18" charset="0"/>
              </a:rPr>
              <a:t>only with difficulty will a rich person enter the kingdom of heaven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Again I tell you, </a:t>
            </a:r>
            <a:r>
              <a:rPr lang="en-US" sz="2800" b="1" i="1" dirty="0">
                <a:solidFill>
                  <a:srgbClr val="0070C0"/>
                </a:solidFill>
                <a:latin typeface="Bookman Old Style" panose="02050604050505020204" pitchFamily="18" charset="0"/>
              </a:rPr>
              <a:t>it is easier for a camel to go through the eye of a needle than for a rich person to enter the kingdom of God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latin typeface="Bookman Old Style" panose="02050604050505020204" pitchFamily="18" charset="0"/>
              </a:rPr>
              <a:t>When the disciples heard this, they were </a:t>
            </a:r>
            <a:r>
              <a:rPr lang="en-US" sz="2800" b="1" i="1" dirty="0">
                <a:solidFill>
                  <a:srgbClr val="0070C0"/>
                </a:solidFill>
                <a:latin typeface="Bookman Old Style" panose="02050604050505020204" pitchFamily="18" charset="0"/>
              </a:rPr>
              <a:t>greatly astonished</a:t>
            </a:r>
            <a:r>
              <a:rPr lang="en-US" sz="2800" b="1" i="1" dirty="0">
                <a:latin typeface="Bookman Old Style" panose="02050604050505020204" pitchFamily="18" charset="0"/>
              </a:rPr>
              <a:t>, saying, </a:t>
            </a:r>
            <a:r>
              <a:rPr lang="en-US" sz="2800" b="1" i="1" dirty="0">
                <a:solidFill>
                  <a:srgbClr val="0070C0"/>
                </a:solidFill>
                <a:latin typeface="Bookman Old Style" panose="02050604050505020204" pitchFamily="18" charset="0"/>
              </a:rPr>
              <a:t>“Who then can be saved?</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But Jesus looked at them and said, “With man this is impossible, but with God all things are possible.</a:t>
            </a:r>
            <a:r>
              <a:rPr lang="en-US" sz="2800" b="1" dirty="0">
                <a:latin typeface="Bookman Old Style" panose="02050604050505020204" pitchFamily="18" charset="0"/>
              </a:rPr>
              <a:t>”</a:t>
            </a:r>
            <a:endParaRPr lang="en-US" sz="36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D3437792-8561-A5A1-40B4-43A400409603}"/>
              </a:ext>
            </a:extLst>
          </p:cNvPr>
          <p:cNvSpPr txBox="1"/>
          <p:nvPr/>
        </p:nvSpPr>
        <p:spPr>
          <a:xfrm>
            <a:off x="793630" y="2950230"/>
            <a:ext cx="10119464" cy="1938992"/>
          </a:xfrm>
          <a:prstGeom prst="rect">
            <a:avLst/>
          </a:prstGeom>
          <a:solidFill>
            <a:srgbClr val="CCFFFF"/>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“Most Jews expected the rich to inherit eternal life, not because their wealth could buy their way in, but because their wealth testified to the blessing of the Lord on their lives.” </a:t>
            </a:r>
            <a:r>
              <a:rPr kumimoji="0" lang="en-US" sz="3000" b="1" i="0" u="none" strike="noStrike" kern="1200" cap="none" spc="0" normalizeH="0" baseline="0" noProof="0" dirty="0">
                <a:ln>
                  <a:noFill/>
                </a:ln>
                <a:solidFill>
                  <a:srgbClr val="C00000"/>
                </a:solidFill>
                <a:effectLst/>
                <a:uLnTx/>
                <a:uFillTx/>
                <a:latin typeface="Bookman Old Style" panose="02050604050505020204" pitchFamily="18" charset="0"/>
                <a:ea typeface="Calibri" panose="020F0502020204030204" pitchFamily="34" charset="0"/>
                <a:cs typeface="+mn-cs"/>
              </a:rPr>
              <a:t>D.A. Carson</a:t>
            </a:r>
            <a:endParaRPr kumimoji="0" lang="en-US" sz="3000" b="1" i="0" u="none" strike="noStrike" kern="1200" cap="none" spc="0" normalizeH="0" baseline="0" noProof="0" dirty="0">
              <a:ln>
                <a:noFill/>
              </a:ln>
              <a:solidFill>
                <a:srgbClr val="C00000"/>
              </a:solidFill>
              <a:effectLst/>
              <a:uLnTx/>
              <a:uFillTx/>
              <a:latin typeface="Bookman Old Style" panose="02050604050505020204" pitchFamily="18" charset="0"/>
              <a:ea typeface="+mn-ea"/>
              <a:cs typeface="+mn-cs"/>
            </a:endParaRPr>
          </a:p>
        </p:txBody>
      </p:sp>
    </p:spTree>
    <p:extLst>
      <p:ext uri="{BB962C8B-B14F-4D97-AF65-F5344CB8AC3E}">
        <p14:creationId xmlns:p14="http://schemas.microsoft.com/office/powerpoint/2010/main" val="154762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 hard heart desires license more than grace (</a:t>
            </a:r>
            <a:r>
              <a:rPr lang="en-US" sz="3200" b="1" i="1" dirty="0">
                <a:effectLst/>
                <a:latin typeface="Bookman Old Style" panose="02050604050505020204" pitchFamily="18" charset="0"/>
                <a:ea typeface="Calibri" panose="020F0502020204030204" pitchFamily="34" charset="0"/>
              </a:rPr>
              <a:t>verses 7-12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Life in the kingdom is only possible by the grace of God (</a:t>
            </a:r>
            <a:r>
              <a:rPr lang="en-US" sz="2800" b="1" i="1" dirty="0">
                <a:latin typeface="Bookman Old Style" panose="02050604050505020204" pitchFamily="18" charset="0"/>
              </a:rPr>
              <a:t>23-26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And Jesus said to his disciples, “Truly, I say to you, only with difficulty will a rich person enter the kingdom of heaven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Again I tell you, it is easier for a camel to go through the eye of a needle than for a rich person to enter the kingdom of God.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latin typeface="Bookman Old Style" panose="02050604050505020204" pitchFamily="18" charset="0"/>
              </a:rPr>
              <a:t>When the disciples heard this, they were greatly astonished, saying, “Who then can be saved?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But Jesus looked at them and said, “</a:t>
            </a:r>
            <a:r>
              <a:rPr lang="en-US" sz="2800" b="1" i="1" dirty="0">
                <a:solidFill>
                  <a:srgbClr val="0070C0"/>
                </a:solidFill>
                <a:latin typeface="Bookman Old Style" panose="02050604050505020204" pitchFamily="18" charset="0"/>
              </a:rPr>
              <a:t>With man this is </a:t>
            </a:r>
            <a:r>
              <a:rPr lang="en-US" sz="2800" b="1" i="1" u="sng" dirty="0">
                <a:solidFill>
                  <a:srgbClr val="0070C0"/>
                </a:solidFill>
                <a:latin typeface="Bookman Old Style" panose="02050604050505020204" pitchFamily="18" charset="0"/>
              </a:rPr>
              <a:t>impossible</a:t>
            </a:r>
            <a:r>
              <a:rPr lang="en-US" sz="2800" b="1" i="1" dirty="0">
                <a:solidFill>
                  <a:srgbClr val="0070C0"/>
                </a:solidFill>
                <a:latin typeface="Bookman Old Style" panose="02050604050505020204" pitchFamily="18" charset="0"/>
              </a:rPr>
              <a:t>, but with God all things are </a:t>
            </a:r>
            <a:r>
              <a:rPr lang="en-US" sz="2800" b="1" i="1" u="sng" dirty="0">
                <a:solidFill>
                  <a:srgbClr val="0070C0"/>
                </a:solidFill>
                <a:latin typeface="Bookman Old Style" panose="02050604050505020204" pitchFamily="18" charset="0"/>
              </a:rPr>
              <a:t>possible</a:t>
            </a:r>
            <a:r>
              <a:rPr lang="en-US" sz="2800" b="1" i="1" dirty="0">
                <a:latin typeface="Bookman Old Style" panose="02050604050505020204" pitchFamily="18" charset="0"/>
              </a:rPr>
              <a:t>.</a:t>
            </a:r>
            <a:r>
              <a:rPr lang="en-US" sz="2800" b="1" dirty="0">
                <a:latin typeface="Bookman Old Style" panose="02050604050505020204" pitchFamily="18" charset="0"/>
              </a:rPr>
              <a:t>”</a:t>
            </a:r>
            <a:endParaRPr lang="en-US" sz="36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662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Come to God on His terms and inherit eternal life! (</a:t>
            </a:r>
            <a:r>
              <a:rPr lang="en-US" sz="3200" b="1" i="1" dirty="0">
                <a:effectLst/>
                <a:latin typeface="Bookman Old Style" panose="02050604050505020204" pitchFamily="18" charset="0"/>
                <a:ea typeface="Calibri" panose="020F0502020204030204" pitchFamily="34" charset="0"/>
              </a:rPr>
              <a:t>Verses 27-30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400" b="1" dirty="0">
                <a:solidFill>
                  <a:srgbClr val="FF0000"/>
                </a:solidFill>
                <a:latin typeface="Bookman Old Style" panose="02050604050505020204" pitchFamily="18" charset="0"/>
              </a:rPr>
              <a:t>27</a:t>
            </a:r>
            <a:r>
              <a:rPr lang="en-US" sz="2800" b="1" dirty="0">
                <a:latin typeface="Bookman Old Style" panose="02050604050505020204" pitchFamily="18" charset="0"/>
              </a:rPr>
              <a:t> </a:t>
            </a:r>
            <a:r>
              <a:rPr lang="en-US" sz="2800" b="1" i="1" dirty="0">
                <a:latin typeface="Bookman Old Style" panose="02050604050505020204" pitchFamily="18" charset="0"/>
              </a:rPr>
              <a:t>Then Peter said in reply, “See, we have left everything and followed you. </a:t>
            </a:r>
            <a:r>
              <a:rPr lang="en-US" sz="2800" b="1" i="1" dirty="0">
                <a:solidFill>
                  <a:srgbClr val="0070C0"/>
                </a:solidFill>
                <a:latin typeface="Bookman Old Style" panose="02050604050505020204" pitchFamily="18" charset="0"/>
              </a:rPr>
              <a:t>What then will we have?</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Whoever loves father or mother more than me is </a:t>
            </a:r>
            <a:r>
              <a:rPr lang="en-US" sz="2800" b="1" i="1" dirty="0">
                <a:solidFill>
                  <a:srgbClr val="0070C0"/>
                </a:solidFill>
                <a:latin typeface="Bookman Old Style" panose="02050604050505020204" pitchFamily="18" charset="0"/>
              </a:rPr>
              <a:t>not worthy of me</a:t>
            </a:r>
            <a:r>
              <a:rPr lang="en-US" sz="2800" b="1" i="1" dirty="0">
                <a:latin typeface="Bookman Old Style" panose="02050604050505020204" pitchFamily="18" charset="0"/>
              </a:rPr>
              <a:t>, and whoever loves son or daughter more than me is </a:t>
            </a:r>
            <a:r>
              <a:rPr lang="en-US" sz="2800" b="1" i="1" dirty="0">
                <a:solidFill>
                  <a:srgbClr val="0070C0"/>
                </a:solidFill>
                <a:latin typeface="Bookman Old Style" panose="02050604050505020204" pitchFamily="18" charset="0"/>
              </a:rPr>
              <a:t>not worthy of me</a:t>
            </a:r>
            <a:r>
              <a:rPr lang="en-US" sz="2800" b="1" i="1" dirty="0">
                <a:latin typeface="Bookman Old Style" panose="02050604050505020204" pitchFamily="18" charset="0"/>
              </a:rPr>
              <a:t>. And whoever does not take his cross and follow me is </a:t>
            </a:r>
            <a:r>
              <a:rPr lang="en-US" sz="2800" b="1" i="1" dirty="0">
                <a:solidFill>
                  <a:srgbClr val="0070C0"/>
                </a:solidFill>
                <a:latin typeface="Bookman Old Style" panose="02050604050505020204" pitchFamily="18" charset="0"/>
              </a:rPr>
              <a:t>not worthy of me</a:t>
            </a:r>
            <a:r>
              <a:rPr lang="en-US" sz="2800" b="1" i="1" dirty="0">
                <a:latin typeface="Bookman Old Style" panose="02050604050505020204" pitchFamily="18" charset="0"/>
              </a:rPr>
              <a:t>. Whoever finds his life will lose it, and </a:t>
            </a:r>
            <a:r>
              <a:rPr lang="en-US" sz="2800" b="1" i="1" dirty="0">
                <a:solidFill>
                  <a:srgbClr val="0070C0"/>
                </a:solidFill>
                <a:latin typeface="Bookman Old Style" panose="02050604050505020204" pitchFamily="18" charset="0"/>
              </a:rPr>
              <a:t>whoever loses his life for my sake will find it</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10:37-39</a:t>
            </a:r>
            <a:endParaRPr lang="en-US" sz="36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119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Come to God on His terms and inherit eternal life! (</a:t>
            </a:r>
            <a:r>
              <a:rPr lang="en-US" sz="3200" b="1" i="1" dirty="0">
                <a:effectLst/>
                <a:latin typeface="Bookman Old Style" panose="02050604050505020204" pitchFamily="18" charset="0"/>
                <a:ea typeface="Calibri" panose="020F0502020204030204" pitchFamily="34" charset="0"/>
              </a:rPr>
              <a:t>Verses 27-30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latin typeface="Bookman Old Style" panose="02050604050505020204" pitchFamily="18" charset="0"/>
              </a:rPr>
              <a:t>Jesus said to them, “Truly, I say to you, in </a:t>
            </a:r>
            <a:r>
              <a:rPr lang="en-US" sz="2800" b="1" i="1" dirty="0">
                <a:solidFill>
                  <a:srgbClr val="0070C0"/>
                </a:solidFill>
                <a:latin typeface="Bookman Old Style" panose="02050604050505020204" pitchFamily="18" charset="0"/>
              </a:rPr>
              <a:t>the new world</a:t>
            </a:r>
            <a:r>
              <a:rPr lang="en-US" sz="2800" b="1" i="1" dirty="0">
                <a:latin typeface="Bookman Old Style" panose="02050604050505020204" pitchFamily="18" charset="0"/>
              </a:rPr>
              <a:t>, when the Son of Man will sit on his glorious throne, you who have followed me will also sit on twelve thrones, judging the twelve tribes of Israel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latin typeface="Bookman Old Style" panose="02050604050505020204" pitchFamily="18" charset="0"/>
              </a:rPr>
              <a:t>And everyone who has left houses or brothers or sisters or father or mother or children or lands, for my name’s sake, will receive a hundredfold and will inherit eternal life</a:t>
            </a:r>
            <a:r>
              <a:rPr lang="en-US" sz="2800" b="1" dirty="0">
                <a:latin typeface="Bookman Old Style" panose="02050604050505020204" pitchFamily="18" charset="0"/>
              </a:rPr>
              <a:t>. </a:t>
            </a:r>
          </a:p>
          <a:p>
            <a:pPr marL="0" indent="0">
              <a:buNone/>
            </a:pPr>
            <a:r>
              <a:rPr lang="en-US" sz="2800" b="1" dirty="0">
                <a:solidFill>
                  <a:srgbClr val="C00000"/>
                </a:solidFill>
                <a:latin typeface="Bookman Old Style" panose="02050604050505020204" pitchFamily="18" charset="0"/>
              </a:rPr>
              <a:t>NASB</a:t>
            </a:r>
            <a:r>
              <a:rPr lang="en-US" sz="2800" b="1" dirty="0">
                <a:latin typeface="Bookman Old Style" panose="02050604050505020204" pitchFamily="18" charset="0"/>
              </a:rPr>
              <a:t> - </a:t>
            </a:r>
            <a:r>
              <a:rPr lang="en-US" sz="2800" b="1" i="1" dirty="0">
                <a:solidFill>
                  <a:srgbClr val="0070C0"/>
                </a:solidFill>
                <a:latin typeface="Bookman Old Style" panose="02050604050505020204" pitchFamily="18" charset="0"/>
              </a:rPr>
              <a:t>the regeneration</a:t>
            </a:r>
            <a:r>
              <a:rPr lang="en-US" sz="2800" b="1" i="1" dirty="0">
                <a:latin typeface="Bookman Old Style" panose="02050604050505020204" pitchFamily="18" charset="0"/>
              </a:rPr>
              <a:t>. </a:t>
            </a:r>
            <a:r>
              <a:rPr lang="en-US" sz="2800" b="1" dirty="0">
                <a:solidFill>
                  <a:srgbClr val="C00000"/>
                </a:solidFill>
                <a:latin typeface="Bookman Old Style" panose="02050604050505020204" pitchFamily="18" charset="0"/>
              </a:rPr>
              <a:t>NIV</a:t>
            </a:r>
            <a:r>
              <a:rPr lang="en-US" sz="2800" b="1" dirty="0">
                <a:latin typeface="Bookman Old Style" panose="02050604050505020204" pitchFamily="18" charset="0"/>
              </a:rPr>
              <a:t> - </a:t>
            </a:r>
            <a:r>
              <a:rPr lang="en-US" sz="2800" b="1" i="1" dirty="0">
                <a:solidFill>
                  <a:srgbClr val="0070C0"/>
                </a:solidFill>
                <a:latin typeface="Bookman Old Style" panose="02050604050505020204" pitchFamily="18" charset="0"/>
              </a:rPr>
              <a:t>the renewal of all things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NET</a:t>
            </a:r>
            <a:r>
              <a:rPr lang="en-US" sz="2800" b="1" dirty="0">
                <a:latin typeface="Bookman Old Style" panose="02050604050505020204" pitchFamily="18" charset="0"/>
              </a:rPr>
              <a:t> - </a:t>
            </a:r>
            <a:r>
              <a:rPr lang="en-US" sz="2800" b="1" i="1" u="sng" dirty="0">
                <a:solidFill>
                  <a:srgbClr val="0070C0"/>
                </a:solidFill>
                <a:latin typeface="Bookman Old Style" panose="02050604050505020204" pitchFamily="18" charset="0"/>
              </a:rPr>
              <a:t>the age</a:t>
            </a:r>
            <a:r>
              <a:rPr lang="en-US" sz="2800" b="1" i="1" dirty="0">
                <a:solidFill>
                  <a:srgbClr val="0070C0"/>
                </a:solidFill>
                <a:latin typeface="Bookman Old Style" panose="02050604050505020204" pitchFamily="18" charset="0"/>
              </a:rPr>
              <a:t> when all things are renewed</a:t>
            </a:r>
            <a:r>
              <a:rPr lang="en-US" sz="2800" b="1" dirty="0">
                <a:latin typeface="Bookman Old Style" panose="02050604050505020204" pitchFamily="18" charset="0"/>
              </a:rPr>
              <a:t>. </a:t>
            </a:r>
            <a:endParaRPr lang="en-US" sz="36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37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Come to God on His terms and inherit eternal life! (</a:t>
            </a:r>
            <a:r>
              <a:rPr lang="en-US" sz="3200" b="1" i="1" dirty="0">
                <a:effectLst/>
                <a:latin typeface="Bookman Old Style" panose="02050604050505020204" pitchFamily="18" charset="0"/>
                <a:ea typeface="Calibri" panose="020F0502020204030204" pitchFamily="34" charset="0"/>
              </a:rPr>
              <a:t>Verses 27-30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latin typeface="Bookman Old Style" panose="02050604050505020204" pitchFamily="18" charset="0"/>
              </a:rPr>
              <a:t>Jesus said to them, “Truly, I say to you, in </a:t>
            </a:r>
            <a:r>
              <a:rPr lang="en-US" sz="2800" b="1" i="1" dirty="0">
                <a:solidFill>
                  <a:srgbClr val="0070C0"/>
                </a:solidFill>
                <a:latin typeface="Bookman Old Style" panose="02050604050505020204" pitchFamily="18" charset="0"/>
              </a:rPr>
              <a:t>the new world</a:t>
            </a:r>
            <a:r>
              <a:rPr lang="en-US" sz="2800" b="1" i="1" dirty="0">
                <a:latin typeface="Bookman Old Style" panose="02050604050505020204" pitchFamily="18" charset="0"/>
              </a:rPr>
              <a:t>, when the Son of Man will sit on his glorious throne, </a:t>
            </a:r>
            <a:r>
              <a:rPr lang="en-US" sz="2800" b="1" i="1" dirty="0">
                <a:solidFill>
                  <a:srgbClr val="0070C0"/>
                </a:solidFill>
                <a:latin typeface="Bookman Old Style" panose="02050604050505020204" pitchFamily="18" charset="0"/>
              </a:rPr>
              <a:t>you</a:t>
            </a:r>
            <a:r>
              <a:rPr lang="en-US" sz="2800" b="1" i="1" dirty="0">
                <a:latin typeface="Bookman Old Style" panose="02050604050505020204" pitchFamily="18" charset="0"/>
              </a:rPr>
              <a:t> who have followed me </a:t>
            </a:r>
            <a:r>
              <a:rPr lang="en-US" sz="2800" b="1" i="1" dirty="0">
                <a:solidFill>
                  <a:srgbClr val="0070C0"/>
                </a:solidFill>
                <a:latin typeface="Bookman Old Style" panose="02050604050505020204" pitchFamily="18" charset="0"/>
              </a:rPr>
              <a:t>will also sit on twelve thrones, judging the twelve tribes of Israel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latin typeface="Bookman Old Style" panose="02050604050505020204" pitchFamily="18" charset="0"/>
              </a:rPr>
              <a:t>And everyone who has left houses or brothers or sisters or father or mother or children or lands, for my name’s sake, </a:t>
            </a:r>
            <a:r>
              <a:rPr lang="en-US" sz="2800" b="1" i="1" dirty="0">
                <a:solidFill>
                  <a:srgbClr val="0070C0"/>
                </a:solidFill>
                <a:latin typeface="Bookman Old Style" panose="02050604050505020204" pitchFamily="18" charset="0"/>
              </a:rPr>
              <a:t>will receive a hundredfold and will inherit eternal life</a:t>
            </a:r>
            <a:r>
              <a:rPr lang="en-US" sz="2800" b="1" dirty="0">
                <a:latin typeface="Bookman Old Style" panose="02050604050505020204" pitchFamily="18" charset="0"/>
              </a:rPr>
              <a:t>. </a:t>
            </a:r>
          </a:p>
          <a:p>
            <a:pPr marL="0" indent="0">
              <a:buNone/>
            </a:pPr>
            <a:r>
              <a:rPr lang="en-US" sz="2800" b="1" dirty="0">
                <a:solidFill>
                  <a:srgbClr val="C00000"/>
                </a:solidFill>
                <a:latin typeface="Bookman Old Style" panose="02050604050505020204" pitchFamily="18" charset="0"/>
              </a:rPr>
              <a:t>NASB</a:t>
            </a:r>
            <a:r>
              <a:rPr lang="en-US" sz="2800" b="1" dirty="0">
                <a:latin typeface="Bookman Old Style" panose="02050604050505020204" pitchFamily="18" charset="0"/>
              </a:rPr>
              <a:t> - </a:t>
            </a:r>
            <a:r>
              <a:rPr lang="en-US" sz="2800" b="1" i="1" dirty="0">
                <a:solidFill>
                  <a:srgbClr val="0070C0"/>
                </a:solidFill>
                <a:latin typeface="Bookman Old Style" panose="02050604050505020204" pitchFamily="18" charset="0"/>
              </a:rPr>
              <a:t>the regeneration</a:t>
            </a:r>
            <a:r>
              <a:rPr lang="en-US" sz="2800" b="1" i="1" dirty="0">
                <a:latin typeface="Bookman Old Style" panose="02050604050505020204" pitchFamily="18" charset="0"/>
              </a:rPr>
              <a:t>. </a:t>
            </a:r>
            <a:r>
              <a:rPr lang="en-US" sz="2800" b="1" dirty="0">
                <a:solidFill>
                  <a:srgbClr val="C00000"/>
                </a:solidFill>
                <a:latin typeface="Bookman Old Style" panose="02050604050505020204" pitchFamily="18" charset="0"/>
              </a:rPr>
              <a:t>NIV</a:t>
            </a:r>
            <a:r>
              <a:rPr lang="en-US" sz="2800" b="1" dirty="0">
                <a:latin typeface="Bookman Old Style" panose="02050604050505020204" pitchFamily="18" charset="0"/>
              </a:rPr>
              <a:t> - </a:t>
            </a:r>
            <a:r>
              <a:rPr lang="en-US" sz="2800" b="1" i="1" dirty="0">
                <a:solidFill>
                  <a:srgbClr val="0070C0"/>
                </a:solidFill>
                <a:latin typeface="Bookman Old Style" panose="02050604050505020204" pitchFamily="18" charset="0"/>
              </a:rPr>
              <a:t>the renewal of all things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NET</a:t>
            </a:r>
            <a:r>
              <a:rPr lang="en-US" sz="2800" b="1" dirty="0">
                <a:latin typeface="Bookman Old Style" panose="02050604050505020204" pitchFamily="18" charset="0"/>
              </a:rPr>
              <a:t> - </a:t>
            </a:r>
            <a:r>
              <a:rPr lang="en-US" sz="2800" b="1" i="1" u="sng" dirty="0">
                <a:solidFill>
                  <a:srgbClr val="0070C0"/>
                </a:solidFill>
                <a:latin typeface="Bookman Old Style" panose="02050604050505020204" pitchFamily="18" charset="0"/>
              </a:rPr>
              <a:t>the age</a:t>
            </a:r>
            <a:r>
              <a:rPr lang="en-US" sz="2800" b="1" i="1" dirty="0">
                <a:solidFill>
                  <a:srgbClr val="0070C0"/>
                </a:solidFill>
                <a:latin typeface="Bookman Old Style" panose="02050604050505020204" pitchFamily="18" charset="0"/>
              </a:rPr>
              <a:t> when all things are renewed</a:t>
            </a:r>
            <a:r>
              <a:rPr lang="en-US" sz="2800" b="1" dirty="0">
                <a:latin typeface="Bookman Old Style" panose="02050604050505020204" pitchFamily="18" charset="0"/>
              </a:rPr>
              <a:t>. </a:t>
            </a:r>
            <a:endParaRPr lang="en-US" sz="36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2679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Come to God on His terms and inherit eternal life! (</a:t>
            </a:r>
            <a:r>
              <a:rPr lang="en-US" sz="3200" b="1" i="1" dirty="0">
                <a:effectLst/>
                <a:latin typeface="Bookman Old Style" panose="02050604050505020204" pitchFamily="18" charset="0"/>
                <a:ea typeface="Calibri" panose="020F0502020204030204" pitchFamily="34" charset="0"/>
              </a:rPr>
              <a:t>Verses 27-30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800" b="1" u="sng" dirty="0">
                <a:solidFill>
                  <a:srgbClr val="C00000"/>
                </a:solidFill>
                <a:latin typeface="Bookman Old Style" panose="02050604050505020204" pitchFamily="18" charset="0"/>
                <a:ea typeface="Calibri" panose="020F0502020204030204" pitchFamily="34" charset="0"/>
              </a:rPr>
              <a:t>Are</a:t>
            </a:r>
            <a:r>
              <a:rPr lang="en-US" sz="2800" b="1" u="sng" dirty="0">
                <a:solidFill>
                  <a:srgbClr val="C00000"/>
                </a:solidFill>
                <a:effectLst/>
                <a:latin typeface="Bookman Old Style" panose="02050604050505020204" pitchFamily="18" charset="0"/>
                <a:ea typeface="Calibri" panose="020F0502020204030204" pitchFamily="34" charset="0"/>
              </a:rPr>
              <a:t> we a part of what Jesus promises the twelve? </a:t>
            </a:r>
          </a:p>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Do you not know that </a:t>
            </a:r>
            <a:r>
              <a:rPr lang="en-US" sz="2800" b="1" i="1" dirty="0">
                <a:solidFill>
                  <a:srgbClr val="0070C0"/>
                </a:solidFill>
                <a:effectLst/>
                <a:latin typeface="Bookman Old Style" panose="02050604050505020204" pitchFamily="18" charset="0"/>
                <a:ea typeface="Calibri" panose="020F0502020204030204" pitchFamily="34" charset="0"/>
              </a:rPr>
              <a:t>we will judge angels</a:t>
            </a:r>
            <a:r>
              <a:rPr lang="en-US" sz="2800" b="1" i="1" dirty="0">
                <a:effectLst/>
                <a:latin typeface="Bookman Old Style" panose="02050604050505020204" pitchFamily="18" charset="0"/>
                <a:ea typeface="Calibri" panose="020F0502020204030204" pitchFamily="34" charset="0"/>
              </a:rPr>
              <a:t>?</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1</a:t>
            </a:r>
            <a:r>
              <a:rPr lang="en-US" sz="2800" b="1" baseline="30000" dirty="0">
                <a:solidFill>
                  <a:srgbClr val="C00000"/>
                </a:solidFill>
                <a:effectLst/>
                <a:latin typeface="Bookman Old Style" panose="02050604050505020204" pitchFamily="18" charset="0"/>
                <a:ea typeface="Calibri" panose="020F0502020204030204" pitchFamily="34" charset="0"/>
              </a:rPr>
              <a:t>st</a:t>
            </a:r>
            <a:r>
              <a:rPr lang="en-US" sz="2800" b="1" dirty="0">
                <a:solidFill>
                  <a:srgbClr val="C00000"/>
                </a:solidFill>
                <a:effectLst/>
                <a:latin typeface="Bookman Old Style" panose="02050604050505020204" pitchFamily="18" charset="0"/>
                <a:ea typeface="Calibri" panose="020F0502020204030204" pitchFamily="34" charset="0"/>
              </a:rPr>
              <a:t> Corinthians 6:3</a:t>
            </a:r>
          </a:p>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Are they not all ministering spirits, sent out to </a:t>
            </a:r>
            <a:r>
              <a:rPr lang="en-US" sz="2800" b="1" i="1" dirty="0">
                <a:solidFill>
                  <a:srgbClr val="0070C0"/>
                </a:solidFill>
                <a:effectLst/>
                <a:latin typeface="Bookman Old Style" panose="02050604050505020204" pitchFamily="18" charset="0"/>
                <a:ea typeface="Calibri" panose="020F0502020204030204" pitchFamily="34" charset="0"/>
              </a:rPr>
              <a:t>serve those﻿ who will inherit salvation</a:t>
            </a:r>
            <a:r>
              <a:rPr lang="en-US" sz="2800" b="1" i="1" dirty="0">
                <a:effectLst/>
                <a:latin typeface="Bookman Old Style" panose="02050604050505020204" pitchFamily="18" charset="0"/>
                <a:ea typeface="Calibri" panose="020F0502020204030204" pitchFamily="34" charset="0"/>
              </a:rPr>
              <a:t>?</a:t>
            </a:r>
            <a:r>
              <a:rPr lang="en-US" sz="2800" b="1" dirty="0">
                <a:latin typeface="Bookman Old Style" panose="02050604050505020204" pitchFamily="18" charset="0"/>
                <a:ea typeface="Calibri" panose="020F0502020204030204" pitchFamily="34" charset="0"/>
              </a:rPr>
              <a:t>” </a:t>
            </a:r>
            <a:r>
              <a:rPr lang="en-US" sz="2800" b="1" dirty="0">
                <a:solidFill>
                  <a:srgbClr val="C00000"/>
                </a:solidFill>
                <a:latin typeface="Bookman Old Style" panose="02050604050505020204" pitchFamily="18" charset="0"/>
                <a:ea typeface="Calibri" panose="020F0502020204030204" pitchFamily="34" charset="0"/>
              </a:rPr>
              <a:t>Hebrews 1:14 </a:t>
            </a:r>
            <a:endParaRPr lang="en-US" sz="2800" b="1" dirty="0">
              <a:solidFill>
                <a:srgbClr val="C00000"/>
              </a:solidFill>
              <a:effectLst/>
              <a:latin typeface="Bookman Old Style" panose="02050604050505020204" pitchFamily="18" charset="0"/>
              <a:ea typeface="Calibri" panose="020F0502020204030204" pitchFamily="34" charset="0"/>
            </a:endParaRPr>
          </a:p>
          <a:p>
            <a:pPr marL="0" indent="0">
              <a:buNone/>
            </a:pPr>
            <a:r>
              <a:rPr lang="en-US" sz="2800" b="1" dirty="0">
                <a:effectLst/>
                <a:latin typeface="Bookman Old Style" panose="02050604050505020204" pitchFamily="18" charset="0"/>
                <a:ea typeface="Calibri" panose="020F0502020204030204" pitchFamily="34" charset="0"/>
              </a:rPr>
              <a:t>We are “</a:t>
            </a:r>
            <a:r>
              <a:rPr lang="en-US" sz="2800" b="1" i="1" dirty="0">
                <a:solidFill>
                  <a:srgbClr val="0070C0"/>
                </a:solidFill>
                <a:effectLst/>
                <a:latin typeface="Bookman Old Style" panose="02050604050505020204" pitchFamily="18" charset="0"/>
                <a:ea typeface="Calibri" panose="020F0502020204030204" pitchFamily="34" charset="0"/>
              </a:rPr>
              <a:t>heirs of God and fellow heirs with Christ</a:t>
            </a:r>
            <a:r>
              <a:rPr lang="en-US" sz="2800" b="1" i="1" dirty="0">
                <a:effectLst/>
                <a:latin typeface="Bookman Old Style" panose="02050604050505020204" pitchFamily="18" charset="0"/>
                <a:ea typeface="Calibri" panose="020F0502020204030204" pitchFamily="34" charset="0"/>
              </a:rPr>
              <a:t>, provided we </a:t>
            </a:r>
            <a:r>
              <a:rPr lang="en-US" sz="2800" b="1" i="1" dirty="0">
                <a:solidFill>
                  <a:srgbClr val="0070C0"/>
                </a:solidFill>
                <a:effectLst/>
                <a:latin typeface="Bookman Old Style" panose="02050604050505020204" pitchFamily="18" charset="0"/>
                <a:ea typeface="Calibri" panose="020F0502020204030204" pitchFamily="34" charset="0"/>
              </a:rPr>
              <a:t>suffer with him </a:t>
            </a:r>
            <a:r>
              <a:rPr lang="en-US" sz="2800" b="1" i="1" dirty="0">
                <a:effectLst/>
                <a:latin typeface="Bookman Old Style" panose="02050604050505020204" pitchFamily="18" charset="0"/>
                <a:ea typeface="Calibri" panose="020F0502020204030204" pitchFamily="34" charset="0"/>
              </a:rPr>
              <a:t>in order that we may also </a:t>
            </a:r>
            <a:r>
              <a:rPr lang="en-US" sz="2800" b="1" i="1" dirty="0">
                <a:solidFill>
                  <a:srgbClr val="0070C0"/>
                </a:solidFill>
                <a:effectLst/>
                <a:latin typeface="Bookman Old Style" panose="02050604050505020204" pitchFamily="18" charset="0"/>
                <a:ea typeface="Calibri" panose="020F0502020204030204" pitchFamily="34" charset="0"/>
              </a:rPr>
              <a:t>be glorified with him</a:t>
            </a:r>
            <a:r>
              <a:rPr lang="en-US" sz="2800" b="1" i="1" dirty="0">
                <a:effectLst/>
                <a:latin typeface="Bookman Old Style" panose="02050604050505020204" pitchFamily="18" charset="0"/>
                <a:ea typeface="Calibri" panose="020F0502020204030204" pitchFamily="34" charset="0"/>
              </a:rPr>
              <a:t>.</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Romans 8:17 </a:t>
            </a:r>
          </a:p>
        </p:txBody>
      </p:sp>
    </p:spTree>
    <p:extLst>
      <p:ext uri="{BB962C8B-B14F-4D97-AF65-F5344CB8AC3E}">
        <p14:creationId xmlns:p14="http://schemas.microsoft.com/office/powerpoint/2010/main" val="125539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Come to God on His terms and inherit eternal life! (</a:t>
            </a:r>
            <a:r>
              <a:rPr lang="en-US" sz="3200" b="1" i="1" dirty="0">
                <a:effectLst/>
                <a:latin typeface="Bookman Old Style" panose="02050604050505020204" pitchFamily="18" charset="0"/>
                <a:ea typeface="Calibri" panose="020F0502020204030204" pitchFamily="34" charset="0"/>
              </a:rPr>
              <a:t>Verses 27-30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800" b="1" u="sng" dirty="0">
                <a:solidFill>
                  <a:srgbClr val="C00000"/>
                </a:solidFill>
                <a:latin typeface="Bookman Old Style" panose="02050604050505020204" pitchFamily="18" charset="0"/>
                <a:ea typeface="Calibri" panose="020F0502020204030204" pitchFamily="34" charset="0"/>
              </a:rPr>
              <a:t>Are</a:t>
            </a:r>
            <a:r>
              <a:rPr lang="en-US" sz="2800" b="1" u="sng" dirty="0">
                <a:solidFill>
                  <a:srgbClr val="C00000"/>
                </a:solidFill>
                <a:effectLst/>
                <a:latin typeface="Bookman Old Style" panose="02050604050505020204" pitchFamily="18" charset="0"/>
                <a:ea typeface="Calibri" panose="020F0502020204030204" pitchFamily="34" charset="0"/>
              </a:rPr>
              <a:t> we a part of what Jesus promises the twelve? </a:t>
            </a:r>
          </a:p>
          <a:p>
            <a:pPr marL="0" indent="0">
              <a:buNone/>
            </a:pPr>
            <a:r>
              <a:rPr lang="en-US" sz="2800" b="1" dirty="0">
                <a:effectLst/>
                <a:latin typeface="Bookman Old Style" panose="02050604050505020204" pitchFamily="18" charset="0"/>
                <a:ea typeface="Calibri" panose="020F0502020204030204" pitchFamily="34" charset="0"/>
              </a:rPr>
              <a:t>Jesus promised those who </a:t>
            </a:r>
            <a:r>
              <a:rPr lang="en-US" sz="2800" b="1" i="1" dirty="0">
                <a:effectLst/>
                <a:latin typeface="Bookman Old Style" panose="02050604050505020204" pitchFamily="18" charset="0"/>
                <a:ea typeface="Calibri" panose="020F0502020204030204" pitchFamily="34" charset="0"/>
              </a:rPr>
              <a:t>suffer with him </a:t>
            </a:r>
            <a:r>
              <a:rPr lang="en-US" sz="2800" b="1" dirty="0">
                <a:effectLst/>
                <a:latin typeface="Bookman Old Style" panose="02050604050505020204" pitchFamily="18" charset="0"/>
                <a:ea typeface="Calibri" panose="020F0502020204030204" pitchFamily="34" charset="0"/>
              </a:rPr>
              <a:t>in the church at Thyatira “</a:t>
            </a:r>
            <a:r>
              <a:rPr lang="en-US" sz="2800" b="1" i="1" dirty="0">
                <a:effectLst/>
                <a:latin typeface="Bookman Old Style" panose="02050604050505020204" pitchFamily="18" charset="0"/>
                <a:ea typeface="Calibri" panose="020F0502020204030204" pitchFamily="34" charset="0"/>
              </a:rPr>
              <a:t>The one who conquers and who keeps my works until the end, </a:t>
            </a:r>
            <a:r>
              <a:rPr lang="en-US" sz="2800" b="1" i="1" dirty="0">
                <a:solidFill>
                  <a:srgbClr val="0070C0"/>
                </a:solidFill>
                <a:effectLst/>
                <a:latin typeface="Bookman Old Style" panose="02050604050505020204" pitchFamily="18" charset="0"/>
                <a:ea typeface="Calibri" panose="020F0502020204030204" pitchFamily="34" charset="0"/>
              </a:rPr>
              <a:t>to him I will give authority over the nations, and he will rule them </a:t>
            </a:r>
            <a:r>
              <a:rPr lang="en-US" sz="2800" b="1" i="1" dirty="0">
                <a:effectLst/>
                <a:latin typeface="Bookman Old Style" panose="02050604050505020204" pitchFamily="18" charset="0"/>
                <a:ea typeface="Calibri" panose="020F0502020204030204" pitchFamily="34" charset="0"/>
              </a:rPr>
              <a:t>with a rod of iron, as when earthen pots are broken in pieces, </a:t>
            </a:r>
            <a:r>
              <a:rPr lang="en-US" sz="2800" b="1" i="1" dirty="0">
                <a:solidFill>
                  <a:srgbClr val="0070C0"/>
                </a:solidFill>
                <a:effectLst/>
                <a:latin typeface="Bookman Old Style" panose="02050604050505020204" pitchFamily="18" charset="0"/>
                <a:ea typeface="Calibri" panose="020F0502020204030204" pitchFamily="34" charset="0"/>
              </a:rPr>
              <a:t>even as I myself have received authority from my Father</a:t>
            </a:r>
            <a:r>
              <a:rPr lang="en-US" sz="2800" b="1" i="1" dirty="0">
                <a:effectLst/>
                <a:latin typeface="Bookman Old Style" panose="02050604050505020204" pitchFamily="18" charset="0"/>
                <a:ea typeface="Calibri" panose="020F0502020204030204" pitchFamily="34" charset="0"/>
              </a:rPr>
              <a:t>.</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Revelation 2:26-27</a:t>
            </a:r>
          </a:p>
          <a:p>
            <a:pPr marL="0" indent="0" algn="ctr">
              <a:buNone/>
            </a:pPr>
            <a:r>
              <a:rPr lang="en-US" sz="2700" b="1" dirty="0">
                <a:solidFill>
                  <a:srgbClr val="C00000"/>
                </a:solidFill>
                <a:latin typeface="Bookman Old Style" panose="02050604050505020204" pitchFamily="18" charset="0"/>
              </a:rPr>
              <a:t>Jesus gives these promises of blessings in His kingdom as an encouragement to those who come to God on His terms now, sharing in Christ’s sufferings now for the sake of the Father’s will.</a:t>
            </a:r>
            <a:endParaRPr lang="en-US" sz="27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003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Come to God on His terms and inherit eternal life! (</a:t>
            </a:r>
            <a:r>
              <a:rPr lang="en-US" sz="3200" b="1" i="1" dirty="0">
                <a:effectLst/>
                <a:latin typeface="Bookman Old Style" panose="02050604050505020204" pitchFamily="18" charset="0"/>
                <a:ea typeface="Calibri" panose="020F0502020204030204" pitchFamily="34" charset="0"/>
              </a:rPr>
              <a:t>Verses 27-30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Let us </a:t>
            </a:r>
            <a:r>
              <a:rPr lang="en-US" sz="2800" b="1" i="1" dirty="0">
                <a:solidFill>
                  <a:srgbClr val="0070C0"/>
                </a:solidFill>
                <a:effectLst/>
                <a:latin typeface="Bookman Old Style" panose="02050604050505020204" pitchFamily="18" charset="0"/>
                <a:ea typeface="Calibri" panose="020F0502020204030204" pitchFamily="34" charset="0"/>
              </a:rPr>
              <a:t>run with endurance the race that is set before us, looking to Jesus, the founder and perfecter of our faith</a:t>
            </a:r>
            <a:r>
              <a:rPr lang="en-US" sz="2800" b="1" i="1" dirty="0">
                <a:effectLst/>
                <a:latin typeface="Bookman Old Style" panose="02050604050505020204" pitchFamily="18" charset="0"/>
                <a:ea typeface="Calibri" panose="020F0502020204030204" pitchFamily="34" charset="0"/>
              </a:rPr>
              <a:t>, who for the joy that was set before him endured the cross, despising the shame, and is seated at the right hand of the throne of God.</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Hebrews 12:1-2</a:t>
            </a:r>
            <a:endParaRPr lang="en-US" sz="2800" b="1" dirty="0">
              <a:solidFill>
                <a:srgbClr val="C00000"/>
              </a:solidFill>
              <a:latin typeface="Bookman Old Style" panose="02050604050505020204" pitchFamily="18" charset="0"/>
            </a:endParaRPr>
          </a:p>
          <a:p>
            <a:pPr marL="0" indent="0">
              <a:buNone/>
            </a:pPr>
            <a:endParaRPr lang="en-US" sz="2400" b="1" dirty="0">
              <a:solidFill>
                <a:srgbClr val="FF0000"/>
              </a:solidFill>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latin typeface="Bookman Old Style" panose="02050604050505020204" pitchFamily="18" charset="0"/>
              </a:rPr>
              <a:t>But many who are </a:t>
            </a:r>
            <a:r>
              <a:rPr lang="en-US" sz="2800" b="1" i="1" dirty="0">
                <a:solidFill>
                  <a:srgbClr val="0070C0"/>
                </a:solidFill>
                <a:latin typeface="Bookman Old Style" panose="02050604050505020204" pitchFamily="18" charset="0"/>
              </a:rPr>
              <a:t>first</a:t>
            </a:r>
            <a:r>
              <a:rPr lang="en-US" sz="2800" b="1" i="1" dirty="0">
                <a:latin typeface="Bookman Old Style" panose="02050604050505020204" pitchFamily="18" charset="0"/>
              </a:rPr>
              <a:t> will be </a:t>
            </a:r>
            <a:r>
              <a:rPr lang="en-US" sz="2800" b="1" i="1" dirty="0">
                <a:solidFill>
                  <a:srgbClr val="0070C0"/>
                </a:solidFill>
                <a:latin typeface="Bookman Old Style" panose="02050604050505020204" pitchFamily="18" charset="0"/>
              </a:rPr>
              <a:t>last</a:t>
            </a:r>
            <a:r>
              <a:rPr lang="en-US" sz="2800" b="1" i="1" dirty="0">
                <a:latin typeface="Bookman Old Style" panose="02050604050505020204" pitchFamily="18" charset="0"/>
              </a:rPr>
              <a:t>, and the </a:t>
            </a:r>
            <a:r>
              <a:rPr lang="en-US" sz="2800" b="1" i="1" dirty="0">
                <a:solidFill>
                  <a:srgbClr val="0070C0"/>
                </a:solidFill>
                <a:latin typeface="Bookman Old Style" panose="02050604050505020204" pitchFamily="18" charset="0"/>
              </a:rPr>
              <a:t>last</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first</a:t>
            </a:r>
            <a:r>
              <a:rPr lang="en-US" sz="2800" b="1" dirty="0">
                <a:latin typeface="Bookman Old Style" panose="02050604050505020204" pitchFamily="18" charset="0"/>
              </a:rPr>
              <a:t>.</a:t>
            </a:r>
          </a:p>
          <a:p>
            <a:pPr marL="0" indent="0">
              <a:buNone/>
            </a:pPr>
            <a:endParaRPr lang="en-US" sz="28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727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1919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411B3-520E-46B9-984E-8E824A00DC84}"/>
              </a:ext>
            </a:extLst>
          </p:cNvPr>
          <p:cNvSpPr>
            <a:spLocks noGrp="1"/>
          </p:cNvSpPr>
          <p:nvPr>
            <p:ph type="title"/>
          </p:nvPr>
        </p:nvSpPr>
        <p:spPr/>
        <p:txBody>
          <a:bodyPr>
            <a:normAutofit/>
          </a:bodyPr>
          <a:lstStyle/>
          <a:p>
            <a:pPr algn="ctr"/>
            <a:r>
              <a:rPr lang="en-US" sz="5400" b="1" dirty="0">
                <a:solidFill>
                  <a:schemeClr val="accent1">
                    <a:lumMod val="40000"/>
                    <a:lumOff val="60000"/>
                  </a:schemeClr>
                </a:solidFill>
              </a:rPr>
              <a:t>Doxology -- Please stand</a:t>
            </a:r>
            <a:endParaRPr lang="en-US" sz="5400" dirty="0">
              <a:solidFill>
                <a:schemeClr val="accent1">
                  <a:lumMod val="40000"/>
                  <a:lumOff val="60000"/>
                </a:schemeClr>
              </a:solidFill>
            </a:endParaRPr>
          </a:p>
        </p:txBody>
      </p:sp>
      <p:sp>
        <p:nvSpPr>
          <p:cNvPr id="5" name="Content Placeholder 4">
            <a:extLst>
              <a:ext uri="{FF2B5EF4-FFF2-40B4-BE49-F238E27FC236}">
                <a16:creationId xmlns:a16="http://schemas.microsoft.com/office/drawing/2014/main" id="{1E37C452-C0B1-43A9-84D1-BDF654E0CBF7}"/>
              </a:ext>
            </a:extLst>
          </p:cNvPr>
          <p:cNvSpPr>
            <a:spLocks noGrp="1"/>
          </p:cNvSpPr>
          <p:nvPr>
            <p:ph idx="1"/>
          </p:nvPr>
        </p:nvSpPr>
        <p:spPr>
          <a:xfrm>
            <a:off x="838200" y="1928438"/>
            <a:ext cx="10515600" cy="4351338"/>
          </a:xfrm>
        </p:spPr>
        <p:txBody>
          <a:bodyPr>
            <a:normAutofit/>
          </a:bodyPr>
          <a:lstStyle/>
          <a:p>
            <a:pPr marL="0" indent="0" algn="ctr">
              <a:buNone/>
            </a:pPr>
            <a:r>
              <a:rPr lang="en-US" sz="4000" b="1" dirty="0">
                <a:solidFill>
                  <a:schemeClr val="bg1"/>
                </a:solidFill>
              </a:rPr>
              <a:t>Praise God, from Whom all blessings flow;</a:t>
            </a:r>
          </a:p>
          <a:p>
            <a:pPr marL="0" indent="0" algn="ctr">
              <a:buNone/>
            </a:pPr>
            <a:r>
              <a:rPr lang="en-US" sz="4000" b="1" dirty="0">
                <a:solidFill>
                  <a:schemeClr val="bg1"/>
                </a:solidFill>
              </a:rPr>
              <a:t>Praise Him, all creatures here below;</a:t>
            </a:r>
          </a:p>
          <a:p>
            <a:pPr marL="0" indent="0" algn="ctr">
              <a:buNone/>
            </a:pPr>
            <a:r>
              <a:rPr lang="en-US" sz="4000" b="1" dirty="0">
                <a:solidFill>
                  <a:schemeClr val="bg1"/>
                </a:solidFill>
              </a:rPr>
              <a:t>Praise Him above, ye heavenly host;</a:t>
            </a:r>
            <a:br>
              <a:rPr lang="en-US" sz="4000" b="1" dirty="0">
                <a:solidFill>
                  <a:schemeClr val="bg1"/>
                </a:solidFill>
              </a:rPr>
            </a:br>
            <a:r>
              <a:rPr lang="en-US" sz="4000" b="1" dirty="0">
                <a:solidFill>
                  <a:schemeClr val="bg1"/>
                </a:solidFill>
              </a:rPr>
              <a:t>Praise Father, Son, and Holy Ghost</a:t>
            </a:r>
          </a:p>
          <a:p>
            <a:pPr marL="0" indent="0" algn="ctr">
              <a:buNone/>
            </a:pPr>
            <a:r>
              <a:rPr lang="en-US" sz="4000" b="1" dirty="0">
                <a:solidFill>
                  <a:schemeClr val="bg1"/>
                </a:solidFill>
              </a:rPr>
              <a:t>Amen</a:t>
            </a:r>
          </a:p>
          <a:p>
            <a:pPr marL="0" indent="0">
              <a:buNone/>
            </a:pPr>
            <a:endParaRPr lang="en-US" sz="4000" dirty="0">
              <a:solidFill>
                <a:schemeClr val="bg1"/>
              </a:solidFill>
            </a:endParaRPr>
          </a:p>
        </p:txBody>
      </p:sp>
    </p:spTree>
    <p:extLst>
      <p:ext uri="{BB962C8B-B14F-4D97-AF65-F5344CB8AC3E}">
        <p14:creationId xmlns:p14="http://schemas.microsoft.com/office/powerpoint/2010/main" val="3253163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0" y="5998832"/>
            <a:ext cx="4754880" cy="591772"/>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r>
              <a:rPr lang="en-US" sz="3200" b="1" i="1" dirty="0">
                <a:solidFill>
                  <a:schemeClr val="bg1"/>
                </a:solidFill>
                <a:latin typeface="Bookman Old Style" panose="02050604050505020204" pitchFamily="18" charset="0"/>
              </a:rPr>
              <a:t>Matthew 19:13-30</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0" y="737406"/>
            <a:ext cx="4754880" cy="1730458"/>
          </a:xfrm>
          <a:noFill/>
          <a:ln>
            <a:noFill/>
          </a:ln>
        </p:spPr>
        <p:style>
          <a:lnRef idx="2">
            <a:schemeClr val="accent3">
              <a:shade val="15000"/>
            </a:schemeClr>
          </a:lnRef>
          <a:fillRef idx="1">
            <a:schemeClr val="accent3"/>
          </a:fillRef>
          <a:effectRef idx="0">
            <a:schemeClr val="accent3"/>
          </a:effectRef>
          <a:fontRef idx="minor">
            <a:schemeClr val="lt1"/>
          </a:fontRef>
        </p:style>
        <p:txBody>
          <a:bodyPr>
            <a:noAutofit/>
          </a:bodyPr>
          <a:lstStyle/>
          <a:p>
            <a:pPr marL="0" indent="0" algn="ctr">
              <a:buNone/>
            </a:pPr>
            <a:endParaRPr lang="en-US" sz="3200" b="1" dirty="0">
              <a:solidFill>
                <a:schemeClr val="bg1"/>
              </a:solidFill>
              <a:latin typeface="Bookman Old Style" panose="02050604050505020204" pitchFamily="18" charset="0"/>
            </a:endParaRPr>
          </a:p>
          <a:p>
            <a:pPr marL="0" indent="0" algn="ctr">
              <a:buNone/>
            </a:pPr>
            <a:r>
              <a:rPr lang="en-US" sz="3200" b="1" dirty="0">
                <a:solidFill>
                  <a:schemeClr val="bg1"/>
                </a:solidFill>
                <a:effectLst/>
                <a:latin typeface="Bookman Old Style" panose="02050604050505020204" pitchFamily="18" charset="0"/>
                <a:ea typeface="Calibri" panose="020F0502020204030204" pitchFamily="34" charset="0"/>
              </a:rPr>
              <a:t>Come to God on His terms and inherit eternal life!</a:t>
            </a:r>
            <a:endParaRPr lang="en-US" sz="3200" b="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308660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kingdom of heaven belongs to those with humble faith (</a:t>
            </a:r>
            <a:r>
              <a:rPr lang="en-US" sz="3200" b="1" i="1" dirty="0">
                <a:effectLst/>
                <a:latin typeface="Bookman Old Style" panose="02050604050505020204" pitchFamily="18" charset="0"/>
                <a:ea typeface="Calibri" panose="020F0502020204030204" pitchFamily="34" charset="0"/>
              </a:rPr>
              <a:t>verses 13-15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Then children were brought to him that he might lay his hands on them and pray. </a:t>
            </a:r>
            <a:r>
              <a:rPr lang="en-US" sz="2800" b="1" i="1" dirty="0">
                <a:solidFill>
                  <a:srgbClr val="0070C0"/>
                </a:solidFill>
                <a:latin typeface="Bookman Old Style" panose="02050604050505020204" pitchFamily="18" charset="0"/>
              </a:rPr>
              <a:t>The disciples rebuked the people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but Jesus said, “Let the little children come to me and do not hinder them, </a:t>
            </a:r>
            <a:r>
              <a:rPr lang="en-US" sz="2800" b="1" i="1" dirty="0">
                <a:solidFill>
                  <a:srgbClr val="0070C0"/>
                </a:solidFill>
                <a:latin typeface="Bookman Old Style" panose="02050604050505020204" pitchFamily="18" charset="0"/>
              </a:rPr>
              <a:t>for </a:t>
            </a:r>
            <a:r>
              <a:rPr lang="en-US" sz="2800" b="1" i="1" u="sng" dirty="0">
                <a:solidFill>
                  <a:srgbClr val="0070C0"/>
                </a:solidFill>
                <a:latin typeface="Bookman Old Style" panose="02050604050505020204" pitchFamily="18" charset="0"/>
              </a:rPr>
              <a:t>to such</a:t>
            </a:r>
            <a:r>
              <a:rPr lang="en-US" sz="2800" b="1" i="1" dirty="0">
                <a:solidFill>
                  <a:srgbClr val="0070C0"/>
                </a:solidFill>
                <a:latin typeface="Bookman Old Style" panose="02050604050505020204" pitchFamily="18" charset="0"/>
              </a:rPr>
              <a:t> belongs the kingdom of heaven</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latin typeface="Bookman Old Style" panose="02050604050505020204" pitchFamily="18" charset="0"/>
              </a:rPr>
              <a:t>And he laid his hands on them and went away</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363867"/>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seek the kingdom of heaven on their own terms will not enter it (</a:t>
            </a:r>
            <a:r>
              <a:rPr lang="en-US" sz="3200" b="1" i="1" dirty="0">
                <a:effectLst/>
                <a:latin typeface="Bookman Old Style" panose="02050604050505020204" pitchFamily="18" charset="0"/>
                <a:ea typeface="Calibri" panose="020F0502020204030204" pitchFamily="34" charset="0"/>
              </a:rPr>
              <a:t>verses 16-26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1908187"/>
            <a:ext cx="10489042" cy="4736592"/>
          </a:xfrm>
        </p:spPr>
        <p:txBody>
          <a:bodyPr>
            <a:noAutofit/>
          </a:bodyPr>
          <a:lstStyle/>
          <a:p>
            <a:pPr marL="514350" indent="-514350">
              <a:buFont typeface="+mj-lt"/>
              <a:buAutoNum type="alphaUcPeriod"/>
            </a:pPr>
            <a:r>
              <a:rPr lang="en-US" sz="2800" b="1" dirty="0">
                <a:latin typeface="Bookman Old Style" panose="02050604050505020204" pitchFamily="18" charset="0"/>
              </a:rPr>
              <a:t>It is impossible for humanity to merit life in the kingdom (</a:t>
            </a:r>
            <a:r>
              <a:rPr lang="en-US" sz="2800" b="1" i="1" dirty="0">
                <a:latin typeface="Bookman Old Style" panose="02050604050505020204" pitchFamily="18" charset="0"/>
              </a:rPr>
              <a:t>16-22 &amp; 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behold</a:t>
            </a:r>
            <a:r>
              <a:rPr lang="en-US" sz="2800" b="1" i="1" dirty="0">
                <a:latin typeface="Bookman Old Style" panose="02050604050505020204" pitchFamily="18" charset="0"/>
              </a:rPr>
              <a:t>, a man came up to him, saying, “Teacher, </a:t>
            </a:r>
            <a:r>
              <a:rPr lang="en-US" sz="2800" b="1" i="1" dirty="0">
                <a:solidFill>
                  <a:srgbClr val="0070C0"/>
                </a:solidFill>
                <a:latin typeface="Bookman Old Style" panose="02050604050505020204" pitchFamily="18" charset="0"/>
              </a:rPr>
              <a:t>what good deed must I do </a:t>
            </a:r>
            <a:r>
              <a:rPr lang="en-US" sz="2800" b="1" i="1" dirty="0">
                <a:latin typeface="Bookman Old Style" panose="02050604050505020204" pitchFamily="18" charset="0"/>
              </a:rPr>
              <a:t>to have eternal life?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And he said to him, “Why do you ask me about what is good? </a:t>
            </a:r>
            <a:r>
              <a:rPr lang="en-US" sz="2800" b="1" i="1" dirty="0">
                <a:solidFill>
                  <a:srgbClr val="0070C0"/>
                </a:solidFill>
                <a:latin typeface="Bookman Old Style" panose="02050604050505020204" pitchFamily="18" charset="0"/>
              </a:rPr>
              <a:t>There is only one who is good</a:t>
            </a:r>
            <a:r>
              <a:rPr lang="en-US" sz="2800" b="1" dirty="0">
                <a:latin typeface="Bookman Old Style" panose="02050604050505020204" pitchFamily="18" charset="0"/>
              </a:rPr>
              <a:t>. </a:t>
            </a:r>
            <a:r>
              <a:rPr lang="en-US" sz="2800" b="1" i="1" dirty="0">
                <a:latin typeface="Bookman Old Style" panose="02050604050505020204" pitchFamily="18" charset="0"/>
              </a:rPr>
              <a:t>If you would </a:t>
            </a:r>
            <a:r>
              <a:rPr lang="en-US" sz="2800" b="1" i="1" dirty="0">
                <a:solidFill>
                  <a:srgbClr val="0070C0"/>
                </a:solidFill>
                <a:latin typeface="Bookman Old Style" panose="02050604050505020204" pitchFamily="18" charset="0"/>
              </a:rPr>
              <a:t>enter life</a:t>
            </a:r>
            <a:r>
              <a:rPr lang="en-US" sz="2800" b="1" i="1" dirty="0">
                <a:latin typeface="Bookman Old Style" panose="02050604050505020204" pitchFamily="18" charset="0"/>
              </a:rPr>
              <a:t>, keep the commandments.</a:t>
            </a:r>
            <a:r>
              <a:rPr lang="en-US" sz="2800" b="1" dirty="0">
                <a:latin typeface="Bookman Old Style" panose="02050604050505020204" pitchFamily="18" charset="0"/>
              </a:rPr>
              <a:t>”</a:t>
            </a:r>
          </a:p>
          <a:p>
            <a:pPr marL="0" indent="0">
              <a:buNone/>
            </a:pPr>
            <a:r>
              <a:rPr lang="en-US" sz="2700" b="1" dirty="0">
                <a:latin typeface="Bookman Old Style" panose="02050604050505020204" pitchFamily="18" charset="0"/>
              </a:rPr>
              <a:t>“</a:t>
            </a:r>
            <a:r>
              <a:rPr lang="en-US" sz="2700" b="1" i="1" dirty="0">
                <a:latin typeface="Bookman Old Style" panose="02050604050505020204" pitchFamily="18" charset="0"/>
              </a:rPr>
              <a:t>The very </a:t>
            </a:r>
            <a:r>
              <a:rPr lang="en-US" sz="2700" b="1" i="1" dirty="0">
                <a:solidFill>
                  <a:srgbClr val="0070C0"/>
                </a:solidFill>
                <a:latin typeface="Bookman Old Style" panose="02050604050505020204" pitchFamily="18" charset="0"/>
              </a:rPr>
              <a:t>commandment that promised life </a:t>
            </a:r>
            <a:r>
              <a:rPr lang="en-US" sz="2700" b="1" i="1" dirty="0">
                <a:latin typeface="Bookman Old Style" panose="02050604050505020204" pitchFamily="18" charset="0"/>
              </a:rPr>
              <a:t>proved to be death to me. For </a:t>
            </a:r>
            <a:r>
              <a:rPr lang="en-US" sz="2700" b="1" i="1" dirty="0">
                <a:solidFill>
                  <a:srgbClr val="0070C0"/>
                </a:solidFill>
                <a:latin typeface="Bookman Old Style" panose="02050604050505020204" pitchFamily="18" charset="0"/>
              </a:rPr>
              <a:t>sin</a:t>
            </a:r>
            <a:r>
              <a:rPr lang="en-US" sz="2700" b="1" i="1" dirty="0">
                <a:latin typeface="Bookman Old Style" panose="02050604050505020204" pitchFamily="18" charset="0"/>
              </a:rPr>
              <a:t>, seizing an opportunity through the commandment, deceived me and through it killed me. So the law is holy, and </a:t>
            </a:r>
            <a:r>
              <a:rPr lang="en-US" sz="2700" b="1" i="1" dirty="0">
                <a:solidFill>
                  <a:srgbClr val="0070C0"/>
                </a:solidFill>
                <a:latin typeface="Bookman Old Style" panose="02050604050505020204" pitchFamily="18" charset="0"/>
              </a:rPr>
              <a:t>the commandment is holy and righteous and good</a:t>
            </a:r>
            <a:r>
              <a:rPr lang="en-US" sz="2700" b="1" dirty="0">
                <a:latin typeface="Bookman Old Style" panose="02050604050505020204" pitchFamily="18" charset="0"/>
              </a:rPr>
              <a:t>.” </a:t>
            </a:r>
            <a:r>
              <a:rPr lang="en-US" sz="2700" b="1" dirty="0">
                <a:solidFill>
                  <a:srgbClr val="C00000"/>
                </a:solidFill>
                <a:latin typeface="Bookman Old Style" panose="02050604050505020204" pitchFamily="18" charset="0"/>
              </a:rPr>
              <a:t>Romans 7:10-12</a:t>
            </a:r>
          </a:p>
        </p:txBody>
      </p:sp>
    </p:spTree>
    <p:extLst>
      <p:ext uri="{BB962C8B-B14F-4D97-AF65-F5344CB8AC3E}">
        <p14:creationId xmlns:p14="http://schemas.microsoft.com/office/powerpoint/2010/main" val="76180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seek the kingdom of heaven on their own terms will not enter it (</a:t>
            </a:r>
            <a:r>
              <a:rPr lang="en-US" sz="3200" b="1" i="1" dirty="0">
                <a:effectLst/>
                <a:latin typeface="Bookman Old Style" panose="02050604050505020204" pitchFamily="18" charset="0"/>
                <a:ea typeface="Calibri" panose="020F0502020204030204" pitchFamily="34" charset="0"/>
              </a:rPr>
              <a:t>verses 16-26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It is impossible for humanity to merit life in the kingdom (</a:t>
            </a:r>
            <a:r>
              <a:rPr lang="en-US" sz="2800" b="1" i="1" dirty="0">
                <a:latin typeface="Bookman Old Style" panose="02050604050505020204" pitchFamily="18" charset="0"/>
              </a:rPr>
              <a:t>16-22 &amp; 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He said to him, </a:t>
            </a:r>
            <a:r>
              <a:rPr lang="en-US" sz="2800" b="1" i="1" dirty="0">
                <a:solidFill>
                  <a:srgbClr val="0070C0"/>
                </a:solidFill>
                <a:latin typeface="Bookman Old Style" panose="02050604050505020204" pitchFamily="18" charset="0"/>
              </a:rPr>
              <a:t>“Which ones?” </a:t>
            </a:r>
            <a:r>
              <a:rPr lang="en-US" sz="2800" b="1" i="1" dirty="0">
                <a:latin typeface="Bookman Old Style" panose="02050604050505020204" pitchFamily="18" charset="0"/>
              </a:rPr>
              <a:t>And Jesus said, “You shall not murder, You shall not commit adultery, You shall not steal, You shall not bear false witness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Honor your father and mother, and, </a:t>
            </a:r>
            <a:r>
              <a:rPr lang="en-US" sz="2800" b="1" i="1" dirty="0">
                <a:solidFill>
                  <a:srgbClr val="0070C0"/>
                </a:solidFill>
                <a:latin typeface="Bookman Old Style" panose="02050604050505020204" pitchFamily="18" charset="0"/>
              </a:rPr>
              <a:t>You shall love your neighbor as yourself</a:t>
            </a:r>
            <a:r>
              <a:rPr lang="en-US" sz="2800" b="1" i="1" dirty="0">
                <a:latin typeface="Bookman Old Style" panose="02050604050505020204" pitchFamily="18" charset="0"/>
              </a:rPr>
              <a:t>.</a:t>
            </a:r>
            <a:r>
              <a:rPr lang="en-US" sz="2800" b="1" dirty="0">
                <a:latin typeface="Bookman Old Style" panose="02050604050505020204" pitchFamily="18" charset="0"/>
              </a:rPr>
              <a:t>”</a:t>
            </a:r>
          </a:p>
          <a:p>
            <a:pPr marL="0" indent="0">
              <a:buNone/>
            </a:pPr>
            <a:endParaRPr lang="en-US" dirty="0"/>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You shall not covet.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Exodus 20:17</a:t>
            </a:r>
            <a:endParaRPr lang="en-US" sz="5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8683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circle(in)">
                                      <p:cBhvr>
                                        <p:cTn id="1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seek the kingdom of heaven on their own terms will not enter it (</a:t>
            </a:r>
            <a:r>
              <a:rPr lang="en-US" sz="3200" b="1" i="1" dirty="0">
                <a:effectLst/>
                <a:latin typeface="Bookman Old Style" panose="02050604050505020204" pitchFamily="18" charset="0"/>
                <a:ea typeface="Calibri" panose="020F0502020204030204" pitchFamily="34" charset="0"/>
              </a:rPr>
              <a:t>verses 16-26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It is impossible for humanity to merit life in the kingdom (</a:t>
            </a:r>
            <a:r>
              <a:rPr lang="en-US" sz="2800" b="1" i="1" dirty="0">
                <a:latin typeface="Bookman Old Style" panose="02050604050505020204" pitchFamily="18" charset="0"/>
              </a:rPr>
              <a:t>16-22 &amp; 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20</a:t>
            </a:r>
            <a:r>
              <a:rPr lang="en-US" sz="2800" b="1" dirty="0">
                <a:latin typeface="Bookman Old Style" panose="02050604050505020204" pitchFamily="18" charset="0"/>
              </a:rPr>
              <a:t> </a:t>
            </a:r>
            <a:r>
              <a:rPr lang="en-US" sz="2800" b="1" i="1" dirty="0">
                <a:latin typeface="Bookman Old Style" panose="02050604050505020204" pitchFamily="18" charset="0"/>
              </a:rPr>
              <a:t>The young man said to him, </a:t>
            </a:r>
            <a:r>
              <a:rPr lang="en-US" sz="2800" b="1" i="1" dirty="0">
                <a:solidFill>
                  <a:srgbClr val="0070C0"/>
                </a:solidFill>
                <a:latin typeface="Bookman Old Style" panose="02050604050505020204" pitchFamily="18" charset="0"/>
              </a:rPr>
              <a:t>“All these I have kept. What do I still lack?</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21</a:t>
            </a:r>
            <a:r>
              <a:rPr lang="en-US" sz="2800" b="1" dirty="0">
                <a:latin typeface="Bookman Old Style" panose="02050604050505020204" pitchFamily="18" charset="0"/>
              </a:rPr>
              <a:t> </a:t>
            </a:r>
            <a:r>
              <a:rPr lang="en-US" sz="2800" b="1" i="1" dirty="0">
                <a:latin typeface="Bookman Old Style" panose="02050604050505020204" pitchFamily="18" charset="0"/>
              </a:rPr>
              <a:t>Jesus said to him, </a:t>
            </a:r>
            <a:r>
              <a:rPr lang="en-US" sz="2800" b="1" i="1" dirty="0">
                <a:solidFill>
                  <a:srgbClr val="0070C0"/>
                </a:solidFill>
                <a:latin typeface="Bookman Old Style" panose="02050604050505020204" pitchFamily="18" charset="0"/>
              </a:rPr>
              <a:t>“If you would be </a:t>
            </a:r>
            <a:r>
              <a:rPr lang="en-US" sz="2800" b="1" i="1" u="sng" dirty="0">
                <a:solidFill>
                  <a:srgbClr val="0070C0"/>
                </a:solidFill>
                <a:latin typeface="Bookman Old Style" panose="02050604050505020204" pitchFamily="18" charset="0"/>
              </a:rPr>
              <a:t>perfect</a:t>
            </a:r>
            <a:r>
              <a:rPr lang="en-US" sz="2800" b="1" i="1" dirty="0">
                <a:solidFill>
                  <a:srgbClr val="0070C0"/>
                </a:solidFill>
                <a:latin typeface="Bookman Old Style" panose="02050604050505020204" pitchFamily="18" charset="0"/>
              </a:rPr>
              <a:t>, go, sell what you possess and give to the poor</a:t>
            </a:r>
            <a:r>
              <a:rPr lang="en-US" sz="2800" b="1" dirty="0">
                <a:latin typeface="Bookman Old Style" panose="02050604050505020204" pitchFamily="18" charset="0"/>
              </a:rPr>
              <a:t>, </a:t>
            </a:r>
            <a:r>
              <a:rPr lang="en-US" sz="2800" b="1" i="1" dirty="0">
                <a:latin typeface="Bookman Old Style" panose="02050604050505020204" pitchFamily="18" charset="0"/>
              </a:rPr>
              <a:t>and you will have treasure in heaven; and come, follow me.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latin typeface="Bookman Old Style" panose="02050604050505020204" pitchFamily="18" charset="0"/>
              </a:rPr>
              <a:t>When the young man heard this he went away sorrowful, for he had great possessions</a:t>
            </a:r>
            <a:r>
              <a:rPr lang="en-US" sz="2800" b="1" dirty="0">
                <a:latin typeface="Bookman Old Style" panose="02050604050505020204" pitchFamily="18" charset="0"/>
              </a:rPr>
              <a:t>. </a:t>
            </a:r>
          </a:p>
          <a:p>
            <a:pPr marL="0" indent="0">
              <a:buNone/>
            </a:pP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209983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seek the kingdom of heaven on their own terms will not enter it (</a:t>
            </a:r>
            <a:r>
              <a:rPr lang="en-US" sz="3200" b="1" i="1" dirty="0">
                <a:effectLst/>
                <a:latin typeface="Bookman Old Style" panose="02050604050505020204" pitchFamily="18" charset="0"/>
                <a:ea typeface="Calibri" panose="020F0502020204030204" pitchFamily="34" charset="0"/>
              </a:rPr>
              <a:t>verses 16-26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It is impossible for humanity to merit life in the kingdom (</a:t>
            </a:r>
            <a:r>
              <a:rPr lang="en-US" sz="2800" b="1" i="1" dirty="0">
                <a:latin typeface="Bookman Old Style" panose="02050604050505020204" pitchFamily="18" charset="0"/>
              </a:rPr>
              <a:t>16-22 &amp; 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20</a:t>
            </a:r>
            <a:r>
              <a:rPr lang="en-US" sz="2800" b="1" dirty="0">
                <a:latin typeface="Bookman Old Style" panose="02050604050505020204" pitchFamily="18" charset="0"/>
              </a:rPr>
              <a:t> </a:t>
            </a:r>
            <a:r>
              <a:rPr lang="en-US" sz="2800" b="1" i="1" dirty="0">
                <a:latin typeface="Bookman Old Style" panose="02050604050505020204" pitchFamily="18" charset="0"/>
              </a:rPr>
              <a:t>The young man said to him, “All these I have kept. What do I still lack?</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21</a:t>
            </a:r>
            <a:r>
              <a:rPr lang="en-US" sz="2800" b="1" dirty="0">
                <a:latin typeface="Bookman Old Style" panose="02050604050505020204" pitchFamily="18" charset="0"/>
              </a:rPr>
              <a:t> </a:t>
            </a:r>
            <a:r>
              <a:rPr lang="en-US" sz="2800" b="1" i="1" dirty="0">
                <a:latin typeface="Bookman Old Style" panose="02050604050505020204" pitchFamily="18" charset="0"/>
              </a:rPr>
              <a:t>Jesus said to him, “If you would be perfect, go, sell what you possess and give to the poor</a:t>
            </a:r>
            <a:r>
              <a:rPr lang="en-US" sz="2800" b="1" dirty="0">
                <a:latin typeface="Bookman Old Style" panose="02050604050505020204" pitchFamily="18" charset="0"/>
              </a:rPr>
              <a:t>, </a:t>
            </a:r>
            <a:r>
              <a:rPr lang="en-US" sz="2800" b="1" i="1" dirty="0">
                <a:latin typeface="Bookman Old Style" panose="02050604050505020204" pitchFamily="18" charset="0"/>
              </a:rPr>
              <a:t>and you will have treasure in heaven; and come, follow me.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When the young man heard this he went away sorrowful, for he had great possessions</a:t>
            </a:r>
            <a:r>
              <a:rPr lang="en-US" sz="2800" b="1" dirty="0">
                <a:solidFill>
                  <a:srgbClr val="0070C0"/>
                </a:solidFill>
                <a:latin typeface="Bookman Old Style" panose="02050604050505020204" pitchFamily="18" charset="0"/>
              </a:rPr>
              <a:t>. </a:t>
            </a:r>
          </a:p>
          <a:p>
            <a:pPr marL="0" indent="0">
              <a:buNone/>
            </a:pP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134354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Those who seek the kingdom of heaven on their own terms will not enter it (</a:t>
            </a:r>
            <a:r>
              <a:rPr lang="en-US" sz="3200" b="1" i="1" dirty="0">
                <a:effectLst/>
                <a:latin typeface="Bookman Old Style" panose="02050604050505020204" pitchFamily="18" charset="0"/>
                <a:ea typeface="Calibri" panose="020F0502020204030204" pitchFamily="34" charset="0"/>
              </a:rPr>
              <a:t>verses 16-26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u="sng" dirty="0">
                <a:solidFill>
                  <a:srgbClr val="C00000"/>
                </a:solidFill>
                <a:latin typeface="Bookman Old Style" panose="02050604050505020204" pitchFamily="18" charset="0"/>
              </a:rPr>
              <a:t>Who is picture #2? </a:t>
            </a:r>
          </a:p>
          <a:p>
            <a:pPr marL="0" indent="0">
              <a:buNone/>
            </a:pPr>
            <a:r>
              <a:rPr lang="en-US" sz="2800" b="1" dirty="0">
                <a:latin typeface="Bookman Old Style" panose="02050604050505020204" pitchFamily="18" charset="0"/>
              </a:rPr>
              <a:t>He’s someone who believes he can attain God’s promise of eternal life in His kingdom on his own. </a:t>
            </a:r>
          </a:p>
          <a:p>
            <a:pPr marL="0" indent="0">
              <a:buNone/>
            </a:pPr>
            <a:r>
              <a:rPr lang="en-US" sz="2800" b="1" dirty="0">
                <a:latin typeface="Bookman Old Style" panose="02050604050505020204" pitchFamily="18" charset="0"/>
              </a:rPr>
              <a:t>He believes he’s a good man who does good things, and that’s good enough for God. </a:t>
            </a:r>
          </a:p>
          <a:p>
            <a:pPr marL="0" indent="0">
              <a:buNone/>
            </a:pPr>
            <a:r>
              <a:rPr lang="en-US" sz="2800" b="1" dirty="0">
                <a:latin typeface="Bookman Old Style" panose="02050604050505020204" pitchFamily="18" charset="0"/>
              </a:rPr>
              <a:t>He has a personal standard for what’s good enough for God, and he believes he meets that standard. </a:t>
            </a:r>
          </a:p>
          <a:p>
            <a:pPr marL="0" indent="0">
              <a:buNone/>
            </a:pPr>
            <a:r>
              <a:rPr lang="en-US" sz="2800" b="1" dirty="0">
                <a:latin typeface="Bookman Old Style" panose="02050604050505020204" pitchFamily="18" charset="0"/>
              </a:rPr>
              <a:t>His standard both narrows down what God’s word teaches and misunderstands even what he has narrowed it down to.</a:t>
            </a:r>
            <a:endParaRPr lang="en-US" sz="4400" b="1" dirty="0">
              <a:latin typeface="Bookman Old Style" panose="02050604050505020204" pitchFamily="18" charset="0"/>
            </a:endParaRPr>
          </a:p>
        </p:txBody>
      </p:sp>
    </p:spTree>
    <p:extLst>
      <p:ext uri="{BB962C8B-B14F-4D97-AF65-F5344CB8AC3E}">
        <p14:creationId xmlns:p14="http://schemas.microsoft.com/office/powerpoint/2010/main" val="319197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circle(in)">
                                      <p:cBhvr>
                                        <p:cTn id="26"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975</TotalTime>
  <Words>1713</Words>
  <Application>Microsoft Office PowerPoint</Application>
  <PresentationFormat>Widescreen</PresentationFormat>
  <Paragraphs>65</Paragraphs>
  <Slides>20</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20</vt:i4>
      </vt:variant>
    </vt:vector>
  </HeadingPairs>
  <TitlesOfParts>
    <vt:vector size="30" baseType="lpstr">
      <vt:lpstr>Arial</vt:lpstr>
      <vt:lpstr>Bookman Old Style</vt:lpstr>
      <vt:lpstr>Calibri</vt:lpstr>
      <vt:lpstr>Calibri Light</vt:lpstr>
      <vt:lpstr>Rockwell</vt:lpstr>
      <vt:lpstr>Rockwell Condensed</vt:lpstr>
      <vt:lpstr>Wingdings</vt:lpstr>
      <vt:lpstr>1_Office Theme</vt:lpstr>
      <vt:lpstr>2_Office Theme</vt:lpstr>
      <vt:lpstr>Wood Type</vt:lpstr>
      <vt:lpstr>PowerPoint Presentation</vt:lpstr>
      <vt:lpstr>PowerPoint Presentation</vt:lpstr>
      <vt:lpstr>PowerPoint Presentation</vt:lpstr>
      <vt:lpstr>I. The kingdom of heaven belongs to those with humble faith (verses 13-15)</vt:lpstr>
      <vt:lpstr>II. Those who seek the kingdom of heaven on their own terms will not enter it (verses 16-26)</vt:lpstr>
      <vt:lpstr>II. Those who seek the kingdom of heaven on their own terms will not enter it (verses 16-26)</vt:lpstr>
      <vt:lpstr>II. Those who seek the kingdom of heaven on their own terms will not enter it (verses 16-26)</vt:lpstr>
      <vt:lpstr>II. Those who seek the kingdom of heaven on their own terms will not enter it (verses 16-26)</vt:lpstr>
      <vt:lpstr>II. Those who seek the kingdom of heaven on their own terms will not enter it (verses 16-26)</vt:lpstr>
      <vt:lpstr>II. A hard heart desires license more than grace (verses 7-12)</vt:lpstr>
      <vt:lpstr>II. A hard heart desires license more than grace (verses 7-12)</vt:lpstr>
      <vt:lpstr>III. Come to God on His terms and inherit eternal life! (Verses 27-30)</vt:lpstr>
      <vt:lpstr>III. Come to God on His terms and inherit eternal life! (Verses 27-30)</vt:lpstr>
      <vt:lpstr>III. Come to God on His terms and inherit eternal life! (Verses 27-30)</vt:lpstr>
      <vt:lpstr>III. Come to God on His terms and inherit eternal life! (Verses 27-30)</vt:lpstr>
      <vt:lpstr>III. Come to God on His terms and inherit eternal life! (Verses 27-30)</vt:lpstr>
      <vt:lpstr>III. Come to God on His terms and inherit eternal life! (Verses 27-30)</vt:lpstr>
      <vt:lpstr>PowerPoint Presentation</vt:lpstr>
      <vt:lpstr>Doxology -- Please stand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63</cp:revision>
  <dcterms:created xsi:type="dcterms:W3CDTF">2020-03-26T18:56:14Z</dcterms:created>
  <dcterms:modified xsi:type="dcterms:W3CDTF">2023-11-05T17:48:53Z</dcterms:modified>
</cp:coreProperties>
</file>