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19"/>
  </p:notesMasterIdLst>
  <p:sldIdLst>
    <p:sldId id="545" r:id="rId3"/>
    <p:sldId id="399" r:id="rId4"/>
    <p:sldId id="727" r:id="rId5"/>
    <p:sldId id="565" r:id="rId6"/>
    <p:sldId id="765" r:id="rId7"/>
    <p:sldId id="764" r:id="rId8"/>
    <p:sldId id="763" r:id="rId9"/>
    <p:sldId id="767" r:id="rId10"/>
    <p:sldId id="766" r:id="rId11"/>
    <p:sldId id="768" r:id="rId12"/>
    <p:sldId id="762" r:id="rId13"/>
    <p:sldId id="769" r:id="rId14"/>
    <p:sldId id="770" r:id="rId15"/>
    <p:sldId id="771" r:id="rId16"/>
    <p:sldId id="772" r:id="rId17"/>
    <p:sldId id="53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75F530-C080-4BA8-8FE8-210FAFE19EAD}" v="17" dt="2023-11-08T16:27:22.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83652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18511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11/12/2023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6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28008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78185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18780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53719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11/12/2023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7577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11/12/2023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11493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07342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0936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11/12/2023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22302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20:1-19</a:t>
            </a:r>
          </a:p>
          <a:p>
            <a:pPr marL="0" indent="0" algn="ctr">
              <a:buNone/>
            </a:pPr>
            <a:endParaRPr lang="en-US" sz="4000" b="1" dirty="0">
              <a:solidFill>
                <a:srgbClr val="FF3300"/>
              </a:solidFill>
            </a:endParaRPr>
          </a:p>
          <a:p>
            <a:pPr marL="0" indent="0" algn="ctr">
              <a:buNone/>
            </a:pPr>
            <a:r>
              <a:rPr lang="en-US" sz="4000" b="1" dirty="0">
                <a:solidFill>
                  <a:srgbClr val="FF3300"/>
                </a:solidFill>
              </a:rPr>
              <a:t>Pages 980-81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grace is generous (</a:t>
            </a:r>
            <a:r>
              <a:rPr lang="en-US" sz="3200" b="1" i="1" dirty="0">
                <a:effectLst/>
                <a:latin typeface="Bookman Old Style" panose="02050604050505020204" pitchFamily="18" charset="0"/>
                <a:ea typeface="Calibri" panose="020F0502020204030204" pitchFamily="34" charset="0"/>
              </a:rPr>
              <a:t>verses 9-15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But he replied to one of them, ‘</a:t>
            </a:r>
            <a:r>
              <a:rPr lang="en-US" sz="2800" b="1" i="1" u="sng" dirty="0">
                <a:solidFill>
                  <a:srgbClr val="0070C0"/>
                </a:solidFill>
                <a:latin typeface="Bookman Old Style" panose="02050604050505020204" pitchFamily="18" charset="0"/>
              </a:rPr>
              <a:t>Friend</a:t>
            </a:r>
            <a:r>
              <a:rPr lang="en-US" sz="2800" b="1" i="1" dirty="0">
                <a:solidFill>
                  <a:srgbClr val="0070C0"/>
                </a:solidFill>
                <a:latin typeface="Bookman Old Style" panose="02050604050505020204" pitchFamily="18" charset="0"/>
              </a:rPr>
              <a:t>, I am doing you no wrong</a:t>
            </a:r>
            <a:r>
              <a:rPr lang="en-US" sz="2800" b="1" i="1" dirty="0">
                <a:latin typeface="Bookman Old Style" panose="02050604050505020204" pitchFamily="18" charset="0"/>
              </a:rPr>
              <a:t>. Did you not agree with me for a denarius?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Take what belongs to you and go. </a:t>
            </a:r>
            <a:r>
              <a:rPr lang="en-US" sz="2800" b="1" i="1" dirty="0">
                <a:solidFill>
                  <a:srgbClr val="0070C0"/>
                </a:solidFill>
                <a:latin typeface="Bookman Old Style" panose="02050604050505020204" pitchFamily="18" charset="0"/>
              </a:rPr>
              <a:t>I choose to give</a:t>
            </a:r>
            <a:r>
              <a:rPr lang="en-US" sz="2800" b="1" i="1" dirty="0">
                <a:latin typeface="Bookman Old Style" panose="02050604050505020204" pitchFamily="18" charset="0"/>
              </a:rPr>
              <a:t> to this last worker as I give to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Am I not allowed </a:t>
            </a:r>
            <a:r>
              <a:rPr lang="en-US" sz="2800" b="1" i="1" dirty="0">
                <a:latin typeface="Bookman Old Style" panose="02050604050505020204" pitchFamily="18" charset="0"/>
              </a:rPr>
              <a:t>to do what I choose with what belongs to me?</a:t>
            </a:r>
            <a:r>
              <a:rPr lang="en-US" sz="2800" b="1" dirty="0">
                <a:latin typeface="Bookman Old Style" panose="02050604050505020204" pitchFamily="18" charset="0"/>
              </a:rPr>
              <a:t> </a:t>
            </a:r>
            <a:r>
              <a:rPr lang="en-US" sz="2800" b="1" i="1" dirty="0">
                <a:solidFill>
                  <a:srgbClr val="00B050"/>
                </a:solidFill>
                <a:latin typeface="Bookman Old Style" panose="02050604050505020204" pitchFamily="18" charset="0"/>
              </a:rPr>
              <a:t>Or do you begrudge my generosity?</a:t>
            </a:r>
            <a:r>
              <a:rPr lang="en-US" sz="2800" b="1" i="1" dirty="0">
                <a:latin typeface="Bookman Old Style" panose="02050604050505020204" pitchFamily="18" charset="0"/>
              </a:rPr>
              <a:t>’ </a:t>
            </a:r>
          </a:p>
          <a:p>
            <a:pPr marL="0" indent="0">
              <a:buNone/>
            </a:pPr>
            <a:endParaRPr lang="en-US" sz="2800" b="1" dirty="0">
              <a:solidFill>
                <a:srgbClr val="00B050"/>
              </a:solidFill>
              <a:latin typeface="Bookman Old Style" panose="02050604050505020204" pitchFamily="18" charset="0"/>
            </a:endParaRPr>
          </a:p>
          <a:p>
            <a:pPr marL="0" indent="0">
              <a:buNone/>
            </a:pPr>
            <a:r>
              <a:rPr lang="en-US" sz="2800" b="1" dirty="0">
                <a:solidFill>
                  <a:srgbClr val="00B050"/>
                </a:solidFill>
                <a:latin typeface="Bookman Old Style" panose="02050604050505020204" pitchFamily="18" charset="0"/>
              </a:rPr>
              <a:t>“</a:t>
            </a:r>
            <a:r>
              <a:rPr lang="en-US" sz="2800" b="1" i="1" dirty="0">
                <a:solidFill>
                  <a:srgbClr val="00B050"/>
                </a:solidFill>
                <a:latin typeface="Bookman Old Style" panose="02050604050505020204" pitchFamily="18" charset="0"/>
              </a:rPr>
              <a:t>Or is your </a:t>
            </a:r>
            <a:r>
              <a:rPr lang="en-US" sz="2800" b="1" i="1" u="sng" dirty="0">
                <a:solidFill>
                  <a:srgbClr val="00B050"/>
                </a:solidFill>
                <a:latin typeface="Bookman Old Style" panose="02050604050505020204" pitchFamily="18" charset="0"/>
              </a:rPr>
              <a:t>eye evil</a:t>
            </a:r>
            <a:r>
              <a:rPr lang="en-US" sz="2800" b="1" i="1" dirty="0">
                <a:solidFill>
                  <a:srgbClr val="00B050"/>
                </a:solidFill>
                <a:latin typeface="Bookman Old Style" panose="02050604050505020204" pitchFamily="18" charset="0"/>
              </a:rPr>
              <a:t> because I am good?</a:t>
            </a:r>
            <a:r>
              <a:rPr lang="en-US" sz="2800" b="1" dirty="0">
                <a:solidFill>
                  <a:srgbClr val="00B050"/>
                </a:solidFill>
                <a:latin typeface="Bookman Old Style" panose="02050604050505020204" pitchFamily="18" charset="0"/>
              </a:rPr>
              <a:t>” </a:t>
            </a:r>
            <a:r>
              <a:rPr lang="en-US" sz="2800" b="1" dirty="0">
                <a:solidFill>
                  <a:srgbClr val="C00000"/>
                </a:solidFill>
                <a:latin typeface="Bookman Old Style" panose="02050604050505020204" pitchFamily="18" charset="0"/>
              </a:rPr>
              <a:t>NKJV</a:t>
            </a:r>
          </a:p>
          <a:p>
            <a:pPr marL="0" indent="0" algn="ctr">
              <a:buNone/>
            </a:pPr>
            <a:r>
              <a:rPr lang="en-US" sz="2800" b="1" dirty="0">
                <a:solidFill>
                  <a:srgbClr val="7030A0"/>
                </a:solidFill>
                <a:latin typeface="Bookman Old Style" panose="02050604050505020204" pitchFamily="18" charset="0"/>
              </a:rPr>
              <a:t>But what if grace flips the world’s principles upside down so that God can give us something far more valuable than what we deserve?</a:t>
            </a:r>
            <a:endParaRPr lang="en-US" sz="8000" b="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414433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circle(in)">
                                      <p:cBhvr>
                                        <p:cTn id="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confounds our understanding (</a:t>
            </a:r>
            <a:r>
              <a:rPr lang="en-US" sz="3200" b="1" i="1" dirty="0">
                <a:effectLst/>
                <a:latin typeface="Bookman Old Style" panose="02050604050505020204" pitchFamily="18" charset="0"/>
                <a:ea typeface="Calibri" panose="020F0502020204030204" pitchFamily="34" charset="0"/>
              </a:rPr>
              <a:t>verses 16-20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whoever would </a:t>
            </a:r>
            <a:r>
              <a:rPr lang="en-US" sz="2800" b="1" i="1" dirty="0">
                <a:solidFill>
                  <a:srgbClr val="0070C0"/>
                </a:solidFill>
                <a:latin typeface="Bookman Old Style" panose="02050604050505020204" pitchFamily="18" charset="0"/>
              </a:rPr>
              <a:t>be great </a:t>
            </a:r>
            <a:r>
              <a:rPr lang="en-US" sz="2800" b="1" i="1" dirty="0">
                <a:latin typeface="Bookman Old Style" panose="02050604050505020204" pitchFamily="18" charset="0"/>
              </a:rPr>
              <a:t>among you must </a:t>
            </a:r>
            <a:r>
              <a:rPr lang="en-US" sz="2800" b="1" i="1" dirty="0">
                <a:solidFill>
                  <a:srgbClr val="0070C0"/>
                </a:solidFill>
                <a:latin typeface="Bookman Old Style" panose="02050604050505020204" pitchFamily="18" charset="0"/>
              </a:rPr>
              <a:t>be your servant</a:t>
            </a:r>
            <a:r>
              <a:rPr lang="en-US" sz="2800" b="1" i="1" dirty="0">
                <a:latin typeface="Bookman Old Style" panose="02050604050505020204" pitchFamily="18" charset="0"/>
              </a:rPr>
              <a:t>, and whoever would </a:t>
            </a:r>
            <a:r>
              <a:rPr lang="en-US" sz="2800" b="1" i="1" dirty="0">
                <a:solidFill>
                  <a:srgbClr val="0070C0"/>
                </a:solidFill>
                <a:latin typeface="Bookman Old Style" panose="02050604050505020204" pitchFamily="18" charset="0"/>
              </a:rPr>
              <a:t>be first </a:t>
            </a:r>
            <a:r>
              <a:rPr lang="en-US" sz="2800" b="1" i="1" dirty="0">
                <a:latin typeface="Bookman Old Style" panose="02050604050505020204" pitchFamily="18" charset="0"/>
              </a:rPr>
              <a:t>among you must </a:t>
            </a:r>
            <a:r>
              <a:rPr lang="en-US" sz="2800" b="1" i="1" dirty="0">
                <a:solidFill>
                  <a:srgbClr val="0070C0"/>
                </a:solidFill>
                <a:latin typeface="Bookman Old Style" panose="02050604050505020204" pitchFamily="18" charset="0"/>
              </a:rPr>
              <a:t>be your slave</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even as the Son of Man came </a:t>
            </a:r>
            <a:r>
              <a:rPr lang="en-US" sz="2800" b="1" i="1" dirty="0">
                <a:latin typeface="Bookman Old Style" panose="02050604050505020204" pitchFamily="18" charset="0"/>
              </a:rPr>
              <a:t>not to be served but </a:t>
            </a:r>
            <a:r>
              <a:rPr lang="en-US" sz="2800" b="1" i="1" dirty="0">
                <a:solidFill>
                  <a:srgbClr val="0070C0"/>
                </a:solidFill>
                <a:latin typeface="Bookman Old Style" panose="02050604050505020204" pitchFamily="18" charset="0"/>
              </a:rPr>
              <a:t>to serve</a:t>
            </a:r>
            <a:r>
              <a:rPr lang="en-US" sz="2800" b="1" i="1" dirty="0">
                <a:latin typeface="Bookman Old Style" panose="02050604050505020204" pitchFamily="18" charset="0"/>
              </a:rPr>
              <a:t>, and to </a:t>
            </a:r>
            <a:r>
              <a:rPr lang="en-US" sz="2800" b="1" i="1" dirty="0">
                <a:solidFill>
                  <a:srgbClr val="0070C0"/>
                </a:solidFill>
                <a:latin typeface="Bookman Old Style" panose="02050604050505020204" pitchFamily="18" charset="0"/>
              </a:rPr>
              <a:t>give his life </a:t>
            </a:r>
            <a:r>
              <a:rPr lang="en-US" sz="2800" b="1" i="1" dirty="0">
                <a:latin typeface="Bookman Old Style" panose="02050604050505020204" pitchFamily="18" charset="0"/>
              </a:rPr>
              <a:t>as a ransom for many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20:26-28</a:t>
            </a:r>
          </a:p>
          <a:p>
            <a:pPr marL="0" indent="0">
              <a:buNone/>
            </a:pPr>
            <a:r>
              <a:rPr lang="en-US" sz="2400" b="1" dirty="0">
                <a:solidFill>
                  <a:srgbClr val="FF0000"/>
                </a:solidFill>
                <a:latin typeface="Bookman Old Style" panose="02050604050505020204" pitchFamily="18" charset="0"/>
              </a:rPr>
              <a:t>16</a:t>
            </a:r>
            <a:r>
              <a:rPr lang="en-US" sz="2400" b="1" dirty="0">
                <a:latin typeface="Bookman Old Style" panose="02050604050505020204" pitchFamily="18" charset="0"/>
              </a:rPr>
              <a:t> </a:t>
            </a:r>
            <a:r>
              <a:rPr lang="en-US" sz="2800" b="1" i="1" dirty="0">
                <a:latin typeface="Bookman Old Style" panose="02050604050505020204" pitchFamily="18" charset="0"/>
              </a:rPr>
              <a:t>So the last will be first, and the first last.</a:t>
            </a:r>
            <a:r>
              <a:rPr lang="en-US" sz="2800" b="1" dirty="0">
                <a:latin typeface="Bookman Old Style" panose="02050604050505020204" pitchFamily="18" charset="0"/>
              </a:rPr>
              <a:t>”</a:t>
            </a: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confounds our understanding (</a:t>
            </a:r>
            <a:r>
              <a:rPr lang="en-US" sz="3200" b="1" i="1" dirty="0">
                <a:effectLst/>
                <a:latin typeface="Bookman Old Style" panose="02050604050505020204" pitchFamily="18" charset="0"/>
                <a:ea typeface="Calibri" panose="020F0502020204030204" pitchFamily="34" charset="0"/>
              </a:rPr>
              <a:t>verses 16-20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as Jesus was going up to Jerusalem, he took the twelve disciples aside, and on the way he said to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“See, we are going up to Jerusalem. And </a:t>
            </a:r>
            <a:r>
              <a:rPr lang="en-US" sz="2800" b="1" i="1" dirty="0">
                <a:solidFill>
                  <a:srgbClr val="0070C0"/>
                </a:solidFill>
                <a:latin typeface="Bookman Old Style" panose="02050604050505020204" pitchFamily="18" charset="0"/>
              </a:rPr>
              <a:t>the Son of Man will be delivered over</a:t>
            </a:r>
            <a:r>
              <a:rPr lang="en-US" sz="2800" b="1" i="1" dirty="0">
                <a:latin typeface="Bookman Old Style" panose="02050604050505020204" pitchFamily="18" charset="0"/>
              </a:rPr>
              <a:t> to the chief priests and scribes, and </a:t>
            </a:r>
            <a:r>
              <a:rPr lang="en-US" sz="2800" b="1" i="1" dirty="0">
                <a:solidFill>
                  <a:srgbClr val="0070C0"/>
                </a:solidFill>
                <a:latin typeface="Bookman Old Style" panose="02050604050505020204" pitchFamily="18" charset="0"/>
              </a:rPr>
              <a:t>they will condemn him to death</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deliver him </a:t>
            </a:r>
            <a:r>
              <a:rPr lang="en-US" sz="2800" b="1" i="1" dirty="0">
                <a:latin typeface="Bookman Old Style" panose="02050604050505020204" pitchFamily="18" charset="0"/>
              </a:rPr>
              <a:t>over to the Gentiles </a:t>
            </a:r>
            <a:r>
              <a:rPr lang="en-US" sz="2800" b="1" i="1" dirty="0">
                <a:solidFill>
                  <a:srgbClr val="0070C0"/>
                </a:solidFill>
                <a:latin typeface="Bookman Old Style" panose="02050604050505020204" pitchFamily="18" charset="0"/>
              </a:rPr>
              <a:t>to be mocked and flogged and crucified</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he will be raised</a:t>
            </a:r>
            <a:r>
              <a:rPr lang="en-US" sz="2800" b="1" i="1" dirty="0">
                <a:latin typeface="Bookman Old Style" panose="02050604050505020204" pitchFamily="18" charset="0"/>
              </a:rPr>
              <a:t> on the third day.</a:t>
            </a:r>
            <a:r>
              <a:rPr lang="en-US" sz="2800" b="1" dirty="0">
                <a:latin typeface="Bookman Old Style" panose="02050604050505020204" pitchFamily="18" charset="0"/>
              </a:rPr>
              <a:t>”</a:t>
            </a:r>
            <a:endParaRPr lang="en-US" sz="44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346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confounds our understanding (</a:t>
            </a:r>
            <a:r>
              <a:rPr lang="en-US" sz="3200" b="1" i="1" dirty="0">
                <a:effectLst/>
                <a:latin typeface="Bookman Old Style" panose="02050604050505020204" pitchFamily="18" charset="0"/>
                <a:ea typeface="Calibri" panose="020F0502020204030204" pitchFamily="34" charset="0"/>
              </a:rPr>
              <a:t>verses 16-20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dirty="0">
                <a:latin typeface="Bookman Old Style" panose="02050604050505020204" pitchFamily="18" charset="0"/>
              </a:rPr>
              <a:t>Jesus set aside His equality with God and “</a:t>
            </a:r>
            <a:r>
              <a:rPr lang="en-US" sz="2800" b="1" i="1" dirty="0">
                <a:latin typeface="Bookman Old Style" panose="02050604050505020204" pitchFamily="18" charset="0"/>
              </a:rPr>
              <a:t>humbled himself by becoming obedient to the point of death, even death on a cross. Therefore, God has highly exalted him and bestowed on him the name that is above every name, so that at the name of Jesus every knee should bow, in heaven and on earth and under the earth, and every tongue confess that Jesus Christ is Lord, to the glory of God the Father.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Philippians 2:8-11</a:t>
            </a:r>
            <a:endParaRPr lang="en-US" sz="54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02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confounds our understanding (</a:t>
            </a:r>
            <a:r>
              <a:rPr lang="en-US" sz="3200" b="1" i="1" dirty="0">
                <a:effectLst/>
                <a:latin typeface="Bookman Old Style" panose="02050604050505020204" pitchFamily="18" charset="0"/>
                <a:ea typeface="Calibri" panose="020F0502020204030204" pitchFamily="34" charset="0"/>
              </a:rPr>
              <a:t>verses 16-20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765806" cy="4736592"/>
          </a:xfrm>
        </p:spPr>
        <p:txBody>
          <a:bodyPr>
            <a:noAutofit/>
          </a:bodyPr>
          <a:lstStyle/>
          <a:p>
            <a:pPr marL="0" indent="0">
              <a:buNone/>
            </a:pPr>
            <a:r>
              <a:rPr lang="en-US" sz="2800" b="1" u="sng"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Applications</a:t>
            </a:r>
          </a:p>
          <a:p>
            <a:pPr marL="0" indent="0">
              <a:buNone/>
            </a:pPr>
            <a:r>
              <a:rPr lang="en-US" sz="2800" b="1" dirty="0">
                <a:latin typeface="Bookman Old Style" panose="02050604050505020204" pitchFamily="18" charset="0"/>
              </a:rPr>
              <a:t>- If you are serving Christ in His kingdom now, it is only because He sought you and called you first. </a:t>
            </a:r>
          </a:p>
          <a:p>
            <a:pPr marL="0" indent="0">
              <a:buNone/>
            </a:pPr>
            <a:r>
              <a:rPr lang="en-US" sz="2800" b="1" dirty="0">
                <a:latin typeface="Bookman Old Style" panose="02050604050505020204" pitchFamily="18" charset="0"/>
              </a:rPr>
              <a:t>- If you’re serving Him now, it’s only because He has given you gifts and abilities to do so by His grace. </a:t>
            </a:r>
          </a:p>
          <a:p>
            <a:pPr marL="0" indent="0">
              <a:buNone/>
            </a:pPr>
            <a:r>
              <a:rPr lang="en-US" sz="2800" b="1" dirty="0">
                <a:latin typeface="Bookman Old Style" panose="02050604050505020204" pitchFamily="18" charset="0"/>
              </a:rPr>
              <a:t>- If Christ is rewarding you for that now, it is only because He is good and gracious and generous. </a:t>
            </a:r>
          </a:p>
          <a:p>
            <a:pPr marL="0" indent="0">
              <a:buNone/>
            </a:pPr>
            <a:r>
              <a:rPr lang="en-US" sz="2800" b="1" dirty="0">
                <a:latin typeface="Bookman Old Style" panose="02050604050505020204" pitchFamily="18" charset="0"/>
              </a:rPr>
              <a:t>- His rewards are things like “</a:t>
            </a:r>
            <a:r>
              <a:rPr lang="en-US" sz="2800" b="1" i="1" dirty="0">
                <a:latin typeface="Bookman Old Style" panose="02050604050505020204" pitchFamily="18" charset="0"/>
              </a:rPr>
              <a:t>love, joy, peace, patience, kindness, goodness, faithfulness, gentleness, </a:t>
            </a:r>
            <a:r>
              <a:rPr lang="en-US" sz="2800" b="1" dirty="0">
                <a:latin typeface="Bookman Old Style" panose="02050604050505020204" pitchFamily="18" charset="0"/>
              </a:rPr>
              <a:t>and </a:t>
            </a:r>
            <a:r>
              <a:rPr lang="en-US" sz="2800" b="1" i="1" dirty="0">
                <a:latin typeface="Bookman Old Style" panose="02050604050505020204" pitchFamily="18" charset="0"/>
              </a:rPr>
              <a:t>self-control.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Galatians 5:22-23 </a:t>
            </a:r>
            <a:endParaRPr lang="en-US" sz="2800" b="1" u="sng"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190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God’s grace confounds our understanding (</a:t>
            </a:r>
            <a:r>
              <a:rPr lang="en-US" sz="3200" b="1" i="1" dirty="0">
                <a:effectLst/>
                <a:latin typeface="Bookman Old Style" panose="02050604050505020204" pitchFamily="18" charset="0"/>
                <a:ea typeface="Calibri" panose="020F0502020204030204" pitchFamily="34" charset="0"/>
              </a:rPr>
              <a:t>verses 16-20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800" b="1" u="sng"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Applications</a:t>
            </a:r>
          </a:p>
          <a:p>
            <a:pPr marL="0" indent="0">
              <a:buNone/>
            </a:pPr>
            <a:r>
              <a:rPr lang="en-US" sz="2800" b="1" dirty="0">
                <a:latin typeface="Bookman Old Style" panose="02050604050505020204" pitchFamily="18" charset="0"/>
              </a:rPr>
              <a:t>- By His grace He blesses us by prospering our lives and our labors for Him according to His will and all for His glory. </a:t>
            </a:r>
            <a:endParaRPr lang="en-US" sz="2800" b="1" u="sng"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745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4000" b="-13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7150814" y="3717969"/>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i="1" dirty="0">
                <a:solidFill>
                  <a:schemeClr val="tx1"/>
                </a:solidFill>
                <a:latin typeface="Bookman Old Style" panose="02050604050505020204" pitchFamily="18" charset="0"/>
              </a:rPr>
              <a:t>Matthew 20:1-19</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6996702" y="603842"/>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Autofit/>
          </a:bodyPr>
          <a:lstStyle/>
          <a:p>
            <a:pPr marL="0" indent="0" algn="ctr">
              <a:buNone/>
            </a:pPr>
            <a:endParaRPr lang="en-US" sz="3600" b="1" dirty="0">
              <a:solidFill>
                <a:schemeClr val="tx1"/>
              </a:solidFill>
              <a:latin typeface="Bookman Old Style" panose="02050604050505020204" pitchFamily="18" charset="0"/>
            </a:endParaRPr>
          </a:p>
          <a:p>
            <a:pPr marL="0" indent="0" algn="ctr">
              <a:buNone/>
            </a:pPr>
            <a:r>
              <a:rPr lang="en-US" sz="3600" b="1" dirty="0">
                <a:solidFill>
                  <a:schemeClr val="tx1"/>
                </a:solidFill>
                <a:effectLst/>
                <a:latin typeface="Bookman Old Style" panose="02050604050505020204" pitchFamily="18" charset="0"/>
                <a:ea typeface="Calibri" panose="020F0502020204030204" pitchFamily="34" charset="0"/>
              </a:rPr>
              <a:t>God’s Business is Grace Business</a:t>
            </a:r>
            <a:endParaRPr lang="en-US" sz="3600" b="1" dirty="0">
              <a:solidFill>
                <a:schemeClr val="tx1"/>
              </a:solidFill>
              <a:latin typeface="Bookman Old Style" panose="02050604050505020204" pitchFamily="18" charset="0"/>
            </a:endParaRP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God’s grace is just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many who are first will be last, and the last first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19:30</a:t>
            </a:r>
          </a:p>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a:t>
            </a:r>
            <a:r>
              <a:rPr lang="en-US" sz="2800" b="1" i="1" u="sng" dirty="0">
                <a:solidFill>
                  <a:srgbClr val="0070C0"/>
                </a:solidFill>
                <a:latin typeface="Bookman Old Style" panose="02050604050505020204" pitchFamily="18" charset="0"/>
              </a:rPr>
              <a:t>For</a:t>
            </a:r>
            <a:r>
              <a:rPr lang="en-US" sz="2800" b="1" i="1" dirty="0">
                <a:solidFill>
                  <a:srgbClr val="0070C0"/>
                </a:solidFill>
                <a:latin typeface="Bookman Old Style" panose="02050604050505020204" pitchFamily="18" charset="0"/>
              </a:rPr>
              <a:t> the kingdom of heaven is like a master of a house who went out early in the morning to hire laborers for his vineyard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After agreeing with the laborers for a denarius a day, he sent them into his vineyard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going out about the third hour he saw others standing idle in the marketplace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and to them he said, ‘You go into the vineyard too, and whatever is right I will give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So they went. Going out again about the sixth hour and the ninth hour, he did the same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God’s grace is just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many who are first will be last, and the last first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19:30</a:t>
            </a:r>
          </a:p>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“For the kingdom of heaven is like </a:t>
            </a:r>
            <a:r>
              <a:rPr lang="en-US" sz="2800" b="1" i="1" dirty="0">
                <a:solidFill>
                  <a:srgbClr val="0070C0"/>
                </a:solidFill>
                <a:latin typeface="Bookman Old Style" panose="02050604050505020204" pitchFamily="18" charset="0"/>
              </a:rPr>
              <a:t>a master of a house who went out early in the morning to hire laborers for his vineyard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After</a:t>
            </a:r>
            <a:r>
              <a:rPr lang="en-US" sz="2800" b="1" i="1" dirty="0">
                <a:solidFill>
                  <a:srgbClr val="0070C0"/>
                </a:solidFill>
                <a:latin typeface="Bookman Old Style" panose="02050604050505020204" pitchFamily="18" charset="0"/>
              </a:rPr>
              <a:t> agreeing with the laborers for a denarius a day</a:t>
            </a:r>
            <a:r>
              <a:rPr lang="en-US" sz="2800" b="1" i="1" dirty="0">
                <a:latin typeface="Bookman Old Style" panose="02050604050505020204" pitchFamily="18" charset="0"/>
              </a:rPr>
              <a:t>, he sent them into his vineyard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going out about the third hour </a:t>
            </a:r>
            <a:r>
              <a:rPr lang="en-US" sz="2800" b="1" i="1" dirty="0">
                <a:latin typeface="Bookman Old Style" panose="02050604050505020204" pitchFamily="18" charset="0"/>
              </a:rPr>
              <a:t>he saw others standing idle in the marketplace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and to them he said, ‘You go into the vineyard too, and </a:t>
            </a:r>
            <a:r>
              <a:rPr lang="en-US" sz="2800" b="1" i="1" dirty="0">
                <a:solidFill>
                  <a:srgbClr val="0070C0"/>
                </a:solidFill>
                <a:latin typeface="Bookman Old Style" panose="02050604050505020204" pitchFamily="18" charset="0"/>
              </a:rPr>
              <a:t>whatever is right I will give you</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So they went. </a:t>
            </a:r>
            <a:r>
              <a:rPr lang="en-US" sz="2800" b="1" i="1" dirty="0">
                <a:solidFill>
                  <a:srgbClr val="0070C0"/>
                </a:solidFill>
                <a:latin typeface="Bookman Old Style" panose="02050604050505020204" pitchFamily="18" charset="0"/>
              </a:rPr>
              <a:t>Going out again about the sixth hour </a:t>
            </a:r>
            <a:r>
              <a:rPr lang="en-US" sz="2800" b="1" i="1" dirty="0">
                <a:latin typeface="Bookman Old Style" panose="02050604050505020204" pitchFamily="18" charset="0"/>
              </a:rPr>
              <a:t>and the </a:t>
            </a:r>
            <a:r>
              <a:rPr lang="en-US" sz="2800" b="1" i="1" dirty="0">
                <a:solidFill>
                  <a:srgbClr val="0070C0"/>
                </a:solidFill>
                <a:latin typeface="Bookman Old Style" panose="02050604050505020204" pitchFamily="18" charset="0"/>
              </a:rPr>
              <a:t>ninth hour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he did the same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96640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God’s grace is just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about the eleventh hour he went out and found others</a:t>
            </a:r>
            <a:r>
              <a:rPr lang="en-US" sz="2800" b="1" i="1" dirty="0">
                <a:latin typeface="Bookman Old Style" panose="02050604050505020204" pitchFamily="18" charset="0"/>
              </a:rPr>
              <a:t> standing. And he said to them, ‘Why do you stand here idle all day?’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They said to him, ‘Because no one has hired us.’ He said to them, ‘You go into the vineyard too.’</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And when evening came, the owner of the vineyard said to his foreman, ‘Call the laborers and pay them their wages, </a:t>
            </a:r>
            <a:r>
              <a:rPr lang="en-US" sz="2800" b="1" i="1" dirty="0">
                <a:solidFill>
                  <a:srgbClr val="0070C0"/>
                </a:solidFill>
                <a:latin typeface="Bookman Old Style" panose="02050604050505020204" pitchFamily="18" charset="0"/>
              </a:rPr>
              <a:t>beginning with the last, up to the first</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endParaRPr lang="en-US" sz="2200" b="1" dirty="0">
              <a:latin typeface="Bookman Old Style" panose="02050604050505020204" pitchFamily="18" charset="0"/>
            </a:endParaRPr>
          </a:p>
        </p:txBody>
      </p:sp>
    </p:spTree>
    <p:extLst>
      <p:ext uri="{BB962C8B-B14F-4D97-AF65-F5344CB8AC3E}">
        <p14:creationId xmlns:p14="http://schemas.microsoft.com/office/powerpoint/2010/main" val="149719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grace is generous (</a:t>
            </a:r>
            <a:r>
              <a:rPr lang="en-US" sz="3200" b="1" i="1" dirty="0">
                <a:effectLst/>
                <a:latin typeface="Bookman Old Style" panose="02050604050505020204" pitchFamily="18" charset="0"/>
                <a:ea typeface="Calibri" panose="020F0502020204030204" pitchFamily="34" charset="0"/>
              </a:rPr>
              <a:t>verses 9-15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i="1" dirty="0">
                <a:latin typeface="Bookman Old Style" panose="02050604050505020204" pitchFamily="18" charset="0"/>
              </a:rPr>
              <a:t>“Call the laborers and pay them their wages, </a:t>
            </a:r>
            <a:r>
              <a:rPr lang="en-US" sz="2800" b="1" i="1" dirty="0">
                <a:solidFill>
                  <a:srgbClr val="0070C0"/>
                </a:solidFill>
                <a:latin typeface="Bookman Old Style" panose="02050604050505020204" pitchFamily="18" charset="0"/>
              </a:rPr>
              <a:t>beginning with the last, up to the first</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Verse 8</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when those hired about the eleventh hour came, each of them received a denarius</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Now when those hired first came, they thought they would receive more, but each of them also received a denarius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on receiving it they grumbled at the master of the house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saying, ‘These last worked only one hour, and you have made them equal to us who have borne the burden of the day and the scorching heat.’</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grace is generous (</a:t>
            </a:r>
            <a:r>
              <a:rPr lang="en-US" sz="3200" b="1" i="1" dirty="0">
                <a:effectLst/>
                <a:latin typeface="Bookman Old Style" panose="02050604050505020204" pitchFamily="18" charset="0"/>
                <a:ea typeface="Calibri" panose="020F0502020204030204" pitchFamily="34" charset="0"/>
              </a:rPr>
              <a:t>verses 9-15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i="1" dirty="0">
                <a:latin typeface="Bookman Old Style" panose="02050604050505020204" pitchFamily="18" charset="0"/>
              </a:rPr>
              <a:t>“Call the laborers and pay them their wages, </a:t>
            </a:r>
            <a:r>
              <a:rPr lang="en-US" sz="2800" b="1" i="1" dirty="0">
                <a:solidFill>
                  <a:srgbClr val="0070C0"/>
                </a:solidFill>
                <a:latin typeface="Bookman Old Style" panose="02050604050505020204" pitchFamily="18" charset="0"/>
              </a:rPr>
              <a:t>beginning with the last, up to the first</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Verse 8</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when those hired about the eleventh hour came, each of them received a denarius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latin typeface="Bookman Old Style" panose="02050604050505020204" pitchFamily="18" charset="0"/>
              </a:rPr>
              <a:t>Now when </a:t>
            </a:r>
            <a:r>
              <a:rPr lang="en-US" sz="2800" b="1" i="1" dirty="0">
                <a:solidFill>
                  <a:srgbClr val="0070C0"/>
                </a:solidFill>
                <a:latin typeface="Bookman Old Style" panose="02050604050505020204" pitchFamily="18" charset="0"/>
              </a:rPr>
              <a:t>those hired first</a:t>
            </a:r>
            <a:r>
              <a:rPr lang="en-US" sz="2800" b="1" i="1" dirty="0">
                <a:latin typeface="Bookman Old Style" panose="02050604050505020204" pitchFamily="18" charset="0"/>
              </a:rPr>
              <a:t> came, they </a:t>
            </a:r>
            <a:r>
              <a:rPr lang="en-US" sz="2800" b="1" i="1" dirty="0">
                <a:solidFill>
                  <a:srgbClr val="0070C0"/>
                </a:solidFill>
                <a:latin typeface="Bookman Old Style" panose="02050604050505020204" pitchFamily="18" charset="0"/>
              </a:rPr>
              <a:t>thought they would receive more</a:t>
            </a:r>
            <a:r>
              <a:rPr lang="en-US" sz="2800" b="1" i="1" dirty="0">
                <a:latin typeface="Bookman Old Style" panose="02050604050505020204" pitchFamily="18" charset="0"/>
              </a:rPr>
              <a:t>, but each of them also received a denarius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on receiving it they grumbled at the master</a:t>
            </a:r>
            <a:r>
              <a:rPr lang="en-US" sz="2800" b="1" i="1" dirty="0">
                <a:latin typeface="Bookman Old Style" panose="02050604050505020204" pitchFamily="18" charset="0"/>
              </a:rPr>
              <a:t> of the house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latin typeface="Bookman Old Style" panose="02050604050505020204" pitchFamily="18" charset="0"/>
              </a:rPr>
              <a:t>saying, ‘</a:t>
            </a:r>
            <a:r>
              <a:rPr lang="en-US" sz="2800" b="1" i="1" dirty="0">
                <a:solidFill>
                  <a:srgbClr val="0070C0"/>
                </a:solidFill>
                <a:latin typeface="Bookman Old Style" panose="02050604050505020204" pitchFamily="18" charset="0"/>
              </a:rPr>
              <a:t>These last worked only one hour, and you have made them equal to us</a:t>
            </a:r>
            <a:r>
              <a:rPr lang="en-US" sz="2800" b="1" i="1" dirty="0">
                <a:latin typeface="Bookman Old Style" panose="02050604050505020204" pitchFamily="18" charset="0"/>
              </a:rPr>
              <a:t> who have borne the burden of the day and the scorching heat.’</a:t>
            </a: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10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grace is generous (</a:t>
            </a:r>
            <a:r>
              <a:rPr lang="en-US" sz="3200" b="1" i="1" dirty="0">
                <a:effectLst/>
                <a:latin typeface="Bookman Old Style" panose="02050604050505020204" pitchFamily="18" charset="0"/>
                <a:ea typeface="Calibri" panose="020F0502020204030204" pitchFamily="34" charset="0"/>
              </a:rPr>
              <a:t>verses 9-15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But he replied to one of them, ‘</a:t>
            </a:r>
            <a:r>
              <a:rPr lang="en-US" sz="2800" b="1" i="1" u="sng" dirty="0">
                <a:solidFill>
                  <a:srgbClr val="0070C0"/>
                </a:solidFill>
                <a:latin typeface="Bookman Old Style" panose="02050604050505020204" pitchFamily="18" charset="0"/>
              </a:rPr>
              <a:t>Friend</a:t>
            </a:r>
            <a:r>
              <a:rPr lang="en-US" sz="2800" b="1" i="1" dirty="0">
                <a:solidFill>
                  <a:srgbClr val="0070C0"/>
                </a:solidFill>
                <a:latin typeface="Bookman Old Style" panose="02050604050505020204" pitchFamily="18" charset="0"/>
              </a:rPr>
              <a:t>, I am doing you no wrong</a:t>
            </a:r>
            <a:r>
              <a:rPr lang="en-US" sz="2800" b="1" i="1" dirty="0">
                <a:latin typeface="Bookman Old Style" panose="02050604050505020204" pitchFamily="18" charset="0"/>
              </a:rPr>
              <a:t>. Did you not agree with me for a denarius?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Take what belongs to you and go. </a:t>
            </a:r>
            <a:r>
              <a:rPr lang="en-US" sz="2800" b="1" i="1" dirty="0">
                <a:solidFill>
                  <a:srgbClr val="0070C0"/>
                </a:solidFill>
                <a:latin typeface="Bookman Old Style" panose="02050604050505020204" pitchFamily="18" charset="0"/>
              </a:rPr>
              <a:t>I choose to give</a:t>
            </a:r>
            <a:r>
              <a:rPr lang="en-US" sz="2800" b="1" i="1" dirty="0">
                <a:latin typeface="Bookman Old Style" panose="02050604050505020204" pitchFamily="18" charset="0"/>
              </a:rPr>
              <a:t> to this last worker as I give to you</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Am I not allowed </a:t>
            </a:r>
            <a:r>
              <a:rPr lang="en-US" sz="2800" b="1" i="1" dirty="0">
                <a:latin typeface="Bookman Old Style" panose="02050604050505020204" pitchFamily="18" charset="0"/>
              </a:rPr>
              <a:t>to do what I choose with what belongs to me?</a:t>
            </a:r>
            <a:r>
              <a:rPr lang="en-US" sz="2800" b="1" dirty="0">
                <a:latin typeface="Bookman Old Style" panose="02050604050505020204" pitchFamily="18" charset="0"/>
              </a:rPr>
              <a:t> </a:t>
            </a:r>
            <a:r>
              <a:rPr lang="en-US" sz="2800" b="1" i="1" dirty="0">
                <a:solidFill>
                  <a:srgbClr val="00B050"/>
                </a:solidFill>
                <a:latin typeface="Bookman Old Style" panose="02050604050505020204" pitchFamily="18" charset="0"/>
              </a:rPr>
              <a:t>Or do you begrudge my generosity?</a:t>
            </a:r>
            <a:r>
              <a:rPr lang="en-US" sz="2800" b="1" i="1" dirty="0">
                <a:latin typeface="Bookman Old Style" panose="02050604050505020204" pitchFamily="18" charset="0"/>
              </a:rPr>
              <a:t>’ </a:t>
            </a:r>
          </a:p>
          <a:p>
            <a:pPr marL="0" indent="0">
              <a:buNone/>
            </a:pPr>
            <a:endParaRPr lang="en-US" sz="2800" b="1" dirty="0">
              <a:solidFill>
                <a:srgbClr val="00B050"/>
              </a:solidFill>
              <a:latin typeface="Bookman Old Style" panose="02050604050505020204" pitchFamily="18" charset="0"/>
            </a:endParaRPr>
          </a:p>
          <a:p>
            <a:pPr marL="0" indent="0">
              <a:buNone/>
            </a:pPr>
            <a:r>
              <a:rPr lang="en-US" sz="2800" b="1" dirty="0">
                <a:solidFill>
                  <a:srgbClr val="00B050"/>
                </a:solidFill>
                <a:latin typeface="Bookman Old Style" panose="02050604050505020204" pitchFamily="18" charset="0"/>
              </a:rPr>
              <a:t>“</a:t>
            </a:r>
            <a:r>
              <a:rPr lang="en-US" sz="2800" b="1" i="1" dirty="0">
                <a:solidFill>
                  <a:srgbClr val="00B050"/>
                </a:solidFill>
                <a:latin typeface="Bookman Old Style" panose="02050604050505020204" pitchFamily="18" charset="0"/>
              </a:rPr>
              <a:t>Or is your </a:t>
            </a:r>
            <a:r>
              <a:rPr lang="en-US" sz="2800" b="1" i="1" u="sng" dirty="0">
                <a:solidFill>
                  <a:srgbClr val="00B050"/>
                </a:solidFill>
                <a:latin typeface="Bookman Old Style" panose="02050604050505020204" pitchFamily="18" charset="0"/>
              </a:rPr>
              <a:t>eye evil</a:t>
            </a:r>
            <a:r>
              <a:rPr lang="en-US" sz="2800" b="1" i="1" dirty="0">
                <a:solidFill>
                  <a:srgbClr val="00B050"/>
                </a:solidFill>
                <a:latin typeface="Bookman Old Style" panose="02050604050505020204" pitchFamily="18" charset="0"/>
              </a:rPr>
              <a:t> because I am good?</a:t>
            </a:r>
            <a:r>
              <a:rPr lang="en-US" sz="2800" b="1" dirty="0">
                <a:solidFill>
                  <a:srgbClr val="00B050"/>
                </a:solidFill>
                <a:latin typeface="Bookman Old Style" panose="02050604050505020204" pitchFamily="18" charset="0"/>
              </a:rPr>
              <a:t>” </a:t>
            </a:r>
            <a:r>
              <a:rPr lang="en-US" sz="2800" b="1" dirty="0">
                <a:solidFill>
                  <a:srgbClr val="C00000"/>
                </a:solidFill>
                <a:latin typeface="Bookman Old Style" panose="02050604050505020204" pitchFamily="18" charset="0"/>
              </a:rPr>
              <a:t>NKJV</a:t>
            </a:r>
          </a:p>
          <a:p>
            <a:pPr marL="0" indent="0" algn="ctr">
              <a:buNone/>
            </a:pPr>
            <a:r>
              <a:rPr lang="en-US" sz="2800" b="1" dirty="0">
                <a:solidFill>
                  <a:srgbClr val="7030A0"/>
                </a:solidFill>
                <a:latin typeface="Bookman Old Style" panose="02050604050505020204" pitchFamily="18" charset="0"/>
              </a:rPr>
              <a:t>These laborers were under the influence of worldly standards, and they were upset because </a:t>
            </a:r>
            <a:r>
              <a:rPr lang="en-US" sz="2800" b="1" u="sng" dirty="0">
                <a:solidFill>
                  <a:srgbClr val="7030A0"/>
                </a:solidFill>
                <a:latin typeface="Bookman Old Style" panose="02050604050505020204" pitchFamily="18" charset="0"/>
              </a:rPr>
              <a:t>the master wasn’t operating by those standards</a:t>
            </a:r>
            <a:r>
              <a:rPr lang="en-US" sz="2800" b="1" dirty="0">
                <a:solidFill>
                  <a:srgbClr val="7030A0"/>
                </a:solidFill>
                <a:latin typeface="Bookman Old Style" panose="02050604050505020204" pitchFamily="18" charset="0"/>
              </a:rPr>
              <a:t>. </a:t>
            </a:r>
          </a:p>
          <a:p>
            <a:pPr marL="0" indent="0">
              <a:buNone/>
            </a:pPr>
            <a:endParaRPr lang="en-US" sz="6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2658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880</TotalTime>
  <Words>1297</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PowerPoint Presentation</vt:lpstr>
      <vt:lpstr>I. God’s grace is just (verses 1-8)</vt:lpstr>
      <vt:lpstr>I. God’s grace is just (verses 1-8)</vt:lpstr>
      <vt:lpstr>I. God’s grace is just (verses 1-8)</vt:lpstr>
      <vt:lpstr>II. God’s grace is generous (verses 9-15)</vt:lpstr>
      <vt:lpstr>II. God’s grace is generous (verses 9-15)</vt:lpstr>
      <vt:lpstr>II. God’s grace is generous (verses 9-15)</vt:lpstr>
      <vt:lpstr>II. God’s grace is generous (verses 9-15)</vt:lpstr>
      <vt:lpstr>III. God’s grace confounds our understanding (verses 16-20)</vt:lpstr>
      <vt:lpstr>III. God’s grace confounds our understanding (verses 16-20)</vt:lpstr>
      <vt:lpstr>III. God’s grace confounds our understanding (verses 16-20)</vt:lpstr>
      <vt:lpstr>III. God’s grace confounds our understanding (verses 16-20)</vt:lpstr>
      <vt:lpstr>III. God’s grace confounds our understanding (verses 16-20)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2023-11-12T19:00:30Z</dcterms:modified>
</cp:coreProperties>
</file>