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62" r:id="rId2"/>
  </p:sldMasterIdLst>
  <p:notesMasterIdLst>
    <p:notesMasterId r:id="rId23"/>
  </p:notesMasterIdLst>
  <p:sldIdLst>
    <p:sldId id="545" r:id="rId3"/>
    <p:sldId id="399" r:id="rId4"/>
    <p:sldId id="730" r:id="rId5"/>
    <p:sldId id="727" r:id="rId6"/>
    <p:sldId id="565" r:id="rId7"/>
    <p:sldId id="731" r:id="rId8"/>
    <p:sldId id="733" r:id="rId9"/>
    <p:sldId id="732" r:id="rId10"/>
    <p:sldId id="728" r:id="rId11"/>
    <p:sldId id="734" r:id="rId12"/>
    <p:sldId id="660" r:id="rId13"/>
    <p:sldId id="729" r:id="rId14"/>
    <p:sldId id="737" r:id="rId15"/>
    <p:sldId id="735" r:id="rId16"/>
    <p:sldId id="736" r:id="rId17"/>
    <p:sldId id="738" r:id="rId18"/>
    <p:sldId id="707" r:id="rId19"/>
    <p:sldId id="739" r:id="rId20"/>
    <p:sldId id="740" r:id="rId21"/>
    <p:sldId id="538"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5A034-4169-4753-BDE9-EFA0797FCC93}" v="3" dt="2023-09-28T16:52:50.7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10/1/2023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FAD5F9-A63A-4A59-A734-6A332050D203}"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81422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761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8186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609846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29220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10/1/2023</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898574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10/1/2023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00510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10/1/2023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41434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10/1/2023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629496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10/1/2023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3092407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10/1/2023</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1631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615341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10/1/2023</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9762608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3265695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10/1/2023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727439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D5F9-A63A-4A59-A734-6A332050D203}" type="datetimeFigureOut">
              <a:rPr lang="en-US" smtClean="0"/>
              <a:t>10/1/2023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7650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FAD5F9-A63A-4A59-A734-6A332050D203}"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36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AD5F9-A63A-4A59-A734-6A332050D203}" type="datetimeFigureOut">
              <a:rPr lang="en-US" smtClean="0"/>
              <a:t>10/1/2023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61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AD5F9-A63A-4A59-A734-6A332050D203}" type="datetimeFigureOut">
              <a:rPr lang="en-US" smtClean="0"/>
              <a:t>10/1/2023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357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AD5F9-A63A-4A59-A734-6A332050D203}" type="datetimeFigureOut">
              <a:rPr lang="en-US" smtClean="0"/>
              <a:t>10/1/2023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2021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210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10/1/2023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4314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AD5F9-A63A-4A59-A734-6A332050D203}" type="datetimeFigureOut">
              <a:rPr lang="en-US" smtClean="0"/>
              <a:t>10/1/2023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347E-7FDC-4FAF-884F-CF4FE1E94299}" type="slidenum">
              <a:rPr lang="en-US" smtClean="0"/>
              <a:t>‹#›</a:t>
            </a:fld>
            <a:endParaRPr lang="en-US"/>
          </a:p>
        </p:txBody>
      </p:sp>
    </p:spTree>
    <p:extLst>
      <p:ext uri="{BB962C8B-B14F-4D97-AF65-F5344CB8AC3E}">
        <p14:creationId xmlns:p14="http://schemas.microsoft.com/office/powerpoint/2010/main" val="801311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10/1/2023</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81747993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6000" b="1" dirty="0">
                <a:solidFill>
                  <a:schemeClr val="bg1"/>
                </a:solidFill>
              </a:rPr>
              <a:t>Scripture Reading</a:t>
            </a:r>
          </a:p>
          <a:p>
            <a:pPr marL="0" indent="0" algn="ctr">
              <a:buNone/>
            </a:pPr>
            <a:r>
              <a:rPr lang="en-US" sz="5400" b="1" i="1" dirty="0">
                <a:solidFill>
                  <a:schemeClr val="accent4">
                    <a:lumMod val="60000"/>
                    <a:lumOff val="40000"/>
                  </a:schemeClr>
                </a:solidFill>
              </a:rPr>
              <a:t>Matthew 18:1-14</a:t>
            </a:r>
          </a:p>
          <a:p>
            <a:pPr marL="0" indent="0" algn="ctr">
              <a:buNone/>
            </a:pPr>
            <a:endParaRPr lang="en-US" sz="4800" b="1" dirty="0">
              <a:solidFill>
                <a:srgbClr val="FF3300"/>
              </a:solidFill>
            </a:endParaRPr>
          </a:p>
          <a:p>
            <a:pPr marL="0" indent="0" algn="ctr">
              <a:buNone/>
            </a:pPr>
            <a:r>
              <a:rPr lang="en-US" sz="4800" b="1" dirty="0">
                <a:solidFill>
                  <a:srgbClr val="FF3300"/>
                </a:solidFill>
              </a:rPr>
              <a:t>Page 978-79 in the seat back bibles</a:t>
            </a:r>
          </a:p>
        </p:txBody>
      </p:sp>
    </p:spTree>
    <p:extLst>
      <p:ext uri="{BB962C8B-B14F-4D97-AF65-F5344CB8AC3E}">
        <p14:creationId xmlns:p14="http://schemas.microsoft.com/office/powerpoint/2010/main" val="337587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God’s children are those who humble themselves like a child (</a:t>
            </a:r>
            <a:r>
              <a:rPr lang="en-US" sz="3200" b="1" i="1" dirty="0">
                <a:latin typeface="Bookman Old Style" panose="02050604050505020204" pitchFamily="18" charset="0"/>
              </a:rPr>
              <a:t>verses 1-6</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True humility is confirmed by real love for God’s children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5-6</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buNone/>
            </a:pP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5</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“Whoever receives one such child in my name receives me</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6</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but whoever causes one of these little ones who believe in me to sin, </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it would be better for him to have a great millstone fastened around his neck and to be drowned in the depth of the sea</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2800" b="1"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nSpc>
                <a:spcPct val="100000"/>
              </a:lnSpc>
              <a:buNone/>
            </a:pP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125930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enemy of true humility is pride (</a:t>
            </a:r>
            <a:r>
              <a:rPr lang="en-US" sz="3200" b="1" i="1" dirty="0">
                <a:latin typeface="Bookman Old Style" panose="02050604050505020204" pitchFamily="18" charset="0"/>
              </a:rPr>
              <a:t>verses 7-10</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514350" indent="-514350">
              <a:buFont typeface="+mj-lt"/>
              <a:buAutoNum type="alphaUcPeriod"/>
            </a:pPr>
            <a:r>
              <a:rPr lang="en-US" sz="2800" b="1" dirty="0">
                <a:latin typeface="Bookman Old Style" panose="02050604050505020204" pitchFamily="18" charset="0"/>
              </a:rPr>
              <a:t>The world will be judged for its sinful pride (</a:t>
            </a:r>
            <a:r>
              <a:rPr lang="en-US" sz="2800" b="1" i="1" dirty="0">
                <a:latin typeface="Bookman Old Style" panose="02050604050505020204" pitchFamily="18" charset="0"/>
              </a:rPr>
              <a:t>7</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7</a:t>
            </a:r>
            <a:r>
              <a:rPr lang="en-US" sz="2800" b="1" dirty="0">
                <a:latin typeface="Bookman Old Style" panose="02050604050505020204" pitchFamily="18" charset="0"/>
              </a:rPr>
              <a:t> </a:t>
            </a:r>
            <a:r>
              <a:rPr lang="en-US" sz="2800" b="1" i="1" dirty="0">
                <a:latin typeface="Bookman Old Style" panose="02050604050505020204" pitchFamily="18" charset="0"/>
              </a:rPr>
              <a:t>“Woe to the world for temptations to sin! For </a:t>
            </a:r>
            <a:r>
              <a:rPr lang="en-US" sz="2800" b="1" i="1" dirty="0">
                <a:solidFill>
                  <a:srgbClr val="0070C0"/>
                </a:solidFill>
                <a:latin typeface="Bookman Old Style" panose="02050604050505020204" pitchFamily="18" charset="0"/>
              </a:rPr>
              <a:t>it is necessary that temptations come</a:t>
            </a:r>
            <a:r>
              <a:rPr lang="en-US" sz="2800" b="1" i="1" dirty="0">
                <a:latin typeface="Bookman Old Style" panose="02050604050505020204" pitchFamily="18" charset="0"/>
              </a:rPr>
              <a:t>, but woe to the one by whom the temptation comes</a:t>
            </a:r>
            <a:r>
              <a:rPr lang="en-US" sz="2800" b="1" dirty="0">
                <a:latin typeface="Bookman Old Style" panose="02050604050505020204" pitchFamily="18" charset="0"/>
              </a:rPr>
              <a:t>! </a:t>
            </a:r>
          </a:p>
          <a:p>
            <a:pPr marL="0" indent="0">
              <a:buNone/>
            </a:pP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53084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enemy of true humility is pride (</a:t>
            </a:r>
            <a:r>
              <a:rPr lang="en-US" sz="3200" b="1" i="1" dirty="0">
                <a:latin typeface="Bookman Old Style" panose="02050604050505020204" pitchFamily="18" charset="0"/>
              </a:rPr>
              <a:t>verses 7-10</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God’s children must not partner with the world’s sinful pride (</a:t>
            </a:r>
            <a:r>
              <a:rPr lang="en-US" sz="2800" b="1" i="1" dirty="0">
                <a:effectLst/>
                <a:latin typeface="Bookman Old Style" panose="02050604050505020204" pitchFamily="18" charset="0"/>
                <a:ea typeface="Calibri" panose="020F0502020204030204" pitchFamily="34" charset="0"/>
                <a:cs typeface="Times New Roman" panose="02020603050405020304" pitchFamily="18" charset="0"/>
              </a:rPr>
              <a:t>8-10</a:t>
            </a: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a:t>
            </a:r>
          </a:p>
          <a:p>
            <a:pPr marL="0" marR="0" indent="0">
              <a:lnSpc>
                <a:spcPct val="100000"/>
              </a:lnSpc>
              <a:spcBef>
                <a:spcPts val="0"/>
              </a:spcBef>
              <a:spcAft>
                <a:spcPts val="0"/>
              </a:spcAft>
              <a:buNone/>
            </a:pP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8</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700" b="1" i="1" dirty="0">
                <a:effectLst/>
                <a:latin typeface="Bookman Old Style" panose="02050604050505020204" pitchFamily="18" charset="0"/>
                <a:ea typeface="Times New Roman" panose="02020603050405020304" pitchFamily="18" charset="0"/>
                <a:cs typeface="Times New Roman" panose="02020603050405020304" pitchFamily="18" charset="0"/>
              </a:rPr>
              <a:t>And if </a:t>
            </a:r>
            <a:r>
              <a:rPr lang="en-US" sz="27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your hand </a:t>
            </a:r>
            <a:r>
              <a:rPr lang="en-US" sz="2700" b="1" i="1" dirty="0">
                <a:effectLst/>
                <a:latin typeface="Bookman Old Style" panose="02050604050505020204" pitchFamily="18" charset="0"/>
                <a:ea typeface="Times New Roman" panose="02020603050405020304" pitchFamily="18" charset="0"/>
                <a:cs typeface="Times New Roman" panose="02020603050405020304" pitchFamily="18" charset="0"/>
              </a:rPr>
              <a:t>or </a:t>
            </a:r>
            <a:r>
              <a:rPr lang="en-US" sz="27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your foot </a:t>
            </a:r>
            <a:r>
              <a:rPr lang="en-US" sz="2700" b="1" i="1" dirty="0">
                <a:effectLst/>
                <a:latin typeface="Bookman Old Style" panose="02050604050505020204" pitchFamily="18" charset="0"/>
                <a:ea typeface="Times New Roman" panose="02020603050405020304" pitchFamily="18" charset="0"/>
                <a:cs typeface="Times New Roman" panose="02020603050405020304" pitchFamily="18" charset="0"/>
              </a:rPr>
              <a:t>causes you to sin, cut it off and throw it away. It is better for you to enter life crippled or lame than with two hands or two feet to be thrown into the eternal fire</a:t>
            </a:r>
            <a:r>
              <a:rPr lang="en-US" sz="27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9</a:t>
            </a:r>
            <a:r>
              <a:rPr lang="en-US" sz="27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700" b="1" i="1" dirty="0">
                <a:effectLst/>
                <a:latin typeface="Bookman Old Style" panose="02050604050505020204" pitchFamily="18" charset="0"/>
                <a:ea typeface="Times New Roman" panose="02020603050405020304" pitchFamily="18" charset="0"/>
                <a:cs typeface="Times New Roman" panose="02020603050405020304" pitchFamily="18" charset="0"/>
              </a:rPr>
              <a:t>And if </a:t>
            </a:r>
            <a:r>
              <a:rPr lang="en-US" sz="27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your eye </a:t>
            </a:r>
            <a:r>
              <a:rPr lang="en-US" sz="2700" b="1" i="1" dirty="0">
                <a:effectLst/>
                <a:latin typeface="Bookman Old Style" panose="02050604050505020204" pitchFamily="18" charset="0"/>
                <a:ea typeface="Times New Roman" panose="02020603050405020304" pitchFamily="18" charset="0"/>
                <a:cs typeface="Times New Roman" panose="02020603050405020304" pitchFamily="18" charset="0"/>
              </a:rPr>
              <a:t>causes you to sin, tear it out and throw it away. It is better for you to enter life with one eye than with two eyes to be thrown into the hell of fire</a:t>
            </a:r>
            <a:r>
              <a:rPr lang="en-US" sz="2700" b="1" dirty="0">
                <a:effectLst/>
                <a:latin typeface="Bookman Old Style" panose="02050604050505020204" pitchFamily="18" charset="0"/>
                <a:ea typeface="Times New Roman" panose="02020603050405020304" pitchFamily="18" charset="0"/>
                <a:cs typeface="Times New Roman" panose="02020603050405020304" pitchFamily="18" charset="0"/>
              </a:rPr>
              <a:t>. </a:t>
            </a:r>
          </a:p>
          <a:p>
            <a:pPr marL="0" marR="0" indent="0">
              <a:lnSpc>
                <a:spcPct val="100000"/>
              </a:lnSpc>
              <a:spcBef>
                <a:spcPts val="0"/>
              </a:spcBef>
              <a:spcAft>
                <a:spcPts val="0"/>
              </a:spcAft>
              <a:buNone/>
            </a:pPr>
            <a:r>
              <a:rPr lang="en-US" sz="2700" b="1" dirty="0">
                <a:latin typeface="Bookman Old Style" panose="02050604050505020204" pitchFamily="18" charset="0"/>
              </a:rPr>
              <a:t>“</a:t>
            </a:r>
            <a:r>
              <a:rPr lang="en-US" sz="2700" b="1" i="1" dirty="0">
                <a:latin typeface="Bookman Old Style" panose="02050604050505020204" pitchFamily="18" charset="0"/>
              </a:rPr>
              <a:t>It is the Spirit who gives life; </a:t>
            </a:r>
            <a:r>
              <a:rPr lang="en-US" sz="2700" b="1" i="1" dirty="0">
                <a:solidFill>
                  <a:srgbClr val="0070C0"/>
                </a:solidFill>
                <a:latin typeface="Bookman Old Style" panose="02050604050505020204" pitchFamily="18" charset="0"/>
              </a:rPr>
              <a:t>the flesh profits nothing</a:t>
            </a:r>
            <a:r>
              <a:rPr lang="en-US" sz="2700" b="1" i="1" dirty="0">
                <a:latin typeface="Bookman Old Style" panose="02050604050505020204" pitchFamily="18" charset="0"/>
              </a:rPr>
              <a:t>.</a:t>
            </a:r>
            <a:r>
              <a:rPr lang="en-US" sz="2700" b="1" dirty="0">
                <a:latin typeface="Bookman Old Style" panose="02050604050505020204" pitchFamily="18" charset="0"/>
              </a:rPr>
              <a:t>” </a:t>
            </a:r>
            <a:r>
              <a:rPr lang="en-US" sz="2700" b="1" dirty="0">
                <a:solidFill>
                  <a:srgbClr val="C00000"/>
                </a:solidFill>
                <a:latin typeface="Bookman Old Style" panose="02050604050505020204" pitchFamily="18" charset="0"/>
              </a:rPr>
              <a:t>John 6:63, NASB</a:t>
            </a:r>
          </a:p>
        </p:txBody>
      </p:sp>
    </p:spTree>
    <p:extLst>
      <p:ext uri="{BB962C8B-B14F-4D97-AF65-F5344CB8AC3E}">
        <p14:creationId xmlns:p14="http://schemas.microsoft.com/office/powerpoint/2010/main" val="2451833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in)">
                                      <p:cBhvr>
                                        <p:cTn id="12" dur="2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enemy of true humility is pride (</a:t>
            </a:r>
            <a:r>
              <a:rPr lang="en-US" sz="3200" b="1" i="1" dirty="0">
                <a:latin typeface="Bookman Old Style" panose="02050604050505020204" pitchFamily="18" charset="0"/>
              </a:rPr>
              <a:t>verses 7-10</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God’s children must not partner with the world’s sinful pride (</a:t>
            </a:r>
            <a:r>
              <a:rPr lang="en-US" sz="2800" b="1" i="1" dirty="0">
                <a:effectLst/>
                <a:latin typeface="Bookman Old Style" panose="02050604050505020204" pitchFamily="18" charset="0"/>
                <a:ea typeface="Calibri" panose="020F0502020204030204" pitchFamily="34" charset="0"/>
                <a:cs typeface="Times New Roman" panose="02020603050405020304" pitchFamily="18" charset="0"/>
              </a:rPr>
              <a:t>8-10</a:t>
            </a: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a:t>
            </a:r>
          </a:p>
          <a:p>
            <a:pPr marL="0" marR="0" indent="0">
              <a:lnSpc>
                <a:spcPct val="100000"/>
              </a:lnSpc>
              <a:spcBef>
                <a:spcPts val="0"/>
              </a:spcBef>
              <a:spcAft>
                <a:spcPts val="0"/>
              </a:spcAft>
              <a:buNone/>
            </a:pP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8</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And if your hand or your foot causes you to sin, </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cut it off</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 and throw it away… </a:t>
            </a: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9</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And if your eye causes you to sin, </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tear it out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and throw it away…</a:t>
            </a:r>
          </a:p>
          <a:p>
            <a:pPr marL="0" marR="0" indent="0">
              <a:lnSpc>
                <a:spcPct val="100000"/>
              </a:lnSpc>
              <a:spcBef>
                <a:spcPts val="0"/>
              </a:spcBef>
              <a:spcAft>
                <a:spcPts val="0"/>
              </a:spcAft>
              <a:buNone/>
            </a:pPr>
            <a:endPar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n-US" sz="2800" b="1" dirty="0">
                <a:latin typeface="Bookman Old Style" panose="02050604050505020204" pitchFamily="18" charset="0"/>
              </a:rPr>
              <a:t>“This does not mean that the body is to be deprived of a necessary part through mutilation, but to [eradicate] all </a:t>
            </a:r>
            <a:r>
              <a:rPr lang="en-US" sz="2800" b="1" dirty="0">
                <a:solidFill>
                  <a:srgbClr val="0070C0"/>
                </a:solidFill>
                <a:latin typeface="Bookman Old Style" panose="02050604050505020204" pitchFamily="18" charset="0"/>
              </a:rPr>
              <a:t>the ungodly reasonings of the soul</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Greek Lexicon of the New Testament</a:t>
            </a:r>
          </a:p>
        </p:txBody>
      </p:sp>
    </p:spTree>
    <p:extLst>
      <p:ext uri="{BB962C8B-B14F-4D97-AF65-F5344CB8AC3E}">
        <p14:creationId xmlns:p14="http://schemas.microsoft.com/office/powerpoint/2010/main" val="1251280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Effect transition="in" filter="circle(in)">
                                      <p:cBhvr>
                                        <p:cTn id="1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enemy of true humility is pride (</a:t>
            </a:r>
            <a:r>
              <a:rPr lang="en-US" sz="3200" b="1" i="1" dirty="0">
                <a:latin typeface="Bookman Old Style" panose="02050604050505020204" pitchFamily="18" charset="0"/>
              </a:rPr>
              <a:t>verses 7-10</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God’s children must not partner with the world’s sinful pride (</a:t>
            </a:r>
            <a:r>
              <a:rPr lang="en-US" sz="2800" b="1" i="1" dirty="0">
                <a:effectLst/>
                <a:latin typeface="Bookman Old Style" panose="02050604050505020204" pitchFamily="18" charset="0"/>
                <a:ea typeface="Calibri" panose="020F0502020204030204" pitchFamily="34" charset="0"/>
                <a:cs typeface="Times New Roman" panose="02020603050405020304" pitchFamily="18" charset="0"/>
              </a:rPr>
              <a:t>8-10</a:t>
            </a: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a:t>
            </a:r>
          </a:p>
          <a:p>
            <a:pPr marL="0" marR="0" indent="0">
              <a:lnSpc>
                <a:spcPct val="100000"/>
              </a:lnSpc>
              <a:spcBef>
                <a:spcPts val="0"/>
              </a:spcBef>
              <a:spcAft>
                <a:spcPts val="0"/>
              </a:spcAft>
              <a:buNone/>
            </a:pP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8</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And if your hand or your foot causes you to sin, cut it off and throw it away. It is better for you to enter life crippled or lame than with two hands or two feet </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to be thrown into the eternal fire</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9</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And if your eye causes you to sin, tear it out and throw it away. It is better for you to enter life with one eye than with two eyes </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to be thrown into the hell of fire</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22046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enemy of true humility is pride (</a:t>
            </a:r>
            <a:r>
              <a:rPr lang="en-US" sz="3200" b="1" i="1" dirty="0">
                <a:latin typeface="Bookman Old Style" panose="02050604050505020204" pitchFamily="18" charset="0"/>
              </a:rPr>
              <a:t>verses 7-10</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God’s children must not partner with the world’s sinful pride (</a:t>
            </a:r>
            <a:r>
              <a:rPr lang="en-US" sz="2800" b="1" i="1" dirty="0">
                <a:effectLst/>
                <a:latin typeface="Bookman Old Style" panose="02050604050505020204" pitchFamily="18" charset="0"/>
                <a:ea typeface="Calibri" panose="020F0502020204030204" pitchFamily="34" charset="0"/>
                <a:cs typeface="Times New Roman" panose="02020603050405020304" pitchFamily="18" charset="0"/>
              </a:rPr>
              <a:t>8-10</a:t>
            </a: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a:t>
            </a:r>
          </a:p>
          <a:p>
            <a:pPr marL="0" marR="0" indent="0">
              <a:lnSpc>
                <a:spcPct val="100000"/>
              </a:lnSpc>
              <a:spcBef>
                <a:spcPts val="0"/>
              </a:spcBef>
              <a:spcAft>
                <a:spcPts val="0"/>
              </a:spcAft>
              <a:buNone/>
            </a:pP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10</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See</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 that you </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do not despise one of these little ones</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 For I tell you that in heaven their angels always see the face of my Father who is in heaven</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2800" b="1"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nSpc>
                <a:spcPct val="100000"/>
              </a:lnSpc>
              <a:buNone/>
            </a:pP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58152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a:xfrm>
            <a:off x="1069848" y="484632"/>
            <a:ext cx="10550652" cy="1609344"/>
          </a:xfrm>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The enemy of true humility is pride (</a:t>
            </a:r>
            <a:r>
              <a:rPr lang="en-US" sz="3200" b="1" i="1" dirty="0">
                <a:latin typeface="Bookman Old Style" panose="02050604050505020204" pitchFamily="18" charset="0"/>
              </a:rPr>
              <a:t>verses 7-10</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God’s children must not partner with the world’s sinful pride (</a:t>
            </a:r>
            <a:r>
              <a:rPr lang="en-US" sz="2800" b="1" i="1" dirty="0">
                <a:effectLst/>
                <a:latin typeface="Bookman Old Style" panose="02050604050505020204" pitchFamily="18" charset="0"/>
                <a:ea typeface="Calibri" panose="020F0502020204030204" pitchFamily="34" charset="0"/>
                <a:cs typeface="Times New Roman" panose="02020603050405020304" pitchFamily="18" charset="0"/>
              </a:rPr>
              <a:t>8-10</a:t>
            </a:r>
            <a:r>
              <a:rPr lang="en-US" sz="2800" b="1" dirty="0">
                <a:effectLst/>
                <a:latin typeface="Bookman Old Style" panose="02050604050505020204" pitchFamily="18" charset="0"/>
                <a:ea typeface="Calibri" panose="020F0502020204030204" pitchFamily="34" charset="0"/>
                <a:cs typeface="Times New Roman" panose="02020603050405020304" pitchFamily="18" charset="0"/>
              </a:rPr>
              <a:t>)</a:t>
            </a:r>
          </a:p>
          <a:p>
            <a:pPr marL="0" marR="0" indent="0">
              <a:lnSpc>
                <a:spcPct val="100000"/>
              </a:lnSpc>
              <a:spcBef>
                <a:spcPts val="0"/>
              </a:spcBef>
              <a:spcAft>
                <a:spcPts val="0"/>
              </a:spcAft>
              <a:buNone/>
            </a:pP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10</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“See that you do not despise one of these little ones. </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For I tell you that in heaven their angels always see the face of my Father who is in heaven</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p>
          <a:p>
            <a:pPr marL="0" marR="0" indent="0">
              <a:lnSpc>
                <a:spcPct val="100000"/>
              </a:lnSpc>
              <a:spcBef>
                <a:spcPts val="0"/>
              </a:spcBef>
              <a:spcAft>
                <a:spcPts val="0"/>
              </a:spcAft>
              <a:buNone/>
            </a:pPr>
            <a:endParaRPr lang="en-US" sz="2800" b="1" dirty="0">
              <a:latin typeface="Bookman Old Style" panose="02050604050505020204" pitchFamily="18"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0"/>
              </a:spcAft>
              <a:buNone/>
            </a:pPr>
            <a:r>
              <a:rPr lang="en-US" sz="2800" b="1" dirty="0">
                <a:latin typeface="Bookman Old Style" panose="02050604050505020204" pitchFamily="18" charset="0"/>
              </a:rPr>
              <a:t>Angels are “</a:t>
            </a:r>
            <a:r>
              <a:rPr lang="en-US" sz="2800" b="1" i="1" dirty="0">
                <a:latin typeface="Bookman Old Style" panose="02050604050505020204" pitchFamily="18" charset="0"/>
              </a:rPr>
              <a:t>ministering spirits sent out to serve for the sake of those who are to inherit salvation</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Hebrews 1:14 </a:t>
            </a:r>
            <a:r>
              <a:rPr lang="en-US" sz="2800" b="1" dirty="0">
                <a:solidFill>
                  <a:srgbClr val="C00000"/>
                </a:solidFill>
                <a:effectLst/>
                <a:latin typeface="Bookman Old Style" panose="02050604050505020204" pitchFamily="18" charset="0"/>
                <a:ea typeface="Times New Roman" panose="02020603050405020304" pitchFamily="18" charset="0"/>
                <a:cs typeface="Times New Roman" panose="02020603050405020304" pitchFamily="18" charset="0"/>
              </a:rPr>
              <a:t> </a:t>
            </a:r>
            <a:endParaRPr lang="en-US" sz="2800" b="1" dirty="0">
              <a:solidFill>
                <a:srgbClr val="C00000"/>
              </a:solidFill>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nSpc>
                <a:spcPct val="100000"/>
              </a:lnSpc>
              <a:buNone/>
            </a:pP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878458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circle(in)">
                                      <p:cBhvr>
                                        <p:cTn id="7"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 opposes the proud for the sake of His children (</a:t>
            </a:r>
            <a:r>
              <a:rPr lang="en-US" sz="3200" b="1" i="1" dirty="0">
                <a:latin typeface="Bookman Old Style" panose="02050604050505020204" pitchFamily="18" charset="0"/>
              </a:rPr>
              <a:t>verses 10-14</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2" name="Content Placeholder 1"/>
          <p:cNvSpPr>
            <a:spLocks noGrp="1"/>
          </p:cNvSpPr>
          <p:nvPr>
            <p:ph idx="1"/>
          </p:nvPr>
        </p:nvSpPr>
        <p:spPr/>
        <p:txBody>
          <a:bodyPr>
            <a:noAutofit/>
          </a:bodyPr>
          <a:lstStyle/>
          <a:p>
            <a:pPr marL="0" indent="0">
              <a:buNone/>
            </a:pPr>
            <a:r>
              <a:rPr lang="en-US" sz="2400" b="1" dirty="0">
                <a:solidFill>
                  <a:srgbClr val="FF0000"/>
                </a:solidFill>
                <a:latin typeface="Bookman Old Style" panose="02050604050505020204" pitchFamily="18" charset="0"/>
              </a:rPr>
              <a:t>12</a:t>
            </a:r>
            <a:r>
              <a:rPr lang="en-US" sz="2800" b="1" dirty="0">
                <a:latin typeface="Bookman Old Style" panose="02050604050505020204" pitchFamily="18" charset="0"/>
              </a:rPr>
              <a:t> </a:t>
            </a:r>
            <a:r>
              <a:rPr lang="en-US" sz="2800" b="1" i="1" dirty="0">
                <a:latin typeface="Bookman Old Style" panose="02050604050505020204" pitchFamily="18" charset="0"/>
              </a:rPr>
              <a:t>What do you think? If a man has a hundred sheep, and one of them has gone astray, does he not leave the ninety-nine on the mountains and go in search of </a:t>
            </a:r>
            <a:r>
              <a:rPr lang="en-US" sz="2800" b="1" i="1" dirty="0">
                <a:solidFill>
                  <a:srgbClr val="0070C0"/>
                </a:solidFill>
                <a:latin typeface="Bookman Old Style" panose="02050604050505020204" pitchFamily="18" charset="0"/>
              </a:rPr>
              <a:t>the one that went astray</a:t>
            </a:r>
            <a:r>
              <a:rPr lang="en-US" sz="2800" b="1" i="1" dirty="0">
                <a:latin typeface="Bookman Old Style" panose="02050604050505020204" pitchFamily="18" charset="0"/>
              </a:rPr>
              <a:t>?</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13</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And </a:t>
            </a:r>
            <a:r>
              <a:rPr lang="en-US" sz="2800" b="1" i="1" u="sng" dirty="0">
                <a:solidFill>
                  <a:srgbClr val="0070C0"/>
                </a:solidFill>
                <a:latin typeface="Bookman Old Style" panose="02050604050505020204" pitchFamily="18" charset="0"/>
              </a:rPr>
              <a:t>if</a:t>
            </a:r>
            <a:r>
              <a:rPr lang="en-US" sz="2800" b="1" i="1" dirty="0">
                <a:solidFill>
                  <a:srgbClr val="0070C0"/>
                </a:solidFill>
                <a:latin typeface="Bookman Old Style" panose="02050604050505020204" pitchFamily="18" charset="0"/>
              </a:rPr>
              <a:t> he finds it</a:t>
            </a:r>
            <a:r>
              <a:rPr lang="en-US" sz="2800" b="1" i="1" dirty="0">
                <a:latin typeface="Bookman Old Style" panose="02050604050505020204" pitchFamily="18" charset="0"/>
              </a:rPr>
              <a:t>, truly, I say to you, he rejoices over it more than over the ninety-nine that never went astray</a:t>
            </a:r>
            <a:r>
              <a:rPr lang="en-US" sz="2800" b="1" dirty="0">
                <a:latin typeface="Bookman Old Style" panose="02050604050505020204" pitchFamily="18" charset="0"/>
              </a:rPr>
              <a:t>. </a:t>
            </a:r>
            <a:endParaRPr lang="en-US" sz="54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00557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 opposes the proud for the sake of His children (</a:t>
            </a:r>
            <a:r>
              <a:rPr lang="en-US" sz="3200" b="1" i="1" dirty="0">
                <a:latin typeface="Bookman Old Style" panose="02050604050505020204" pitchFamily="18" charset="0"/>
              </a:rPr>
              <a:t>verses 10-14</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2" name="Content Placeholder 1"/>
          <p:cNvSpPr>
            <a:spLocks noGrp="1"/>
          </p:cNvSpPr>
          <p:nvPr>
            <p:ph idx="1"/>
          </p:nvPr>
        </p:nvSpPr>
        <p:spPr/>
        <p:txBody>
          <a:bodyPr>
            <a:noAutofit/>
          </a:bodyPr>
          <a:lstStyle/>
          <a:p>
            <a:pPr marL="0" indent="0">
              <a:buNone/>
            </a:pPr>
            <a:r>
              <a:rPr lang="en-US" sz="2400" b="1" dirty="0">
                <a:solidFill>
                  <a:srgbClr val="FF0000"/>
                </a:solidFill>
                <a:latin typeface="Bookman Old Style" panose="02050604050505020204" pitchFamily="18" charset="0"/>
              </a:rPr>
              <a:t>14</a:t>
            </a:r>
            <a:r>
              <a:rPr lang="en-US" sz="2800" b="1" dirty="0">
                <a:latin typeface="Bookman Old Style" panose="02050604050505020204" pitchFamily="18" charset="0"/>
              </a:rPr>
              <a:t> </a:t>
            </a:r>
            <a:r>
              <a:rPr lang="en-US" sz="2800" b="1" i="1" dirty="0">
                <a:latin typeface="Bookman Old Style" panose="02050604050505020204" pitchFamily="18" charset="0"/>
              </a:rPr>
              <a:t>So it is </a:t>
            </a:r>
            <a:r>
              <a:rPr lang="en-US" sz="2800" b="1" i="1" dirty="0">
                <a:solidFill>
                  <a:srgbClr val="0070C0"/>
                </a:solidFill>
                <a:latin typeface="Bookman Old Style" panose="02050604050505020204" pitchFamily="18" charset="0"/>
              </a:rPr>
              <a:t>not the will of my Father </a:t>
            </a:r>
            <a:r>
              <a:rPr lang="en-US" sz="2800" b="1" i="1" dirty="0">
                <a:latin typeface="Bookman Old Style" panose="02050604050505020204" pitchFamily="18" charset="0"/>
              </a:rPr>
              <a:t>who is in heaven that one of these little ones should perish</a:t>
            </a:r>
            <a:r>
              <a:rPr lang="en-US" sz="2800" b="1" dirty="0">
                <a:latin typeface="Bookman Old Style" panose="02050604050505020204" pitchFamily="18" charset="0"/>
              </a:rPr>
              <a:t>. </a:t>
            </a:r>
          </a:p>
          <a:p>
            <a:pPr marL="0" indent="0">
              <a:buNone/>
            </a:pPr>
            <a:r>
              <a:rPr lang="en-US" sz="2800" b="1" dirty="0"/>
              <a:t>“</a:t>
            </a:r>
            <a:r>
              <a:rPr lang="en-US" sz="2800" b="1" i="1" dirty="0"/>
              <a:t>The Lord is not slow to fulfill his promise as some count slowness, but is patient toward you,</a:t>
            </a:r>
            <a:r>
              <a:rPr lang="en-US" sz="2800" b="1" dirty="0"/>
              <a:t> </a:t>
            </a:r>
            <a:r>
              <a:rPr lang="en-US" sz="2800" b="1" i="1" dirty="0">
                <a:solidFill>
                  <a:srgbClr val="0070C0"/>
                </a:solidFill>
              </a:rPr>
              <a:t>not wishing that any should perish, but that all should reach repentance</a:t>
            </a:r>
            <a:r>
              <a:rPr lang="en-US" sz="2800" b="1" i="1" dirty="0"/>
              <a:t>.</a:t>
            </a:r>
            <a:r>
              <a:rPr lang="en-US" sz="2800" b="1" dirty="0"/>
              <a:t>” </a:t>
            </a:r>
            <a:r>
              <a:rPr lang="en-US" sz="2800" b="1" dirty="0">
                <a:solidFill>
                  <a:srgbClr val="C00000"/>
                </a:solidFill>
              </a:rPr>
              <a:t>2</a:t>
            </a:r>
            <a:r>
              <a:rPr lang="en-US" sz="2800" b="1" baseline="30000" dirty="0">
                <a:solidFill>
                  <a:srgbClr val="C00000"/>
                </a:solidFill>
              </a:rPr>
              <a:t>nd</a:t>
            </a:r>
            <a:r>
              <a:rPr lang="en-US" sz="2800" b="1" dirty="0">
                <a:solidFill>
                  <a:srgbClr val="C00000"/>
                </a:solidFill>
              </a:rPr>
              <a:t> Peter 3:9</a:t>
            </a:r>
            <a:endParaRPr lang="en-US" sz="6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565796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circle(in)">
                                      <p:cBhvr>
                                        <p:cTn id="12"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III.</a:t>
            </a:r>
            <a:r>
              <a:rPr lang="en-US" sz="3200" b="1" dirty="0">
                <a:effectLst/>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 opposes the proud for the sake of His children (</a:t>
            </a:r>
            <a:r>
              <a:rPr lang="en-US" sz="3200" b="1" i="1" dirty="0">
                <a:latin typeface="Bookman Old Style" panose="02050604050505020204" pitchFamily="18" charset="0"/>
              </a:rPr>
              <a:t>verses 10-14</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2" name="Content Placeholder 1"/>
          <p:cNvSpPr>
            <a:spLocks noGrp="1"/>
          </p:cNvSpPr>
          <p:nvPr>
            <p:ph idx="1"/>
          </p:nvPr>
        </p:nvSpPr>
        <p:spPr/>
        <p:txBody>
          <a:bodyPr>
            <a:noAutofit/>
          </a:bodyPr>
          <a:lstStyle/>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Do nothing out of selfish ambition or vain conceit. Rather, </a:t>
            </a:r>
            <a:r>
              <a:rPr lang="en-US" sz="2800" b="1" i="1" dirty="0">
                <a:solidFill>
                  <a:srgbClr val="0070C0"/>
                </a:solidFill>
                <a:latin typeface="Bookman Old Style" panose="02050604050505020204" pitchFamily="18" charset="0"/>
              </a:rPr>
              <a:t>in humility </a:t>
            </a:r>
            <a:r>
              <a:rPr lang="en-US" sz="2800" b="1" i="1" dirty="0">
                <a:latin typeface="Bookman Old Style" panose="02050604050505020204" pitchFamily="18" charset="0"/>
              </a:rPr>
              <a:t>value others above yourselves, not looking to your own interests but each of you to the interests of the others. In your relationships with one another, have the same mindset as Christ Jesus: Who, being in very nature God, did not consider equality with God something to be used to his own advantage; rather, </a:t>
            </a:r>
            <a:r>
              <a:rPr lang="en-US" sz="2800" b="1" i="1" dirty="0">
                <a:solidFill>
                  <a:srgbClr val="0070C0"/>
                </a:solidFill>
                <a:latin typeface="Bookman Old Style" panose="02050604050505020204" pitchFamily="18" charset="0"/>
              </a:rPr>
              <a:t>he made himself nothing</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Philippians 2:3-7, NIV</a:t>
            </a:r>
          </a:p>
        </p:txBody>
      </p:sp>
    </p:spTree>
    <p:extLst>
      <p:ext uri="{BB962C8B-B14F-4D97-AF65-F5344CB8AC3E}">
        <p14:creationId xmlns:p14="http://schemas.microsoft.com/office/powerpoint/2010/main" val="2339393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72168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Benediction</a:t>
            </a:r>
          </a:p>
        </p:txBody>
      </p:sp>
    </p:spTree>
    <p:extLst>
      <p:ext uri="{BB962C8B-B14F-4D97-AF65-F5344CB8AC3E}">
        <p14:creationId xmlns:p14="http://schemas.microsoft.com/office/powerpoint/2010/main" val="27386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A3A5125-43BF-CA05-5F40-17D59AD156BA}"/>
              </a:ext>
            </a:extLst>
          </p:cNvPr>
          <p:cNvSpPr>
            <a:spLocks noGrp="1"/>
          </p:cNvSpPr>
          <p:nvPr>
            <p:ph idx="1"/>
          </p:nvPr>
        </p:nvSpPr>
        <p:spPr/>
        <p:txBody>
          <a:bodyPr>
            <a:normAutofit/>
          </a:bodyPr>
          <a:lstStyle/>
          <a:p>
            <a:pPr marL="0" indent="0">
              <a:buNone/>
            </a:pPr>
            <a:r>
              <a:rPr lang="en-US" sz="2800" b="1" dirty="0">
                <a:effectLst/>
                <a:latin typeface="Bookman Old Style" panose="02050604050505020204" pitchFamily="18" charset="0"/>
                <a:ea typeface="Calibri" panose="020F0502020204030204" pitchFamily="34" charset="0"/>
              </a:rPr>
              <a:t>“You cannot yell people into holiness. You cannot terrify people into the sacred. My yelling was a far worse violation of the holy place than his picking a few flowers. I do that a lot, bluster and yell on behalf of God‘s holy presence, instead of taking off my shoes myself, kneeling on holy ground, and inviting whoever happens to be around to join with me.” </a:t>
            </a:r>
            <a:r>
              <a:rPr lang="en-US" sz="2800" b="1" dirty="0">
                <a:solidFill>
                  <a:srgbClr val="C00000"/>
                </a:solidFill>
                <a:effectLst/>
                <a:latin typeface="Bookman Old Style" panose="02050604050505020204" pitchFamily="18" charset="0"/>
                <a:ea typeface="Calibri" panose="020F0502020204030204" pitchFamily="34" charset="0"/>
              </a:rPr>
              <a:t>Eugene Peterson</a:t>
            </a:r>
            <a:endParaRPr lang="en-US" sz="32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1563160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01E9877-419F-A21A-A1FB-2C67BF48FBC6}"/>
              </a:ext>
            </a:extLst>
          </p:cNvPr>
          <p:cNvSpPr>
            <a:spLocks noGrp="1"/>
          </p:cNvSpPr>
          <p:nvPr>
            <p:ph sz="half" idx="1"/>
          </p:nvPr>
        </p:nvSpPr>
        <p:spPr>
          <a:xfrm>
            <a:off x="7341079" y="4264900"/>
            <a:ext cx="4754880" cy="591772"/>
          </a:xfrm>
          <a:noFill/>
          <a:ln>
            <a:noFill/>
          </a:ln>
        </p:spPr>
        <p:style>
          <a:lnRef idx="2">
            <a:schemeClr val="accent3">
              <a:shade val="15000"/>
            </a:schemeClr>
          </a:lnRef>
          <a:fillRef idx="1">
            <a:schemeClr val="accent3"/>
          </a:fillRef>
          <a:effectRef idx="0">
            <a:schemeClr val="accent3"/>
          </a:effectRef>
          <a:fontRef idx="minor">
            <a:schemeClr val="lt1"/>
          </a:fontRef>
        </p:style>
        <p:txBody>
          <a:bodyPr>
            <a:normAutofit/>
          </a:bodyPr>
          <a:lstStyle/>
          <a:p>
            <a:pPr marL="0" indent="0" algn="ctr">
              <a:buNone/>
            </a:pPr>
            <a:r>
              <a:rPr lang="en-US" sz="3200" b="1" dirty="0">
                <a:solidFill>
                  <a:schemeClr val="tx1"/>
                </a:solidFill>
                <a:latin typeface="Bookman Old Style" panose="02050604050505020204" pitchFamily="18" charset="0"/>
              </a:rPr>
              <a:t>Matthew 18:1-14</a:t>
            </a:r>
          </a:p>
        </p:txBody>
      </p:sp>
      <p:sp>
        <p:nvSpPr>
          <p:cNvPr id="4" name="Content Placeholder 3">
            <a:extLst>
              <a:ext uri="{FF2B5EF4-FFF2-40B4-BE49-F238E27FC236}">
                <a16:creationId xmlns:a16="http://schemas.microsoft.com/office/drawing/2014/main" id="{E83E098D-F60C-3C4A-1832-1E21B6C6D92B}"/>
              </a:ext>
            </a:extLst>
          </p:cNvPr>
          <p:cNvSpPr>
            <a:spLocks noGrp="1"/>
          </p:cNvSpPr>
          <p:nvPr>
            <p:ph sz="half" idx="2"/>
          </p:nvPr>
        </p:nvSpPr>
        <p:spPr>
          <a:xfrm>
            <a:off x="7057558" y="788455"/>
            <a:ext cx="4754880" cy="1730458"/>
          </a:xfrm>
          <a:noFill/>
          <a:ln>
            <a:noFill/>
          </a:ln>
        </p:spPr>
        <p:style>
          <a:lnRef idx="2">
            <a:schemeClr val="accent3">
              <a:shade val="15000"/>
            </a:schemeClr>
          </a:lnRef>
          <a:fillRef idx="1">
            <a:schemeClr val="accent3"/>
          </a:fillRef>
          <a:effectRef idx="0">
            <a:schemeClr val="accent3"/>
          </a:effectRef>
          <a:fontRef idx="minor">
            <a:schemeClr val="lt1"/>
          </a:fontRef>
        </p:style>
        <p:txBody>
          <a:bodyPr>
            <a:normAutofit/>
          </a:bodyPr>
          <a:lstStyle/>
          <a:p>
            <a:pPr marL="0" indent="0" algn="ctr">
              <a:buNone/>
            </a:pPr>
            <a:r>
              <a:rPr lang="en-US" sz="3600" b="1" dirty="0">
                <a:solidFill>
                  <a:schemeClr val="tx1"/>
                </a:solidFill>
                <a:latin typeface="Bookman Old Style" panose="02050604050505020204" pitchFamily="18" charset="0"/>
              </a:rPr>
              <a:t>God opposes the proud for the sake of His children</a:t>
            </a:r>
          </a:p>
        </p:txBody>
      </p:sp>
    </p:spTree>
    <p:extLst>
      <p:ext uri="{BB962C8B-B14F-4D97-AF65-F5344CB8AC3E}">
        <p14:creationId xmlns:p14="http://schemas.microsoft.com/office/powerpoint/2010/main" val="3086600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God’s children are those who humble themselves like a child (</a:t>
            </a:r>
            <a:r>
              <a:rPr lang="en-US" sz="3200" b="1" i="1" dirty="0">
                <a:latin typeface="Bookman Old Style" panose="02050604050505020204" pitchFamily="18" charset="0"/>
              </a:rPr>
              <a:t>verses 1-6</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True humility is the mark of greatness in the kingdom of heaven (</a:t>
            </a:r>
            <a:r>
              <a:rPr lang="en-US" sz="2800" b="1" i="1" dirty="0">
                <a:latin typeface="Bookman Old Style" panose="02050604050505020204" pitchFamily="18" charset="0"/>
              </a:rPr>
              <a:t>1-4</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1</a:t>
            </a:r>
            <a:r>
              <a:rPr lang="en-US" sz="2800" b="1" dirty="0">
                <a:latin typeface="Bookman Old Style" panose="02050604050505020204" pitchFamily="18" charset="0"/>
              </a:rPr>
              <a:t> </a:t>
            </a:r>
            <a:r>
              <a:rPr lang="en-US" sz="2800" b="1" i="1" dirty="0">
                <a:latin typeface="Bookman Old Style" panose="02050604050505020204" pitchFamily="18" charset="0"/>
              </a:rPr>
              <a:t>At that time the disciples came to Jesus, saying, “Who is the greatest in the kingdom of heaven?”</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But they kept silent, for on the way </a:t>
            </a:r>
            <a:r>
              <a:rPr lang="en-US" sz="2800" b="1" i="1" dirty="0">
                <a:solidFill>
                  <a:srgbClr val="0070C0"/>
                </a:solidFill>
                <a:latin typeface="Bookman Old Style" panose="02050604050505020204" pitchFamily="18" charset="0"/>
              </a:rPr>
              <a:t>they had argued with one another about who was the greatest</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Mark 9:34</a:t>
            </a:r>
          </a:p>
          <a:p>
            <a:pPr marL="0" indent="0">
              <a:buNone/>
            </a:pPr>
            <a:r>
              <a:rPr lang="en-US" sz="2800" b="1" dirty="0">
                <a:latin typeface="Bookman Old Style" panose="02050604050505020204" pitchFamily="18" charset="0"/>
              </a:rPr>
              <a:t>“</a:t>
            </a:r>
            <a:r>
              <a:rPr lang="en-US" sz="2800" b="1" i="1" dirty="0">
                <a:latin typeface="Bookman Old Style" panose="02050604050505020204" pitchFamily="18" charset="0"/>
              </a:rPr>
              <a:t>But Jesus, </a:t>
            </a:r>
            <a:r>
              <a:rPr lang="en-US" sz="2800" b="1" i="1" dirty="0">
                <a:solidFill>
                  <a:srgbClr val="0070C0"/>
                </a:solidFill>
                <a:latin typeface="Bookman Old Style" panose="02050604050505020204" pitchFamily="18" charset="0"/>
              </a:rPr>
              <a:t>knowing the reasoning of their hearts</a:t>
            </a:r>
            <a:r>
              <a:rPr lang="en-US" sz="2800" b="1" i="1" dirty="0">
                <a:latin typeface="Bookman Old Style" panose="02050604050505020204" pitchFamily="18" charset="0"/>
              </a:rPr>
              <a:t>, took a child and put him by his side</a:t>
            </a:r>
            <a:r>
              <a:rPr lang="en-US" sz="2800" b="1" dirty="0">
                <a:latin typeface="Bookman Old Style" panose="02050604050505020204" pitchFamily="18" charset="0"/>
              </a:rPr>
              <a:t>.” </a:t>
            </a:r>
            <a:r>
              <a:rPr lang="en-US" sz="2800" b="1" dirty="0">
                <a:solidFill>
                  <a:srgbClr val="C00000"/>
                </a:solidFill>
                <a:latin typeface="Bookman Old Style" panose="02050604050505020204" pitchFamily="18" charset="0"/>
              </a:rPr>
              <a:t>Luke 9:47</a:t>
            </a:r>
          </a:p>
        </p:txBody>
      </p:sp>
    </p:spTree>
    <p:extLst>
      <p:ext uri="{BB962C8B-B14F-4D97-AF65-F5344CB8AC3E}">
        <p14:creationId xmlns:p14="http://schemas.microsoft.com/office/powerpoint/2010/main" val="3604928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circle(in)">
                                      <p:cBhvr>
                                        <p:cTn id="16" dur="200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circle(in)">
                                      <p:cBhvr>
                                        <p:cTn id="21"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God’s children are those who humble themselves like a child (</a:t>
            </a:r>
            <a:r>
              <a:rPr lang="en-US" sz="3200" b="1" i="1" dirty="0">
                <a:latin typeface="Bookman Old Style" panose="02050604050505020204" pitchFamily="18" charset="0"/>
              </a:rPr>
              <a:t>verses 1-6</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True humility is the mark of greatness in the kingdom of heaven (</a:t>
            </a:r>
            <a:r>
              <a:rPr lang="en-US" sz="2800" b="1" i="1" dirty="0">
                <a:latin typeface="Bookman Old Style" panose="02050604050505020204" pitchFamily="18" charset="0"/>
              </a:rPr>
              <a:t>1-4</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2</a:t>
            </a:r>
            <a:r>
              <a:rPr lang="en-US" sz="2800" b="1" dirty="0">
                <a:latin typeface="Bookman Old Style" panose="02050604050505020204" pitchFamily="18" charset="0"/>
              </a:rPr>
              <a:t> </a:t>
            </a:r>
            <a:r>
              <a:rPr lang="en-US" sz="2800" b="1" i="1" dirty="0">
                <a:latin typeface="Bookman Old Style" panose="02050604050505020204" pitchFamily="18" charset="0"/>
              </a:rPr>
              <a:t>And </a:t>
            </a:r>
            <a:r>
              <a:rPr lang="en-US" sz="2800" b="1" i="1" dirty="0">
                <a:solidFill>
                  <a:srgbClr val="0070C0"/>
                </a:solidFill>
                <a:latin typeface="Bookman Old Style" panose="02050604050505020204" pitchFamily="18" charset="0"/>
              </a:rPr>
              <a:t>calling to him a child</a:t>
            </a:r>
            <a:r>
              <a:rPr lang="en-US" sz="2800" b="1" i="1" dirty="0">
                <a:latin typeface="Bookman Old Style" panose="02050604050505020204" pitchFamily="18" charset="0"/>
              </a:rPr>
              <a:t>, he put him </a:t>
            </a:r>
            <a:r>
              <a:rPr lang="en-US" sz="2800" b="1" i="1" dirty="0">
                <a:solidFill>
                  <a:srgbClr val="0070C0"/>
                </a:solidFill>
                <a:latin typeface="Bookman Old Style" panose="02050604050505020204" pitchFamily="18" charset="0"/>
              </a:rPr>
              <a:t>in the midst of them</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3</a:t>
            </a:r>
            <a:r>
              <a:rPr lang="en-US" sz="2800" b="1" dirty="0">
                <a:latin typeface="Bookman Old Style" panose="02050604050505020204" pitchFamily="18" charset="0"/>
              </a:rPr>
              <a:t> </a:t>
            </a:r>
            <a:r>
              <a:rPr lang="en-US" sz="2800" b="1" i="1" dirty="0">
                <a:latin typeface="Bookman Old Style" panose="02050604050505020204" pitchFamily="18" charset="0"/>
              </a:rPr>
              <a:t>and said, “Truly, I say to you, unless you turn and become like children, you will never enter the kingdom of heaven</a:t>
            </a:r>
            <a:r>
              <a:rPr lang="en-US" sz="2800" b="1" dirty="0">
                <a:latin typeface="Bookman Old Style" panose="02050604050505020204" pitchFamily="18" charset="0"/>
              </a:rPr>
              <a:t>. </a:t>
            </a: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274690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God’s children are those who humble themselves like a child (</a:t>
            </a:r>
            <a:r>
              <a:rPr lang="en-US" sz="3200" b="1" i="1" dirty="0">
                <a:latin typeface="Bookman Old Style" panose="02050604050505020204" pitchFamily="18" charset="0"/>
              </a:rPr>
              <a:t>verses 1-6</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True humility is the mark of greatness in the kingdom of heaven (</a:t>
            </a:r>
            <a:r>
              <a:rPr lang="en-US" sz="2800" b="1" i="1" dirty="0">
                <a:latin typeface="Bookman Old Style" panose="02050604050505020204" pitchFamily="18" charset="0"/>
              </a:rPr>
              <a:t>1-4</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2</a:t>
            </a:r>
            <a:r>
              <a:rPr lang="en-US" sz="2800" b="1" dirty="0">
                <a:latin typeface="Bookman Old Style" panose="02050604050505020204" pitchFamily="18" charset="0"/>
              </a:rPr>
              <a:t> </a:t>
            </a:r>
            <a:r>
              <a:rPr lang="en-US" sz="2800" b="1" i="1" dirty="0">
                <a:latin typeface="Bookman Old Style" panose="02050604050505020204" pitchFamily="18" charset="0"/>
              </a:rPr>
              <a:t>And calling to him a child, he put him in the midst of them</a:t>
            </a:r>
            <a:r>
              <a:rPr lang="en-US" sz="2800" b="1" dirty="0">
                <a:latin typeface="Bookman Old Style" panose="02050604050505020204" pitchFamily="18" charset="0"/>
              </a:rPr>
              <a:t> </a:t>
            </a:r>
            <a:r>
              <a:rPr lang="en-US" sz="2400" b="1" dirty="0">
                <a:solidFill>
                  <a:srgbClr val="FF0000"/>
                </a:solidFill>
                <a:latin typeface="Bookman Old Style" panose="02050604050505020204" pitchFamily="18" charset="0"/>
              </a:rPr>
              <a:t>3</a:t>
            </a:r>
            <a:r>
              <a:rPr lang="en-US" sz="2800" b="1" dirty="0">
                <a:latin typeface="Bookman Old Style" panose="02050604050505020204" pitchFamily="18" charset="0"/>
              </a:rPr>
              <a:t> </a:t>
            </a:r>
            <a:r>
              <a:rPr lang="en-US" sz="2800" b="1" i="1" dirty="0">
                <a:latin typeface="Bookman Old Style" panose="02050604050505020204" pitchFamily="18" charset="0"/>
              </a:rPr>
              <a:t>and said, “Truly, I say to you, </a:t>
            </a:r>
            <a:r>
              <a:rPr lang="en-US" sz="2800" b="1" i="1" dirty="0">
                <a:solidFill>
                  <a:srgbClr val="0070C0"/>
                </a:solidFill>
                <a:latin typeface="Bookman Old Style" panose="02050604050505020204" pitchFamily="18" charset="0"/>
              </a:rPr>
              <a:t>unless you </a:t>
            </a:r>
            <a:r>
              <a:rPr lang="en-US" sz="2800" b="1" i="1" u="sng" dirty="0">
                <a:solidFill>
                  <a:srgbClr val="0070C0"/>
                </a:solidFill>
                <a:latin typeface="Bookman Old Style" panose="02050604050505020204" pitchFamily="18" charset="0"/>
              </a:rPr>
              <a:t>turn</a:t>
            </a:r>
            <a:r>
              <a:rPr lang="en-US" sz="2800" b="1" i="1" dirty="0">
                <a:solidFill>
                  <a:srgbClr val="0070C0"/>
                </a:solidFill>
                <a:latin typeface="Bookman Old Style" panose="02050604050505020204" pitchFamily="18" charset="0"/>
              </a:rPr>
              <a:t> and become like children, you will never enter the kingdom of heaven</a:t>
            </a:r>
            <a:r>
              <a:rPr lang="en-US" sz="2800" b="1" dirty="0">
                <a:latin typeface="Bookman Old Style" panose="02050604050505020204" pitchFamily="18" charset="0"/>
              </a:rPr>
              <a:t>. </a:t>
            </a: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4588617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God’s children are those who humble themselves like a child (</a:t>
            </a:r>
            <a:r>
              <a:rPr lang="en-US" sz="3200" b="1" i="1" dirty="0">
                <a:latin typeface="Bookman Old Style" panose="02050604050505020204" pitchFamily="18" charset="0"/>
              </a:rPr>
              <a:t>verses 1-6</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457200" indent="-457200">
              <a:buFont typeface="+mj-lt"/>
              <a:buAutoNum type="alphaUcPeriod"/>
            </a:pPr>
            <a:r>
              <a:rPr lang="en-US" sz="2800" b="1" dirty="0">
                <a:latin typeface="Bookman Old Style" panose="02050604050505020204" pitchFamily="18" charset="0"/>
              </a:rPr>
              <a:t>True humility is the mark of greatness in the kingdom of heaven (</a:t>
            </a:r>
            <a:r>
              <a:rPr lang="en-US" sz="2800" b="1" i="1" dirty="0">
                <a:latin typeface="Bookman Old Style" panose="02050604050505020204" pitchFamily="18" charset="0"/>
              </a:rPr>
              <a:t>1-4</a:t>
            </a:r>
            <a:r>
              <a:rPr lang="en-US" sz="2800" b="1" dirty="0">
                <a:latin typeface="Bookman Old Style" panose="02050604050505020204" pitchFamily="18" charset="0"/>
              </a:rPr>
              <a:t>)</a:t>
            </a:r>
          </a:p>
          <a:p>
            <a:pPr marL="0" indent="0">
              <a:buNone/>
            </a:pPr>
            <a:r>
              <a:rPr lang="en-US" sz="2400" b="1" dirty="0">
                <a:solidFill>
                  <a:srgbClr val="FF0000"/>
                </a:solidFill>
                <a:latin typeface="Bookman Old Style" panose="02050604050505020204" pitchFamily="18" charset="0"/>
              </a:rPr>
              <a:t>4</a:t>
            </a:r>
            <a:r>
              <a:rPr lang="en-US" sz="2800" b="1" dirty="0">
                <a:latin typeface="Bookman Old Style" panose="02050604050505020204" pitchFamily="18" charset="0"/>
              </a:rPr>
              <a:t> </a:t>
            </a:r>
            <a:r>
              <a:rPr lang="en-US" sz="2800" b="1" i="1" dirty="0">
                <a:solidFill>
                  <a:srgbClr val="0070C0"/>
                </a:solidFill>
                <a:latin typeface="Bookman Old Style" panose="02050604050505020204" pitchFamily="18" charset="0"/>
              </a:rPr>
              <a:t>Whoever</a:t>
            </a:r>
            <a:r>
              <a:rPr lang="en-US" sz="2800" b="1" i="1" dirty="0">
                <a:latin typeface="Bookman Old Style" panose="02050604050505020204" pitchFamily="18" charset="0"/>
              </a:rPr>
              <a:t> humbles himself </a:t>
            </a:r>
            <a:r>
              <a:rPr lang="en-US" sz="2800" b="1" i="1" dirty="0">
                <a:solidFill>
                  <a:srgbClr val="0070C0"/>
                </a:solidFill>
                <a:latin typeface="Bookman Old Style" panose="02050604050505020204" pitchFamily="18" charset="0"/>
              </a:rPr>
              <a:t>like this child </a:t>
            </a:r>
            <a:r>
              <a:rPr lang="en-US" sz="2800" b="1" i="1" dirty="0">
                <a:latin typeface="Bookman Old Style" panose="02050604050505020204" pitchFamily="18" charset="0"/>
              </a:rPr>
              <a:t>is the greatest in the kingdom of heaven</a:t>
            </a:r>
            <a:r>
              <a:rPr lang="en-US" sz="2800" b="1" dirty="0">
                <a:latin typeface="Bookman Old Style" panose="02050604050505020204" pitchFamily="18" charset="0"/>
              </a:rPr>
              <a:t>.</a:t>
            </a:r>
          </a:p>
          <a:p>
            <a:pPr marL="0" indent="0">
              <a:buNone/>
            </a:pPr>
            <a:endParaRPr lang="en-US" sz="36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2341771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ircle(in)">
                                      <p:cBhvr>
                                        <p:cTn id="7"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2A1101-FB4A-46B9-8908-0F75C965EEE4}"/>
              </a:ext>
            </a:extLst>
          </p:cNvPr>
          <p:cNvSpPr>
            <a:spLocks noGrp="1"/>
          </p:cNvSpPr>
          <p:nvPr>
            <p:ph type="title"/>
          </p:nvPr>
        </p:nvSpPr>
        <p:spPr/>
        <p:txBody>
          <a:bodyPr>
            <a:normAutofit/>
          </a:bodyPr>
          <a:lstStyle/>
          <a:p>
            <a:r>
              <a:rPr lang="en-US" sz="3200" b="1" dirty="0">
                <a:solidFill>
                  <a:srgbClr val="C00000"/>
                </a:solidFill>
                <a:effectLst/>
                <a:latin typeface="Bookman Old Style" panose="02050604050505020204" pitchFamily="18" charset="0"/>
                <a:ea typeface="Calibri" panose="020F0502020204030204" pitchFamily="34" charset="0"/>
              </a:rPr>
              <a:t>I.</a:t>
            </a:r>
            <a:r>
              <a:rPr lang="en-US" sz="3200" b="1" dirty="0">
                <a:solidFill>
                  <a:srgbClr val="C00000"/>
                </a:solidFill>
                <a:latin typeface="Bookman Old Style" panose="02050604050505020204" pitchFamily="18" charset="0"/>
                <a:ea typeface="Calibri" panose="020F0502020204030204" pitchFamily="34" charset="0"/>
              </a:rPr>
              <a:t> </a:t>
            </a:r>
            <a:r>
              <a:rPr lang="en-US" sz="3200" b="1" dirty="0">
                <a:latin typeface="Bookman Old Style" panose="02050604050505020204" pitchFamily="18" charset="0"/>
              </a:rPr>
              <a:t>God’s children are those who humble themselves like a child (</a:t>
            </a:r>
            <a:r>
              <a:rPr lang="en-US" sz="3200" b="1" i="1" dirty="0">
                <a:latin typeface="Bookman Old Style" panose="02050604050505020204" pitchFamily="18" charset="0"/>
              </a:rPr>
              <a:t>verses 1-6</a:t>
            </a:r>
            <a:r>
              <a:rPr lang="en-US" sz="3200" b="1" dirty="0">
                <a:latin typeface="Bookman Old Style" panose="02050604050505020204" pitchFamily="18" charset="0"/>
              </a:rPr>
              <a:t>)</a:t>
            </a:r>
            <a:endParaRPr lang="en-US" sz="3200" b="1" dirty="0">
              <a:solidFill>
                <a:schemeClr val="tx1"/>
              </a:solidFill>
              <a:latin typeface="Bookman Old Style" panose="02050604050505020204" pitchFamily="18" charset="0"/>
            </a:endParaRPr>
          </a:p>
        </p:txBody>
      </p:sp>
      <p:sp>
        <p:nvSpPr>
          <p:cNvPr id="5" name="Content Placeholder 4">
            <a:extLst>
              <a:ext uri="{FF2B5EF4-FFF2-40B4-BE49-F238E27FC236}">
                <a16:creationId xmlns:a16="http://schemas.microsoft.com/office/drawing/2014/main" id="{AB5DB673-2A69-412B-A9B3-AAA1AD838AA0}"/>
              </a:ext>
            </a:extLst>
          </p:cNvPr>
          <p:cNvSpPr>
            <a:spLocks noGrp="1"/>
          </p:cNvSpPr>
          <p:nvPr>
            <p:ph idx="1"/>
          </p:nvPr>
        </p:nvSpPr>
        <p:spPr>
          <a:xfrm>
            <a:off x="854694" y="2003073"/>
            <a:ext cx="10058400" cy="4736592"/>
          </a:xfrm>
        </p:spPr>
        <p:txBody>
          <a:bodyPr>
            <a:noAutofit/>
          </a:bodyPr>
          <a:lstStyle/>
          <a:p>
            <a:pPr marL="514350" marR="0" indent="-514350">
              <a:lnSpc>
                <a:spcPct val="100000"/>
              </a:lnSpc>
              <a:spcBef>
                <a:spcPts val="0"/>
              </a:spcBef>
              <a:spcAft>
                <a:spcPts val="0"/>
              </a:spcAft>
              <a:buFont typeface="+mj-lt"/>
              <a:buAutoNum type="alphaUcPeriod" startAt="2"/>
            </a:pP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True humility is confirmed by real love for God’s children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5-6</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a:t>
            </a:r>
          </a:p>
          <a:p>
            <a:pPr marL="0" marR="0" indent="0">
              <a:lnSpc>
                <a:spcPct val="100000"/>
              </a:lnSpc>
              <a:spcBef>
                <a:spcPts val="0"/>
              </a:spcBef>
              <a:spcAft>
                <a:spcPts val="0"/>
              </a:spcAft>
              <a:buNone/>
            </a:pP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5</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“Whoever receives </a:t>
            </a:r>
            <a:r>
              <a:rPr lang="en-US" sz="2800" b="1" i="1" u="sng"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one such child</a:t>
            </a:r>
            <a:r>
              <a:rPr lang="en-US" sz="2800" b="1" i="1" dirty="0">
                <a:solidFill>
                  <a:srgbClr val="0070C0"/>
                </a:solidFill>
                <a:effectLst/>
                <a:latin typeface="Bookman Old Style" panose="02050604050505020204" pitchFamily="18" charset="0"/>
                <a:ea typeface="Times New Roman" panose="02020603050405020304" pitchFamily="18" charset="0"/>
                <a:cs typeface="Times New Roman" panose="02020603050405020304" pitchFamily="18" charset="0"/>
              </a:rPr>
              <a:t> in my name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receives me</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400" b="1" dirty="0">
                <a:solidFill>
                  <a:srgbClr val="FF0000"/>
                </a:solidFill>
                <a:effectLst/>
                <a:latin typeface="Bookman Old Style" panose="02050604050505020204" pitchFamily="18" charset="0"/>
                <a:ea typeface="Times New Roman" panose="02020603050405020304" pitchFamily="18" charset="0"/>
                <a:cs typeface="Times New Roman" panose="02020603050405020304" pitchFamily="18" charset="0"/>
              </a:rPr>
              <a:t>6</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 </a:t>
            </a:r>
            <a:r>
              <a:rPr lang="en-US" sz="2800" b="1" i="1" dirty="0">
                <a:effectLst/>
                <a:latin typeface="Bookman Old Style" panose="02050604050505020204" pitchFamily="18" charset="0"/>
                <a:ea typeface="Times New Roman" panose="02020603050405020304" pitchFamily="18" charset="0"/>
                <a:cs typeface="Times New Roman" panose="02020603050405020304" pitchFamily="18" charset="0"/>
              </a:rPr>
              <a:t>but whoever causes one of these little ones who believe in me to sin, it would be better for him to have a great millstone fastened around his neck and to be drowned in the depth of the sea</a:t>
            </a:r>
            <a:r>
              <a:rPr lang="en-US" sz="2800" b="1" dirty="0">
                <a:effectLst/>
                <a:latin typeface="Bookman Old Style" panose="02050604050505020204" pitchFamily="18" charset="0"/>
                <a:ea typeface="Times New Roman" panose="02020603050405020304" pitchFamily="18" charset="0"/>
                <a:cs typeface="Times New Roman" panose="02020603050405020304" pitchFamily="18" charset="0"/>
              </a:rPr>
              <a:t>.</a:t>
            </a:r>
            <a:endParaRPr lang="en-US" sz="2800" b="1" dirty="0">
              <a:effectLst/>
              <a:latin typeface="Bookman Old Style" panose="02050604050505020204" pitchFamily="18" charset="0"/>
              <a:ea typeface="Calibri" panose="020F0502020204030204" pitchFamily="34" charset="0"/>
              <a:cs typeface="Times New Roman" panose="02020603050405020304" pitchFamily="18" charset="0"/>
            </a:endParaRPr>
          </a:p>
          <a:p>
            <a:pPr marL="0" indent="0">
              <a:lnSpc>
                <a:spcPct val="100000"/>
              </a:lnSpc>
              <a:buNone/>
            </a:pPr>
            <a:endParaRPr lang="en-US" sz="2800" b="1" dirty="0">
              <a:solidFill>
                <a:srgbClr val="C00000"/>
              </a:solidFill>
              <a:latin typeface="Bookman Old Style" panose="02050604050505020204" pitchFamily="18" charset="0"/>
            </a:endParaRPr>
          </a:p>
        </p:txBody>
      </p:sp>
    </p:spTree>
    <p:extLst>
      <p:ext uri="{BB962C8B-B14F-4D97-AF65-F5344CB8AC3E}">
        <p14:creationId xmlns:p14="http://schemas.microsoft.com/office/powerpoint/2010/main" val="396084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circle(in)">
                                      <p:cBhvr>
                                        <p:cTn id="11" dur="2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828</TotalTime>
  <Words>1386</Words>
  <Application>Microsoft Office PowerPoint</Application>
  <PresentationFormat>Widescreen</PresentationFormat>
  <Paragraphs>58</Paragraphs>
  <Slides>20</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20</vt:i4>
      </vt:variant>
    </vt:vector>
  </HeadingPairs>
  <TitlesOfParts>
    <vt:vector size="29" baseType="lpstr">
      <vt:lpstr>Arial</vt:lpstr>
      <vt:lpstr>Bookman Old Style</vt:lpstr>
      <vt:lpstr>Calibri</vt:lpstr>
      <vt:lpstr>Calibri Light</vt:lpstr>
      <vt:lpstr>Rockwell</vt:lpstr>
      <vt:lpstr>Rockwell Condensed</vt:lpstr>
      <vt:lpstr>Wingdings</vt:lpstr>
      <vt:lpstr>1_Office Theme</vt:lpstr>
      <vt:lpstr>Wood Type</vt:lpstr>
      <vt:lpstr>PowerPoint Presentation</vt:lpstr>
      <vt:lpstr>PowerPoint Presentation</vt:lpstr>
      <vt:lpstr>PowerPoint Presentation</vt:lpstr>
      <vt:lpstr>PowerPoint Presentation</vt:lpstr>
      <vt:lpstr>I. God’s children are those who humble themselves like a child (verses 1-6)</vt:lpstr>
      <vt:lpstr>I. God’s children are those who humble themselves like a child (verses 1-6)</vt:lpstr>
      <vt:lpstr>I. God’s children are those who humble themselves like a child (verses 1-6)</vt:lpstr>
      <vt:lpstr>I. God’s children are those who humble themselves like a child (verses 1-6)</vt:lpstr>
      <vt:lpstr>I. God’s children are those who humble themselves like a child (verses 1-6)</vt:lpstr>
      <vt:lpstr>I. God’s children are those who humble themselves like a child (verses 1-6)</vt:lpstr>
      <vt:lpstr>II. The enemy of true humility is pride (verses 7-10)</vt:lpstr>
      <vt:lpstr>II. The enemy of true humility is pride (verses 7-10)</vt:lpstr>
      <vt:lpstr>II. The enemy of true humility is pride (verses 7-10)</vt:lpstr>
      <vt:lpstr>II. The enemy of true humility is pride (verses 7-10)</vt:lpstr>
      <vt:lpstr>II. The enemy of true humility is pride (verses 7-10)</vt:lpstr>
      <vt:lpstr>II. The enemy of true humility is pride (verses 7-10)</vt:lpstr>
      <vt:lpstr>III. God opposes the proud for the sake of His children (verses 10-14)</vt:lpstr>
      <vt:lpstr>III. God opposes the proud for the sake of His children (verses 10-14)</vt:lpstr>
      <vt:lpstr>III. God opposes the proud for the sake of His children (verses 10-14)</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62</cp:revision>
  <dcterms:created xsi:type="dcterms:W3CDTF">2020-03-26T18:56:14Z</dcterms:created>
  <dcterms:modified xsi:type="dcterms:W3CDTF">2023-10-01T16:55:58Z</dcterms:modified>
</cp:coreProperties>
</file>