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 id="2147483762" r:id="rId2"/>
  </p:sldMasterIdLst>
  <p:notesMasterIdLst>
    <p:notesMasterId r:id="rId20"/>
  </p:notesMasterIdLst>
  <p:sldIdLst>
    <p:sldId id="545" r:id="rId3"/>
    <p:sldId id="399" r:id="rId4"/>
    <p:sldId id="727" r:id="rId5"/>
    <p:sldId id="565" r:id="rId6"/>
    <p:sldId id="750" r:id="rId7"/>
    <p:sldId id="746" r:id="rId8"/>
    <p:sldId id="751" r:id="rId9"/>
    <p:sldId id="660" r:id="rId10"/>
    <p:sldId id="752" r:id="rId11"/>
    <p:sldId id="747" r:id="rId12"/>
    <p:sldId id="754" r:id="rId13"/>
    <p:sldId id="755" r:id="rId14"/>
    <p:sldId id="756" r:id="rId15"/>
    <p:sldId id="753" r:id="rId16"/>
    <p:sldId id="707" r:id="rId17"/>
    <p:sldId id="748" r:id="rId18"/>
    <p:sldId id="749"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5E0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64B047C-E3AE-49BF-9EAB-3C494DD83E1B}" v="9" dt="2023-09-14T14:34:24.72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66" d="100"/>
          <a:sy n="66" d="100"/>
        </p:scale>
        <p:origin x="592"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1572ED-DCF0-4704-A939-7BED94815564}" type="datetimeFigureOut">
              <a:rPr lang="en-US" smtClean="0"/>
              <a:t>9/20/2023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12D89D-B35A-48BA-B643-15CC34A44E46}" type="slidenum">
              <a:rPr lang="en-US" smtClean="0"/>
              <a:t>‹#›</a:t>
            </a:fld>
            <a:endParaRPr lang="en-US"/>
          </a:p>
        </p:txBody>
      </p:sp>
    </p:spTree>
    <p:extLst>
      <p:ext uri="{BB962C8B-B14F-4D97-AF65-F5344CB8AC3E}">
        <p14:creationId xmlns:p14="http://schemas.microsoft.com/office/powerpoint/2010/main" val="11241053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2.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DFAD5F9-A63A-4A59-A734-6A332050D203}" type="datetimeFigureOut">
              <a:rPr lang="en-US" smtClean="0"/>
              <a:t>9/20/2023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8142226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FAD5F9-A63A-4A59-A734-6A332050D203}" type="datetimeFigureOut">
              <a:rPr lang="en-US" smtClean="0"/>
              <a:t>9/20/2023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576114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FAD5F9-A63A-4A59-A734-6A332050D203}" type="datetimeFigureOut">
              <a:rPr lang="en-US" smtClean="0"/>
              <a:t>9/20/2023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8186666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9/20/2023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11578479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9/20/2023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9954800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9/20/2023</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32194861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9/20/2023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4825561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9/20/2023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41474006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9/20/2023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4426123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9/20/2023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4682929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9/20/2023</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481743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FAD5F9-A63A-4A59-A734-6A332050D203}" type="datetimeFigureOut">
              <a:rPr lang="en-US" smtClean="0"/>
              <a:t>9/20/2023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36153418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9/20/2023</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5889088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9/20/2023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560377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9/20/2023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570786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DFAD5F9-A63A-4A59-A734-6A332050D203}" type="datetimeFigureOut">
              <a:rPr lang="en-US" smtClean="0"/>
              <a:t>9/20/2023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3765062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DFAD5F9-A63A-4A59-A734-6A332050D203}" type="datetimeFigureOut">
              <a:rPr lang="en-US" smtClean="0"/>
              <a:t>9/20/2023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536144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DFAD5F9-A63A-4A59-A734-6A332050D203}" type="datetimeFigureOut">
              <a:rPr lang="en-US" smtClean="0"/>
              <a:t>9/20/2023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766188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DFAD5F9-A63A-4A59-A734-6A332050D203}" type="datetimeFigureOut">
              <a:rPr lang="en-US" smtClean="0"/>
              <a:t>9/20/2023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335774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FAD5F9-A63A-4A59-A734-6A332050D203}" type="datetimeFigureOut">
              <a:rPr lang="en-US" smtClean="0"/>
              <a:t>9/20/2023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202186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DFAD5F9-A63A-4A59-A734-6A332050D203}" type="datetimeFigureOut">
              <a:rPr lang="en-US" smtClean="0"/>
              <a:t>9/20/2023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762109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DFAD5F9-A63A-4A59-A734-6A332050D203}" type="datetimeFigureOut">
              <a:rPr lang="en-US" smtClean="0"/>
              <a:t>9/20/2023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431489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FAD5F9-A63A-4A59-A734-6A332050D203}" type="datetimeFigureOut">
              <a:rPr lang="en-US" smtClean="0"/>
              <a:t>9/20/2023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AD347E-7FDC-4FAF-884F-CF4FE1E94299}" type="slidenum">
              <a:rPr lang="en-US" smtClean="0"/>
              <a:t>‹#›</a:t>
            </a:fld>
            <a:endParaRPr lang="en-US"/>
          </a:p>
        </p:txBody>
      </p:sp>
    </p:spTree>
    <p:extLst>
      <p:ext uri="{BB962C8B-B14F-4D97-AF65-F5344CB8AC3E}">
        <p14:creationId xmlns:p14="http://schemas.microsoft.com/office/powerpoint/2010/main" val="801311633"/>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9/20/2023</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1594918442"/>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6A8E7D-724C-4ED6-8B95-17903A4D3681}"/>
              </a:ext>
            </a:extLst>
          </p:cNvPr>
          <p:cNvSpPr>
            <a:spLocks noGrp="1"/>
          </p:cNvSpPr>
          <p:nvPr>
            <p:ph idx="1"/>
          </p:nvPr>
        </p:nvSpPr>
        <p:spPr/>
        <p:txBody>
          <a:bodyPr>
            <a:normAutofit/>
          </a:bodyPr>
          <a:lstStyle/>
          <a:p>
            <a:pPr marL="0" indent="0" algn="ctr">
              <a:buNone/>
            </a:pPr>
            <a:r>
              <a:rPr lang="en-US" sz="4800" b="1" dirty="0">
                <a:solidFill>
                  <a:schemeClr val="bg1"/>
                </a:solidFill>
              </a:rPr>
              <a:t>Scripture Reading</a:t>
            </a:r>
          </a:p>
          <a:p>
            <a:pPr marL="0" indent="0" algn="ctr">
              <a:buNone/>
            </a:pPr>
            <a:r>
              <a:rPr lang="en-US" sz="4400" b="1" i="1" dirty="0">
                <a:solidFill>
                  <a:schemeClr val="accent4">
                    <a:lumMod val="60000"/>
                    <a:lumOff val="40000"/>
                  </a:schemeClr>
                </a:solidFill>
              </a:rPr>
              <a:t>Matthew 17:14-27</a:t>
            </a:r>
          </a:p>
          <a:p>
            <a:pPr marL="0" indent="0" algn="ctr">
              <a:buNone/>
            </a:pPr>
            <a:endParaRPr lang="en-US" sz="4000" b="1" dirty="0">
              <a:solidFill>
                <a:srgbClr val="FF3300"/>
              </a:solidFill>
            </a:endParaRPr>
          </a:p>
          <a:p>
            <a:pPr marL="0" indent="0" algn="ctr">
              <a:buNone/>
            </a:pPr>
            <a:r>
              <a:rPr lang="en-US" sz="4000" b="1" dirty="0">
                <a:solidFill>
                  <a:srgbClr val="FF3300"/>
                </a:solidFill>
              </a:rPr>
              <a:t>Page 978 in the seat back bibles</a:t>
            </a:r>
          </a:p>
        </p:txBody>
      </p:sp>
    </p:spTree>
    <p:extLst>
      <p:ext uri="{BB962C8B-B14F-4D97-AF65-F5344CB8AC3E}">
        <p14:creationId xmlns:p14="http://schemas.microsoft.com/office/powerpoint/2010/main" val="33758752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God’s will is to bring salvation through the provision of His Son (</a:t>
            </a:r>
            <a:r>
              <a:rPr lang="en-US" sz="3200" b="1" i="1" dirty="0">
                <a:effectLst/>
                <a:latin typeface="Bookman Old Style" panose="02050604050505020204" pitchFamily="18" charset="0"/>
                <a:ea typeface="Calibri" panose="020F0502020204030204" pitchFamily="34" charset="0"/>
              </a:rPr>
              <a:t>verses 24-27</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514350" indent="-514350">
              <a:buFont typeface="+mj-lt"/>
              <a:buAutoNum type="alphaUcPeriod" startAt="2"/>
            </a:pPr>
            <a:r>
              <a:rPr lang="en-US" sz="2800" b="1" dirty="0">
                <a:latin typeface="Bookman Old Style" panose="02050604050505020204" pitchFamily="18" charset="0"/>
              </a:rPr>
              <a:t>God will provide for the freedom of His children (</a:t>
            </a:r>
            <a:r>
              <a:rPr lang="en-US" sz="2800" b="1" i="1" dirty="0">
                <a:latin typeface="Bookman Old Style" panose="02050604050505020204" pitchFamily="18" charset="0"/>
              </a:rPr>
              <a:t>24-27</a:t>
            </a:r>
            <a:r>
              <a:rPr lang="en-US" sz="2800" b="1" dirty="0">
                <a:latin typeface="Bookman Old Style" panose="02050604050505020204" pitchFamily="18" charset="0"/>
              </a:rPr>
              <a:t>)</a:t>
            </a:r>
          </a:p>
          <a:p>
            <a:pPr marL="0" indent="0">
              <a:buNone/>
            </a:pPr>
            <a:r>
              <a:rPr lang="en-US" sz="2800" b="1" dirty="0">
                <a:latin typeface="Bookman Old Style" panose="02050604050505020204" pitchFamily="18" charset="0"/>
              </a:rPr>
              <a:t>“</a:t>
            </a:r>
            <a:r>
              <a:rPr lang="en-US" sz="2800" b="1" i="1" dirty="0">
                <a:latin typeface="Bookman Old Style" panose="02050604050505020204" pitchFamily="18" charset="0"/>
              </a:rPr>
              <a:t>We are offspring of Abraham and have never been enslaved to anyone</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John 8:33</a:t>
            </a:r>
          </a:p>
          <a:p>
            <a:pPr marL="0" indent="0">
              <a:buNone/>
            </a:pPr>
            <a:r>
              <a:rPr lang="en-US" sz="2800" b="1" dirty="0">
                <a:latin typeface="Bookman Old Style" panose="02050604050505020204" pitchFamily="18" charset="0"/>
              </a:rPr>
              <a:t>“</a:t>
            </a:r>
            <a:r>
              <a:rPr lang="en-US" sz="2800" b="1" i="1" dirty="0">
                <a:latin typeface="Bookman Old Style" panose="02050604050505020204" pitchFamily="18" charset="0"/>
              </a:rPr>
              <a:t>So if the Son sets you free, </a:t>
            </a:r>
            <a:r>
              <a:rPr lang="en-US" sz="2800" b="1" i="1" dirty="0">
                <a:solidFill>
                  <a:srgbClr val="0070C0"/>
                </a:solidFill>
                <a:latin typeface="Bookman Old Style" panose="02050604050505020204" pitchFamily="18" charset="0"/>
              </a:rPr>
              <a:t>you will be free indeed</a:t>
            </a:r>
            <a:r>
              <a:rPr lang="en-US" sz="2800" b="1" i="1" dirty="0">
                <a:latin typeface="Bookman Old Style" panose="02050604050505020204" pitchFamily="18" charset="0"/>
              </a:rPr>
              <a:t>.</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John 8:36</a:t>
            </a:r>
            <a:endParaRPr lang="en-US" sz="40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1104548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circle(in)">
                                      <p:cBhvr>
                                        <p:cTn id="11" dur="2000"/>
                                        <p:tgtEl>
                                          <p:spTgt spid="5">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nodeType="clickEffect">
                                  <p:stCondLst>
                                    <p:cond delay="0"/>
                                  </p:stCondLst>
                                  <p:childTnLst>
                                    <p:set>
                                      <p:cBhvr>
                                        <p:cTn id="15" dur="1" fill="hold">
                                          <p:stCondLst>
                                            <p:cond delay="0"/>
                                          </p:stCondLst>
                                        </p:cTn>
                                        <p:tgtEl>
                                          <p:spTgt spid="5">
                                            <p:txEl>
                                              <p:pRg st="2" end="2"/>
                                            </p:txEl>
                                          </p:spTgt>
                                        </p:tgtEl>
                                        <p:attrNameLst>
                                          <p:attrName>style.visibility</p:attrName>
                                        </p:attrNameLst>
                                      </p:cBhvr>
                                      <p:to>
                                        <p:strVal val="visible"/>
                                      </p:to>
                                    </p:set>
                                    <p:animEffect transition="in" filter="circle(in)">
                                      <p:cBhvr>
                                        <p:cTn id="16"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God’s will is to bring salvation through the provision of His Son (</a:t>
            </a:r>
            <a:r>
              <a:rPr lang="en-US" sz="3200" b="1" i="1" dirty="0">
                <a:effectLst/>
                <a:latin typeface="Bookman Old Style" panose="02050604050505020204" pitchFamily="18" charset="0"/>
                <a:ea typeface="Calibri" panose="020F0502020204030204" pitchFamily="34" charset="0"/>
              </a:rPr>
              <a:t>verses 24-27</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514350" indent="-514350">
              <a:buFont typeface="+mj-lt"/>
              <a:buAutoNum type="alphaUcPeriod" startAt="2"/>
            </a:pPr>
            <a:r>
              <a:rPr lang="en-US" sz="2800" b="1" dirty="0">
                <a:latin typeface="Bookman Old Style" panose="02050604050505020204" pitchFamily="18" charset="0"/>
              </a:rPr>
              <a:t>God will provide for the freedom of His children (</a:t>
            </a:r>
            <a:r>
              <a:rPr lang="en-US" sz="2800" b="1" i="1" dirty="0">
                <a:latin typeface="Bookman Old Style" panose="02050604050505020204" pitchFamily="18" charset="0"/>
              </a:rPr>
              <a:t>24-27</a:t>
            </a:r>
            <a:r>
              <a:rPr lang="en-US" sz="2800" b="1" dirty="0">
                <a:latin typeface="Bookman Old Style" panose="02050604050505020204" pitchFamily="18" charset="0"/>
              </a:rPr>
              <a:t>)</a:t>
            </a:r>
          </a:p>
          <a:p>
            <a:pPr marL="0" indent="0">
              <a:buNone/>
            </a:pPr>
            <a:r>
              <a:rPr lang="en-US" sz="2400" b="1" dirty="0">
                <a:solidFill>
                  <a:srgbClr val="FF0000"/>
                </a:solidFill>
                <a:latin typeface="Bookman Old Style" panose="02050604050505020204" pitchFamily="18" charset="0"/>
              </a:rPr>
              <a:t>24</a:t>
            </a:r>
            <a:r>
              <a:rPr lang="en-US" sz="2800" b="1" dirty="0">
                <a:latin typeface="Bookman Old Style" panose="02050604050505020204" pitchFamily="18" charset="0"/>
              </a:rPr>
              <a:t> </a:t>
            </a:r>
            <a:r>
              <a:rPr lang="en-US" sz="2800" b="1" i="1" dirty="0">
                <a:latin typeface="Bookman Old Style" panose="02050604050505020204" pitchFamily="18" charset="0"/>
              </a:rPr>
              <a:t>When they came to Capernaum, </a:t>
            </a:r>
            <a:r>
              <a:rPr lang="en-US" sz="2800" b="1" i="1" dirty="0">
                <a:solidFill>
                  <a:srgbClr val="0070C0"/>
                </a:solidFill>
                <a:latin typeface="Bookman Old Style" panose="02050604050505020204" pitchFamily="18" charset="0"/>
              </a:rPr>
              <a:t>the collectors of the two-drachma tax</a:t>
            </a:r>
            <a:r>
              <a:rPr lang="en-US" sz="2800" b="1" i="1" dirty="0">
                <a:latin typeface="Bookman Old Style" panose="02050604050505020204" pitchFamily="18" charset="0"/>
              </a:rPr>
              <a:t> </a:t>
            </a:r>
            <a:r>
              <a:rPr lang="en-US" sz="2800" b="1" i="1" dirty="0">
                <a:solidFill>
                  <a:srgbClr val="0070C0"/>
                </a:solidFill>
                <a:latin typeface="Bookman Old Style" panose="02050604050505020204" pitchFamily="18" charset="0"/>
              </a:rPr>
              <a:t>went up to Peter </a:t>
            </a:r>
            <a:r>
              <a:rPr lang="en-US" sz="2800" b="1" i="1" dirty="0">
                <a:latin typeface="Bookman Old Style" panose="02050604050505020204" pitchFamily="18" charset="0"/>
              </a:rPr>
              <a:t>and said, “</a:t>
            </a:r>
            <a:r>
              <a:rPr lang="en-US" sz="2800" b="1" i="1" dirty="0">
                <a:solidFill>
                  <a:srgbClr val="0070C0"/>
                </a:solidFill>
                <a:latin typeface="Bookman Old Style" panose="02050604050505020204" pitchFamily="18" charset="0"/>
              </a:rPr>
              <a:t>Does your teacher not pay the tax?</a:t>
            </a:r>
            <a:r>
              <a:rPr lang="en-US" sz="2800" b="1" i="1" dirty="0">
                <a:latin typeface="Bookman Old Style" panose="02050604050505020204" pitchFamily="18" charset="0"/>
              </a:rPr>
              <a:t>”</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25</a:t>
            </a:r>
            <a:r>
              <a:rPr lang="en-US" sz="2800" b="1" dirty="0">
                <a:latin typeface="Bookman Old Style" panose="02050604050505020204" pitchFamily="18" charset="0"/>
              </a:rPr>
              <a:t> </a:t>
            </a:r>
            <a:r>
              <a:rPr lang="en-US" sz="2800" b="1" i="1" dirty="0">
                <a:solidFill>
                  <a:srgbClr val="0070C0"/>
                </a:solidFill>
                <a:latin typeface="Bookman Old Style" panose="02050604050505020204" pitchFamily="18" charset="0"/>
              </a:rPr>
              <a:t>He said, “Yes.”</a:t>
            </a:r>
            <a:r>
              <a:rPr lang="en-US" sz="2800" b="1" i="1" dirty="0">
                <a:latin typeface="Bookman Old Style" panose="02050604050505020204" pitchFamily="18" charset="0"/>
              </a:rPr>
              <a:t> And when he came into the house, Jesus spoke to him first, saying, “What do you think, Simon? From whom do kings of the earth take toll or tax? From their sons or from others?”</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26</a:t>
            </a:r>
            <a:r>
              <a:rPr lang="en-US" sz="2800" b="1" dirty="0">
                <a:latin typeface="Bookman Old Style" panose="02050604050505020204" pitchFamily="18" charset="0"/>
              </a:rPr>
              <a:t> </a:t>
            </a:r>
            <a:r>
              <a:rPr lang="en-US" sz="2800" b="1" i="1" dirty="0">
                <a:latin typeface="Bookman Old Style" panose="02050604050505020204" pitchFamily="18" charset="0"/>
              </a:rPr>
              <a:t>And when he said, “From others,” Jesus said to him, “Then the sons are free</a:t>
            </a:r>
            <a:r>
              <a:rPr lang="en-US" sz="2800" b="1" dirty="0">
                <a:latin typeface="Bookman Old Style" panose="02050604050505020204" pitchFamily="18" charset="0"/>
              </a:rPr>
              <a:t>. </a:t>
            </a:r>
          </a:p>
        </p:txBody>
      </p:sp>
    </p:spTree>
    <p:extLst>
      <p:ext uri="{BB962C8B-B14F-4D97-AF65-F5344CB8AC3E}">
        <p14:creationId xmlns:p14="http://schemas.microsoft.com/office/powerpoint/2010/main" val="2075306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circle(in)">
                                      <p:cBhvr>
                                        <p:cTn id="7"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God’s will is to bring salvation through the provision of His Son (</a:t>
            </a:r>
            <a:r>
              <a:rPr lang="en-US" sz="3200" b="1" i="1" dirty="0">
                <a:effectLst/>
                <a:latin typeface="Bookman Old Style" panose="02050604050505020204" pitchFamily="18" charset="0"/>
                <a:ea typeface="Calibri" panose="020F0502020204030204" pitchFamily="34" charset="0"/>
              </a:rPr>
              <a:t>verses 24-27</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514350" indent="-514350">
              <a:buFont typeface="+mj-lt"/>
              <a:buAutoNum type="alphaUcPeriod" startAt="2"/>
            </a:pPr>
            <a:r>
              <a:rPr lang="en-US" sz="2800" b="1" dirty="0">
                <a:latin typeface="Bookman Old Style" panose="02050604050505020204" pitchFamily="18" charset="0"/>
              </a:rPr>
              <a:t>God will provide for the freedom of His children (</a:t>
            </a:r>
            <a:r>
              <a:rPr lang="en-US" sz="2800" b="1" i="1" dirty="0">
                <a:latin typeface="Bookman Old Style" panose="02050604050505020204" pitchFamily="18" charset="0"/>
              </a:rPr>
              <a:t>24-27</a:t>
            </a:r>
            <a:r>
              <a:rPr lang="en-US" sz="2800" b="1" dirty="0">
                <a:latin typeface="Bookman Old Style" panose="02050604050505020204" pitchFamily="18" charset="0"/>
              </a:rPr>
              <a:t>)</a:t>
            </a:r>
          </a:p>
          <a:p>
            <a:pPr marL="0" indent="0">
              <a:buNone/>
            </a:pPr>
            <a:r>
              <a:rPr lang="en-US" sz="2400" b="1" dirty="0">
                <a:solidFill>
                  <a:srgbClr val="FF0000"/>
                </a:solidFill>
                <a:latin typeface="Bookman Old Style" panose="02050604050505020204" pitchFamily="18" charset="0"/>
              </a:rPr>
              <a:t>24</a:t>
            </a:r>
            <a:r>
              <a:rPr lang="en-US" sz="2800" b="1" dirty="0">
                <a:latin typeface="Bookman Old Style" panose="02050604050505020204" pitchFamily="18" charset="0"/>
              </a:rPr>
              <a:t> </a:t>
            </a:r>
            <a:r>
              <a:rPr lang="en-US" sz="2800" b="1" i="1" dirty="0">
                <a:latin typeface="Bookman Old Style" panose="02050604050505020204" pitchFamily="18" charset="0"/>
              </a:rPr>
              <a:t>When they came to Capernaum, the collectors of the two-drachma tax went up to Peter and said, “Does your teacher not pay the tax?”</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25</a:t>
            </a:r>
            <a:r>
              <a:rPr lang="en-US" sz="2800" b="1" dirty="0">
                <a:latin typeface="Bookman Old Style" panose="02050604050505020204" pitchFamily="18" charset="0"/>
              </a:rPr>
              <a:t> </a:t>
            </a:r>
            <a:r>
              <a:rPr lang="en-US" sz="2800" b="1" i="1" dirty="0">
                <a:latin typeface="Bookman Old Style" panose="02050604050505020204" pitchFamily="18" charset="0"/>
              </a:rPr>
              <a:t>He said, “Yes.” And when he came into the house, Jesus spoke to him first, saying, </a:t>
            </a:r>
            <a:r>
              <a:rPr lang="en-US" sz="2800" b="1" i="1" dirty="0">
                <a:solidFill>
                  <a:srgbClr val="0070C0"/>
                </a:solidFill>
                <a:latin typeface="Bookman Old Style" panose="02050604050505020204" pitchFamily="18" charset="0"/>
              </a:rPr>
              <a:t>“What do you think, Simon? From whom do kings of the earth take toll or tax? From their sons or from others?”</a:t>
            </a:r>
            <a:r>
              <a:rPr lang="en-US" sz="2800" b="1" dirty="0">
                <a:solidFill>
                  <a:srgbClr val="0070C0"/>
                </a:solidFill>
                <a:latin typeface="Bookman Old Style" panose="02050604050505020204" pitchFamily="18" charset="0"/>
              </a:rPr>
              <a:t> </a:t>
            </a:r>
            <a:r>
              <a:rPr lang="en-US" sz="2400" b="1" dirty="0">
                <a:solidFill>
                  <a:srgbClr val="FF0000"/>
                </a:solidFill>
                <a:latin typeface="Bookman Old Style" panose="02050604050505020204" pitchFamily="18" charset="0"/>
              </a:rPr>
              <a:t>26</a:t>
            </a:r>
            <a:r>
              <a:rPr lang="en-US" sz="2800" b="1" dirty="0">
                <a:latin typeface="Bookman Old Style" panose="02050604050505020204" pitchFamily="18" charset="0"/>
              </a:rPr>
              <a:t> </a:t>
            </a:r>
            <a:r>
              <a:rPr lang="en-US" sz="2800" b="1" i="1" dirty="0">
                <a:solidFill>
                  <a:srgbClr val="0070C0"/>
                </a:solidFill>
                <a:latin typeface="Bookman Old Style" panose="02050604050505020204" pitchFamily="18" charset="0"/>
              </a:rPr>
              <a:t>And when he said, “From others,” </a:t>
            </a:r>
            <a:r>
              <a:rPr lang="en-US" sz="2800" b="1" i="1" dirty="0">
                <a:latin typeface="Bookman Old Style" panose="02050604050505020204" pitchFamily="18" charset="0"/>
              </a:rPr>
              <a:t>Jesus said to him, “Then the sons are free</a:t>
            </a:r>
            <a:r>
              <a:rPr lang="en-US" sz="2800" b="1" dirty="0">
                <a:latin typeface="Bookman Old Style" panose="02050604050505020204" pitchFamily="18" charset="0"/>
              </a:rPr>
              <a:t>. </a:t>
            </a:r>
          </a:p>
        </p:txBody>
      </p:sp>
    </p:spTree>
    <p:extLst>
      <p:ext uri="{BB962C8B-B14F-4D97-AF65-F5344CB8AC3E}">
        <p14:creationId xmlns:p14="http://schemas.microsoft.com/office/powerpoint/2010/main" val="21966229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God’s will is to bring salvation through the provision of His Son (</a:t>
            </a:r>
            <a:r>
              <a:rPr lang="en-US" sz="3200" b="1" i="1" dirty="0">
                <a:effectLst/>
                <a:latin typeface="Bookman Old Style" panose="02050604050505020204" pitchFamily="18" charset="0"/>
                <a:ea typeface="Calibri" panose="020F0502020204030204" pitchFamily="34" charset="0"/>
              </a:rPr>
              <a:t>verses 24-27</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514350" indent="-514350">
              <a:buFont typeface="+mj-lt"/>
              <a:buAutoNum type="alphaUcPeriod" startAt="2"/>
            </a:pPr>
            <a:r>
              <a:rPr lang="en-US" sz="2800" b="1" dirty="0">
                <a:latin typeface="Bookman Old Style" panose="02050604050505020204" pitchFamily="18" charset="0"/>
              </a:rPr>
              <a:t>God will provide for the freedom of His children (</a:t>
            </a:r>
            <a:r>
              <a:rPr lang="en-US" sz="2800" b="1" i="1" dirty="0">
                <a:latin typeface="Bookman Old Style" panose="02050604050505020204" pitchFamily="18" charset="0"/>
              </a:rPr>
              <a:t>24-27</a:t>
            </a:r>
            <a:r>
              <a:rPr lang="en-US" sz="2800" b="1" dirty="0">
                <a:latin typeface="Bookman Old Style" panose="02050604050505020204" pitchFamily="18" charset="0"/>
              </a:rPr>
              <a:t>)</a:t>
            </a:r>
          </a:p>
          <a:p>
            <a:pPr marL="0" indent="0">
              <a:buNone/>
            </a:pPr>
            <a:r>
              <a:rPr lang="en-US" sz="2400" b="1" dirty="0">
                <a:solidFill>
                  <a:srgbClr val="FF0000"/>
                </a:solidFill>
                <a:latin typeface="Bookman Old Style" panose="02050604050505020204" pitchFamily="18" charset="0"/>
              </a:rPr>
              <a:t>24</a:t>
            </a:r>
            <a:r>
              <a:rPr lang="en-US" sz="2800" b="1" dirty="0">
                <a:latin typeface="Bookman Old Style" panose="02050604050505020204" pitchFamily="18" charset="0"/>
              </a:rPr>
              <a:t> </a:t>
            </a:r>
            <a:r>
              <a:rPr lang="en-US" sz="2800" b="1" i="1" dirty="0">
                <a:latin typeface="Bookman Old Style" panose="02050604050505020204" pitchFamily="18" charset="0"/>
              </a:rPr>
              <a:t>When they came to Capernaum, the collectors of the two-drachma tax went up to Peter and said, “Does your teacher not pay the tax?”</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25</a:t>
            </a:r>
            <a:r>
              <a:rPr lang="en-US" sz="2800" b="1" dirty="0">
                <a:latin typeface="Bookman Old Style" panose="02050604050505020204" pitchFamily="18" charset="0"/>
              </a:rPr>
              <a:t> </a:t>
            </a:r>
            <a:r>
              <a:rPr lang="en-US" sz="2800" b="1" i="1" dirty="0">
                <a:latin typeface="Bookman Old Style" panose="02050604050505020204" pitchFamily="18" charset="0"/>
              </a:rPr>
              <a:t>He said, “Yes.” And when he came into the house, Jesus spoke to him first, saying, “What do you think, Simon? From whom do kings of the earth take toll or tax? From their sons or from others?”</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26</a:t>
            </a:r>
            <a:r>
              <a:rPr lang="en-US" sz="2800" b="1" dirty="0">
                <a:latin typeface="Bookman Old Style" panose="02050604050505020204" pitchFamily="18" charset="0"/>
              </a:rPr>
              <a:t> </a:t>
            </a:r>
            <a:r>
              <a:rPr lang="en-US" sz="2800" b="1" i="1" dirty="0">
                <a:latin typeface="Bookman Old Style" panose="02050604050505020204" pitchFamily="18" charset="0"/>
              </a:rPr>
              <a:t>And when he said, “From others,” </a:t>
            </a:r>
            <a:r>
              <a:rPr lang="en-US" sz="2800" b="1" i="1" dirty="0">
                <a:solidFill>
                  <a:srgbClr val="0070C0"/>
                </a:solidFill>
                <a:latin typeface="Bookman Old Style" panose="02050604050505020204" pitchFamily="18" charset="0"/>
              </a:rPr>
              <a:t>Jesus said to him, “</a:t>
            </a:r>
            <a:r>
              <a:rPr lang="en-US" sz="2800" b="1" i="1" u="sng" dirty="0">
                <a:solidFill>
                  <a:srgbClr val="0070C0"/>
                </a:solidFill>
                <a:latin typeface="Bookman Old Style" panose="02050604050505020204" pitchFamily="18" charset="0"/>
              </a:rPr>
              <a:t>Then the sons are free</a:t>
            </a:r>
            <a:r>
              <a:rPr lang="en-US" sz="2800" b="1" dirty="0">
                <a:latin typeface="Bookman Old Style" panose="02050604050505020204" pitchFamily="18" charset="0"/>
              </a:rPr>
              <a:t>. </a:t>
            </a:r>
          </a:p>
        </p:txBody>
      </p:sp>
    </p:spTree>
    <p:extLst>
      <p:ext uri="{BB962C8B-B14F-4D97-AF65-F5344CB8AC3E}">
        <p14:creationId xmlns:p14="http://schemas.microsoft.com/office/powerpoint/2010/main" val="28605240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God’s will is to bring salvation through the provision of His Son (</a:t>
            </a:r>
            <a:r>
              <a:rPr lang="en-US" sz="3200" b="1" i="1" dirty="0">
                <a:effectLst/>
                <a:latin typeface="Bookman Old Style" panose="02050604050505020204" pitchFamily="18" charset="0"/>
                <a:ea typeface="Calibri" panose="020F0502020204030204" pitchFamily="34" charset="0"/>
              </a:rPr>
              <a:t>verses 24-27</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514350" indent="-514350">
              <a:buFont typeface="+mj-lt"/>
              <a:buAutoNum type="alphaUcPeriod" startAt="2"/>
            </a:pPr>
            <a:r>
              <a:rPr lang="en-US" sz="2800" b="1" dirty="0">
                <a:latin typeface="Bookman Old Style" panose="02050604050505020204" pitchFamily="18" charset="0"/>
              </a:rPr>
              <a:t>God will provide for the freedom of His children (</a:t>
            </a:r>
            <a:r>
              <a:rPr lang="en-US" sz="2800" b="1" i="1" dirty="0">
                <a:latin typeface="Bookman Old Style" panose="02050604050505020204" pitchFamily="18" charset="0"/>
              </a:rPr>
              <a:t>24-27</a:t>
            </a:r>
            <a:r>
              <a:rPr lang="en-US" sz="2800" b="1" dirty="0">
                <a:latin typeface="Bookman Old Style" panose="02050604050505020204" pitchFamily="18" charset="0"/>
              </a:rPr>
              <a:t>)</a:t>
            </a:r>
          </a:p>
          <a:p>
            <a:pPr marL="0" indent="0" algn="ctr">
              <a:buNone/>
            </a:pPr>
            <a:r>
              <a:rPr lang="en-US" sz="2800" b="1" dirty="0">
                <a:solidFill>
                  <a:srgbClr val="C00000"/>
                </a:solidFill>
                <a:latin typeface="Bookman Old Style" panose="02050604050505020204" pitchFamily="18" charset="0"/>
              </a:rPr>
              <a:t>But in the Father’s kingdom, the </a:t>
            </a:r>
            <a:r>
              <a:rPr lang="en-US" sz="2800" b="1" u="sng" dirty="0">
                <a:solidFill>
                  <a:srgbClr val="C00000"/>
                </a:solidFill>
                <a:latin typeface="Bookman Old Style" panose="02050604050505020204" pitchFamily="18" charset="0"/>
              </a:rPr>
              <a:t>liberty</a:t>
            </a:r>
            <a:r>
              <a:rPr lang="en-US" sz="2800" b="1" dirty="0">
                <a:solidFill>
                  <a:srgbClr val="C00000"/>
                </a:solidFill>
                <a:latin typeface="Bookman Old Style" panose="02050604050505020204" pitchFamily="18" charset="0"/>
              </a:rPr>
              <a:t> of the children does not entail the </a:t>
            </a:r>
            <a:r>
              <a:rPr lang="en-US" sz="2800" b="1" u="sng" dirty="0">
                <a:solidFill>
                  <a:srgbClr val="C00000"/>
                </a:solidFill>
                <a:latin typeface="Bookman Old Style" panose="02050604050505020204" pitchFamily="18" charset="0"/>
              </a:rPr>
              <a:t>license</a:t>
            </a:r>
            <a:r>
              <a:rPr lang="en-US" sz="2800" b="1" dirty="0">
                <a:solidFill>
                  <a:srgbClr val="C00000"/>
                </a:solidFill>
                <a:latin typeface="Bookman Old Style" panose="02050604050505020204" pitchFamily="18" charset="0"/>
              </a:rPr>
              <a:t> for the children to walk in this world contrary to the Father’s ways. </a:t>
            </a:r>
          </a:p>
          <a:p>
            <a:pPr marL="0" indent="0">
              <a:buNone/>
            </a:pPr>
            <a:r>
              <a:rPr lang="en-US" sz="2400" b="1" dirty="0">
                <a:solidFill>
                  <a:srgbClr val="FF0000"/>
                </a:solidFill>
                <a:latin typeface="Bookman Old Style" panose="02050604050505020204" pitchFamily="18" charset="0"/>
              </a:rPr>
              <a:t>27</a:t>
            </a:r>
            <a:r>
              <a:rPr lang="en-US" sz="2800" b="1" dirty="0">
                <a:latin typeface="Bookman Old Style" panose="02050604050505020204" pitchFamily="18" charset="0"/>
              </a:rPr>
              <a:t> </a:t>
            </a:r>
            <a:r>
              <a:rPr lang="en-US" sz="2800" b="1" i="1" dirty="0">
                <a:latin typeface="Bookman Old Style" panose="02050604050505020204" pitchFamily="18" charset="0"/>
              </a:rPr>
              <a:t>However, </a:t>
            </a:r>
            <a:r>
              <a:rPr lang="en-US" sz="2800" b="1" i="1" dirty="0">
                <a:solidFill>
                  <a:srgbClr val="0070C0"/>
                </a:solidFill>
                <a:latin typeface="Bookman Old Style" panose="02050604050505020204" pitchFamily="18" charset="0"/>
              </a:rPr>
              <a:t>not to give offense </a:t>
            </a:r>
            <a:r>
              <a:rPr lang="en-US" sz="2800" b="1" i="1" dirty="0">
                <a:latin typeface="Bookman Old Style" panose="02050604050505020204" pitchFamily="18" charset="0"/>
              </a:rPr>
              <a:t>to them, go to the sea and cast a hook and take the first fish that comes up, and when you open its mouth </a:t>
            </a:r>
            <a:r>
              <a:rPr lang="en-US" sz="2800" b="1" i="1" dirty="0">
                <a:solidFill>
                  <a:srgbClr val="0070C0"/>
                </a:solidFill>
                <a:latin typeface="Bookman Old Style" panose="02050604050505020204" pitchFamily="18" charset="0"/>
              </a:rPr>
              <a:t>you will find a shekel. Take that and give it to them for me and for yourself</a:t>
            </a:r>
            <a:r>
              <a:rPr lang="en-US" sz="2800" b="1" i="1" dirty="0">
                <a:latin typeface="Bookman Old Style" panose="02050604050505020204" pitchFamily="18" charset="0"/>
              </a:rPr>
              <a:t>.”</a:t>
            </a:r>
            <a:r>
              <a:rPr lang="en-US" sz="2800" b="1" dirty="0">
                <a:latin typeface="Bookman Old Style" panose="02050604050505020204" pitchFamily="18" charset="0"/>
              </a:rPr>
              <a:t> </a:t>
            </a:r>
          </a:p>
        </p:txBody>
      </p:sp>
    </p:spTree>
    <p:extLst>
      <p:ext uri="{BB962C8B-B14F-4D97-AF65-F5344CB8AC3E}">
        <p14:creationId xmlns:p14="http://schemas.microsoft.com/office/powerpoint/2010/main" val="1923345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circle(in)">
                                      <p:cBhvr>
                                        <p:cTn id="7" dur="20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circle(in)">
                                      <p:cBhvr>
                                        <p:cTn id="12"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III.</a:t>
            </a:r>
            <a:r>
              <a:rPr lang="en-US" sz="3200" b="1" dirty="0">
                <a:effectLst/>
                <a:latin typeface="Bookman Old Style" panose="02050604050505020204" pitchFamily="18" charset="0"/>
                <a:ea typeface="Calibri" panose="020F0502020204030204" pitchFamily="34" charset="0"/>
              </a:rPr>
              <a:t> Trust the King in all things</a:t>
            </a:r>
            <a:endParaRPr lang="en-US" sz="3200" b="1" dirty="0">
              <a:solidFill>
                <a:schemeClr val="tx1"/>
              </a:solidFill>
              <a:latin typeface="Bookman Old Style" panose="02050604050505020204" pitchFamily="18" charset="0"/>
            </a:endParaRPr>
          </a:p>
        </p:txBody>
      </p:sp>
      <p:sp>
        <p:nvSpPr>
          <p:cNvPr id="2" name="Content Placeholder 1"/>
          <p:cNvSpPr>
            <a:spLocks noGrp="1"/>
          </p:cNvSpPr>
          <p:nvPr>
            <p:ph idx="1"/>
          </p:nvPr>
        </p:nvSpPr>
        <p:spPr/>
        <p:txBody>
          <a:bodyPr>
            <a:noAutofit/>
          </a:bodyPr>
          <a:lstStyle/>
          <a:p>
            <a:pPr marL="457200" indent="-457200">
              <a:buFont typeface="+mj-lt"/>
              <a:buAutoNum type="alphaUcPeriod"/>
            </a:pPr>
            <a:r>
              <a:rPr lang="en-US" sz="2800" b="1" dirty="0">
                <a:latin typeface="Bookman Old Style" panose="02050604050505020204" pitchFamily="18" charset="0"/>
              </a:rPr>
              <a:t>Trust Him with your ministry</a:t>
            </a:r>
          </a:p>
          <a:p>
            <a:pPr marL="0" indent="0">
              <a:buNone/>
            </a:pPr>
            <a:r>
              <a:rPr lang="en-US" sz="2800" b="1" dirty="0">
                <a:latin typeface="Bookman Old Style" panose="02050604050505020204" pitchFamily="18" charset="0"/>
              </a:rPr>
              <a:t>“</a:t>
            </a:r>
            <a:r>
              <a:rPr lang="en-US" sz="2800" b="1" i="1" dirty="0">
                <a:latin typeface="Bookman Old Style" panose="02050604050505020204" pitchFamily="18" charset="0"/>
              </a:rPr>
              <a:t>But </a:t>
            </a:r>
            <a:r>
              <a:rPr lang="en-US" sz="2800" b="1" i="1" dirty="0">
                <a:solidFill>
                  <a:srgbClr val="0070C0"/>
                </a:solidFill>
                <a:latin typeface="Bookman Old Style" panose="02050604050505020204" pitchFamily="18" charset="0"/>
              </a:rPr>
              <a:t>by the grace of God </a:t>
            </a:r>
            <a:r>
              <a:rPr lang="en-US" sz="2800" b="1" i="1" dirty="0">
                <a:latin typeface="Bookman Old Style" panose="02050604050505020204" pitchFamily="18" charset="0"/>
              </a:rPr>
              <a:t>I am what I am, and his grace toward me was not in vain. On the contrary, </a:t>
            </a:r>
            <a:r>
              <a:rPr lang="en-US" sz="2800" b="1" i="1" dirty="0">
                <a:solidFill>
                  <a:srgbClr val="0070C0"/>
                </a:solidFill>
                <a:latin typeface="Bookman Old Style" panose="02050604050505020204" pitchFamily="18" charset="0"/>
              </a:rPr>
              <a:t>I worked harder than any of them, though it was not I, but the grace of God that is with me</a:t>
            </a:r>
            <a:r>
              <a:rPr lang="en-US" sz="2800" b="1" i="1" dirty="0">
                <a:latin typeface="Bookman Old Style" panose="02050604050505020204" pitchFamily="18" charset="0"/>
              </a:rPr>
              <a:t>.</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1</a:t>
            </a:r>
            <a:r>
              <a:rPr lang="en-US" sz="2800" b="1" baseline="30000" dirty="0">
                <a:solidFill>
                  <a:srgbClr val="C00000"/>
                </a:solidFill>
                <a:latin typeface="Bookman Old Style" panose="02050604050505020204" pitchFamily="18" charset="0"/>
              </a:rPr>
              <a:t>st</a:t>
            </a:r>
            <a:r>
              <a:rPr lang="en-US" sz="2800" b="1" dirty="0">
                <a:solidFill>
                  <a:srgbClr val="C00000"/>
                </a:solidFill>
                <a:latin typeface="Bookman Old Style" panose="02050604050505020204" pitchFamily="18" charset="0"/>
              </a:rPr>
              <a:t> Corinthians 15:10</a:t>
            </a:r>
            <a:endParaRPr lang="en-US" sz="54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2005579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circle(in)">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III.</a:t>
            </a:r>
            <a:r>
              <a:rPr lang="en-US" sz="3200" b="1" dirty="0">
                <a:effectLst/>
                <a:latin typeface="Bookman Old Style" panose="02050604050505020204" pitchFamily="18" charset="0"/>
                <a:ea typeface="Calibri" panose="020F0502020204030204" pitchFamily="34" charset="0"/>
              </a:rPr>
              <a:t> Trust the King in all things</a:t>
            </a:r>
            <a:endParaRPr lang="en-US" sz="3200" b="1" dirty="0">
              <a:solidFill>
                <a:schemeClr val="tx1"/>
              </a:solidFill>
              <a:latin typeface="Bookman Old Style" panose="02050604050505020204" pitchFamily="18" charset="0"/>
            </a:endParaRPr>
          </a:p>
        </p:txBody>
      </p:sp>
      <p:sp>
        <p:nvSpPr>
          <p:cNvPr id="2" name="Content Placeholder 1"/>
          <p:cNvSpPr>
            <a:spLocks noGrp="1"/>
          </p:cNvSpPr>
          <p:nvPr>
            <p:ph idx="1"/>
          </p:nvPr>
        </p:nvSpPr>
        <p:spPr/>
        <p:txBody>
          <a:bodyPr>
            <a:noAutofit/>
          </a:bodyPr>
          <a:lstStyle/>
          <a:p>
            <a:pPr marL="514350" indent="-514350">
              <a:buFont typeface="+mj-lt"/>
              <a:buAutoNum type="alphaUcPeriod" startAt="2"/>
            </a:pPr>
            <a:r>
              <a:rPr lang="en-US" sz="2800" b="1" dirty="0">
                <a:latin typeface="Bookman Old Style" panose="02050604050505020204" pitchFamily="18" charset="0"/>
              </a:rPr>
              <a:t>Trust Him with your trials</a:t>
            </a:r>
          </a:p>
          <a:p>
            <a:pPr marL="0" indent="0">
              <a:buNone/>
            </a:pPr>
            <a:r>
              <a:rPr lang="en-US" sz="2800" b="1" dirty="0">
                <a:latin typeface="Bookman Old Style" panose="02050604050505020204" pitchFamily="18" charset="0"/>
              </a:rPr>
              <a:t>“</a:t>
            </a:r>
            <a:r>
              <a:rPr lang="en-US" sz="2800" b="1" i="1" dirty="0">
                <a:latin typeface="Bookman Old Style" panose="02050604050505020204" pitchFamily="18" charset="0"/>
              </a:rPr>
              <a:t>For we do not want you to be unaware, brothers, of the affliction we experienced in Asia. For </a:t>
            </a:r>
            <a:r>
              <a:rPr lang="en-US" sz="2800" b="1" i="1" dirty="0">
                <a:solidFill>
                  <a:srgbClr val="0070C0"/>
                </a:solidFill>
                <a:latin typeface="Bookman Old Style" panose="02050604050505020204" pitchFamily="18" charset="0"/>
              </a:rPr>
              <a:t>we were so utterly burdened beyond our strength that we despaired of life itself</a:t>
            </a:r>
            <a:r>
              <a:rPr lang="en-US" sz="2800" b="1" i="1" dirty="0">
                <a:latin typeface="Bookman Old Style" panose="02050604050505020204" pitchFamily="18" charset="0"/>
              </a:rPr>
              <a:t>. Indeed, we felt that we had received the sentence of death. But </a:t>
            </a:r>
            <a:r>
              <a:rPr lang="en-US" sz="2800" b="1" i="1" dirty="0">
                <a:solidFill>
                  <a:srgbClr val="0070C0"/>
                </a:solidFill>
                <a:latin typeface="Bookman Old Style" panose="02050604050505020204" pitchFamily="18" charset="0"/>
              </a:rPr>
              <a:t>that was to make us rely not on ourselves but on God </a:t>
            </a:r>
            <a:r>
              <a:rPr lang="en-US" sz="2800" b="1" i="1" u="sng" dirty="0">
                <a:solidFill>
                  <a:srgbClr val="0070C0"/>
                </a:solidFill>
                <a:latin typeface="Bookman Old Style" panose="02050604050505020204" pitchFamily="18" charset="0"/>
              </a:rPr>
              <a:t>who raises the dead</a:t>
            </a:r>
            <a:r>
              <a:rPr lang="en-US" sz="2800" b="1" i="1" dirty="0">
                <a:latin typeface="Bookman Old Style" panose="02050604050505020204" pitchFamily="18" charset="0"/>
              </a:rPr>
              <a:t>.</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2</a:t>
            </a:r>
            <a:r>
              <a:rPr lang="en-US" sz="2800" b="1" baseline="30000" dirty="0">
                <a:solidFill>
                  <a:srgbClr val="C00000"/>
                </a:solidFill>
                <a:latin typeface="Bookman Old Style" panose="02050604050505020204" pitchFamily="18" charset="0"/>
              </a:rPr>
              <a:t>nd</a:t>
            </a:r>
            <a:r>
              <a:rPr lang="en-US" sz="2800" b="1" dirty="0">
                <a:solidFill>
                  <a:srgbClr val="C00000"/>
                </a:solidFill>
                <a:latin typeface="Bookman Old Style" panose="02050604050505020204" pitchFamily="18" charset="0"/>
              </a:rPr>
              <a:t> Corinthians 1:8-9</a:t>
            </a:r>
            <a:endParaRPr lang="en-US" sz="54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631058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circle(in)">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III.</a:t>
            </a:r>
            <a:r>
              <a:rPr lang="en-US" sz="3200" b="1" dirty="0">
                <a:effectLst/>
                <a:latin typeface="Bookman Old Style" panose="02050604050505020204" pitchFamily="18" charset="0"/>
                <a:ea typeface="Calibri" panose="020F0502020204030204" pitchFamily="34" charset="0"/>
              </a:rPr>
              <a:t> Trust the King in all things</a:t>
            </a:r>
            <a:endParaRPr lang="en-US" sz="3200" b="1" dirty="0">
              <a:solidFill>
                <a:schemeClr val="tx1"/>
              </a:solidFill>
              <a:latin typeface="Bookman Old Style" panose="02050604050505020204" pitchFamily="18" charset="0"/>
            </a:endParaRPr>
          </a:p>
        </p:txBody>
      </p:sp>
      <p:sp>
        <p:nvSpPr>
          <p:cNvPr id="2" name="Content Placeholder 1"/>
          <p:cNvSpPr>
            <a:spLocks noGrp="1"/>
          </p:cNvSpPr>
          <p:nvPr>
            <p:ph idx="1"/>
          </p:nvPr>
        </p:nvSpPr>
        <p:spPr/>
        <p:txBody>
          <a:bodyPr>
            <a:noAutofit/>
          </a:bodyPr>
          <a:lstStyle/>
          <a:p>
            <a:pPr marL="742950" indent="-742950">
              <a:buFont typeface="+mj-lt"/>
              <a:buAutoNum type="alphaUcPeriod" startAt="3"/>
            </a:pPr>
            <a:r>
              <a:rPr lang="en-US" sz="2800" b="1" dirty="0">
                <a:latin typeface="Bookman Old Style" panose="02050604050505020204" pitchFamily="18" charset="0"/>
              </a:rPr>
              <a:t>Trust Him with your freedom</a:t>
            </a:r>
          </a:p>
          <a:p>
            <a:pPr marL="0" indent="0">
              <a:buNone/>
            </a:pPr>
            <a:r>
              <a:rPr lang="en-US" sz="2800" b="1" dirty="0">
                <a:latin typeface="Bookman Old Style" panose="02050604050505020204" pitchFamily="18" charset="0"/>
              </a:rPr>
              <a:t>“</a:t>
            </a:r>
            <a:r>
              <a:rPr lang="en-US" sz="2800" b="1" i="1" dirty="0">
                <a:solidFill>
                  <a:srgbClr val="0070C0"/>
                </a:solidFill>
                <a:latin typeface="Bookman Old Style" panose="02050604050505020204" pitchFamily="18" charset="0"/>
              </a:rPr>
              <a:t>All authority </a:t>
            </a:r>
            <a:r>
              <a:rPr lang="en-US" sz="2800" b="1" i="1" dirty="0">
                <a:latin typeface="Bookman Old Style" panose="02050604050505020204" pitchFamily="18" charset="0"/>
              </a:rPr>
              <a:t>in heaven and on earth has been given to me. </a:t>
            </a:r>
            <a:r>
              <a:rPr lang="en-US" sz="2800" b="1" i="1" dirty="0">
                <a:solidFill>
                  <a:srgbClr val="0070C0"/>
                </a:solidFill>
                <a:latin typeface="Bookman Old Style" panose="02050604050505020204" pitchFamily="18" charset="0"/>
              </a:rPr>
              <a:t>Go therefore</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Matthew 28:18-19</a:t>
            </a:r>
          </a:p>
          <a:p>
            <a:pPr marL="0" indent="0" algn="ctr">
              <a:buNone/>
            </a:pPr>
            <a:r>
              <a:rPr lang="en-US" sz="2800" b="1" dirty="0">
                <a:solidFill>
                  <a:srgbClr val="C00000"/>
                </a:solidFill>
                <a:latin typeface="Bookman Old Style" panose="02050604050505020204" pitchFamily="18" charset="0"/>
              </a:rPr>
              <a:t>The danger of giving thanks for our freedom to worship, as we often do, is to see that freedom as one given by a kingdom of this world and one that can be taken away by a kingdom of this world.</a:t>
            </a:r>
          </a:p>
        </p:txBody>
      </p:sp>
    </p:spTree>
    <p:extLst>
      <p:ext uri="{BB962C8B-B14F-4D97-AF65-F5344CB8AC3E}">
        <p14:creationId xmlns:p14="http://schemas.microsoft.com/office/powerpoint/2010/main" val="3557340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circle(in)">
                                      <p:cBhvr>
                                        <p:cTn id="11" dur="2000"/>
                                        <p:tgtEl>
                                          <p:spTgt spid="2">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nodeType="clickEffect">
                                  <p:stCondLst>
                                    <p:cond delay="0"/>
                                  </p:stCondLst>
                                  <p:childTnLst>
                                    <p:set>
                                      <p:cBhvr>
                                        <p:cTn id="15" dur="1" fill="hold">
                                          <p:stCondLst>
                                            <p:cond delay="0"/>
                                          </p:stCondLst>
                                        </p:cTn>
                                        <p:tgtEl>
                                          <p:spTgt spid="2">
                                            <p:txEl>
                                              <p:pRg st="2" end="2"/>
                                            </p:txEl>
                                          </p:spTgt>
                                        </p:tgtEl>
                                        <p:attrNameLst>
                                          <p:attrName>style.visibility</p:attrName>
                                        </p:attrNameLst>
                                      </p:cBhvr>
                                      <p:to>
                                        <p:strVal val="visible"/>
                                      </p:to>
                                    </p:set>
                                    <p:animEffect transition="in" filter="circle(in)">
                                      <p:cBhvr>
                                        <p:cTn id="16"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372168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tile tx="0" ty="0" sx="100000" sy="100000" flip="none" algn="tl"/>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1E9877-419F-A21A-A1FB-2C67BF48FBC6}"/>
              </a:ext>
            </a:extLst>
          </p:cNvPr>
          <p:cNvSpPr>
            <a:spLocks noGrp="1"/>
          </p:cNvSpPr>
          <p:nvPr>
            <p:ph sz="half" idx="1"/>
          </p:nvPr>
        </p:nvSpPr>
        <p:spPr>
          <a:xfrm>
            <a:off x="0" y="3678304"/>
            <a:ext cx="4754880" cy="591772"/>
          </a:xfrm>
        </p:spPr>
        <p:style>
          <a:lnRef idx="2">
            <a:schemeClr val="accent3">
              <a:shade val="15000"/>
            </a:schemeClr>
          </a:lnRef>
          <a:fillRef idx="1">
            <a:schemeClr val="accent3"/>
          </a:fillRef>
          <a:effectRef idx="0">
            <a:schemeClr val="accent3"/>
          </a:effectRef>
          <a:fontRef idx="minor">
            <a:schemeClr val="lt1"/>
          </a:fontRef>
        </p:style>
        <p:txBody>
          <a:bodyPr>
            <a:normAutofit/>
          </a:bodyPr>
          <a:lstStyle/>
          <a:p>
            <a:pPr marL="0" indent="0" algn="ctr">
              <a:buNone/>
            </a:pPr>
            <a:r>
              <a:rPr lang="en-US" sz="2800" b="1" dirty="0">
                <a:solidFill>
                  <a:schemeClr val="bg1"/>
                </a:solidFill>
                <a:latin typeface="Bookman Old Style" panose="02050604050505020204" pitchFamily="18" charset="0"/>
              </a:rPr>
              <a:t>Matthew 17:14-27</a:t>
            </a:r>
          </a:p>
        </p:txBody>
      </p:sp>
      <p:sp>
        <p:nvSpPr>
          <p:cNvPr id="4" name="Content Placeholder 3">
            <a:extLst>
              <a:ext uri="{FF2B5EF4-FFF2-40B4-BE49-F238E27FC236}">
                <a16:creationId xmlns:a16="http://schemas.microsoft.com/office/drawing/2014/main" id="{E83E098D-F60C-3C4A-1832-1E21B6C6D92B}"/>
              </a:ext>
            </a:extLst>
          </p:cNvPr>
          <p:cNvSpPr>
            <a:spLocks noGrp="1"/>
          </p:cNvSpPr>
          <p:nvPr>
            <p:ph sz="half" idx="2"/>
          </p:nvPr>
        </p:nvSpPr>
        <p:spPr>
          <a:xfrm>
            <a:off x="7437120" y="3678304"/>
            <a:ext cx="4754880" cy="979960"/>
          </a:xfrm>
        </p:spPr>
        <p:style>
          <a:lnRef idx="2">
            <a:schemeClr val="accent3">
              <a:shade val="15000"/>
            </a:schemeClr>
          </a:lnRef>
          <a:fillRef idx="1">
            <a:schemeClr val="accent3"/>
          </a:fillRef>
          <a:effectRef idx="0">
            <a:schemeClr val="accent3"/>
          </a:effectRef>
          <a:fontRef idx="minor">
            <a:schemeClr val="lt1"/>
          </a:fontRef>
        </p:style>
        <p:txBody>
          <a:bodyPr>
            <a:normAutofit/>
          </a:bodyPr>
          <a:lstStyle/>
          <a:p>
            <a:pPr marL="0" indent="0" algn="ctr">
              <a:buNone/>
            </a:pPr>
            <a:r>
              <a:rPr lang="en-US" sz="3200" b="1" dirty="0">
                <a:solidFill>
                  <a:schemeClr val="bg1"/>
                </a:solidFill>
                <a:latin typeface="Bookman Old Style" panose="02050604050505020204" pitchFamily="18" charset="0"/>
              </a:rPr>
              <a:t>Trust the King in All Things</a:t>
            </a:r>
          </a:p>
        </p:txBody>
      </p:sp>
    </p:spTree>
    <p:extLst>
      <p:ext uri="{BB962C8B-B14F-4D97-AF65-F5344CB8AC3E}">
        <p14:creationId xmlns:p14="http://schemas.microsoft.com/office/powerpoint/2010/main" val="30866002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a:t>
            </a:r>
            <a:r>
              <a:rPr lang="en-US" sz="3200" b="1" dirty="0">
                <a:solidFill>
                  <a:srgbClr val="C00000"/>
                </a:solidFill>
                <a:latin typeface="Bookman Old Style" panose="02050604050505020204" pitchFamily="18" charset="0"/>
                <a:ea typeface="Calibri" panose="020F0502020204030204" pitchFamily="34" charset="0"/>
              </a:rPr>
              <a:t> </a:t>
            </a:r>
            <a:r>
              <a:rPr lang="en-US" sz="3200" b="1" dirty="0">
                <a:effectLst/>
                <a:latin typeface="Bookman Old Style" panose="02050604050505020204" pitchFamily="18" charset="0"/>
                <a:ea typeface="Calibri" panose="020F0502020204030204" pitchFamily="34" charset="0"/>
              </a:rPr>
              <a:t>Faith in God is essential for doing His will (</a:t>
            </a:r>
            <a:r>
              <a:rPr lang="en-US" sz="3200" b="1" i="1" dirty="0">
                <a:effectLst/>
                <a:latin typeface="Bookman Old Style" panose="02050604050505020204" pitchFamily="18" charset="0"/>
                <a:ea typeface="Calibri" panose="020F0502020204030204" pitchFamily="34" charset="0"/>
              </a:rPr>
              <a:t>verses 14-21</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0" indent="0">
              <a:buNone/>
            </a:pPr>
            <a:r>
              <a:rPr lang="en-US" sz="2800" b="1" dirty="0">
                <a:latin typeface="Bookman Old Style" panose="02050604050505020204" pitchFamily="18" charset="0"/>
              </a:rPr>
              <a:t>“Taking God at His word and living my life accordingly.” </a:t>
            </a:r>
            <a:r>
              <a:rPr lang="en-US" sz="2800" b="1" dirty="0">
                <a:solidFill>
                  <a:srgbClr val="C00000"/>
                </a:solidFill>
                <a:latin typeface="Bookman Old Style" panose="02050604050505020204" pitchFamily="18" charset="0"/>
              </a:rPr>
              <a:t>My personal working definition of faith </a:t>
            </a:r>
          </a:p>
        </p:txBody>
      </p:sp>
    </p:spTree>
    <p:extLst>
      <p:ext uri="{BB962C8B-B14F-4D97-AF65-F5344CB8AC3E}">
        <p14:creationId xmlns:p14="http://schemas.microsoft.com/office/powerpoint/2010/main" val="3604928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a:t>
            </a:r>
            <a:r>
              <a:rPr lang="en-US" sz="3200" b="1" dirty="0">
                <a:solidFill>
                  <a:srgbClr val="C00000"/>
                </a:solidFill>
                <a:latin typeface="Bookman Old Style" panose="02050604050505020204" pitchFamily="18" charset="0"/>
                <a:ea typeface="Calibri" panose="020F0502020204030204" pitchFamily="34" charset="0"/>
              </a:rPr>
              <a:t> </a:t>
            </a:r>
            <a:r>
              <a:rPr lang="en-US" sz="3200" b="1" dirty="0">
                <a:effectLst/>
                <a:latin typeface="Bookman Old Style" panose="02050604050505020204" pitchFamily="18" charset="0"/>
                <a:ea typeface="Calibri" panose="020F0502020204030204" pitchFamily="34" charset="0"/>
              </a:rPr>
              <a:t>Faith in God is essential for doing His will (</a:t>
            </a:r>
            <a:r>
              <a:rPr lang="en-US" sz="3200" b="1" i="1" dirty="0">
                <a:effectLst/>
                <a:latin typeface="Bookman Old Style" panose="02050604050505020204" pitchFamily="18" charset="0"/>
                <a:ea typeface="Calibri" panose="020F0502020204030204" pitchFamily="34" charset="0"/>
              </a:rPr>
              <a:t>verses 14-21</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514350" indent="-514350">
              <a:buFont typeface="+mj-lt"/>
              <a:buAutoNum type="alphaUcPeriod"/>
            </a:pPr>
            <a:r>
              <a:rPr lang="en-US" sz="2800" b="1" dirty="0">
                <a:latin typeface="Bookman Old Style" panose="02050604050505020204" pitchFamily="18" charset="0"/>
              </a:rPr>
              <a:t>The disciples fail to seek and trust in God’s provision (</a:t>
            </a:r>
            <a:r>
              <a:rPr lang="en-US" sz="2800" b="1" i="1" dirty="0">
                <a:latin typeface="Bookman Old Style" panose="02050604050505020204" pitchFamily="18" charset="0"/>
              </a:rPr>
              <a:t>14-17</a:t>
            </a:r>
            <a:r>
              <a:rPr lang="en-US" sz="2800" b="1" dirty="0">
                <a:latin typeface="Bookman Old Style" panose="02050604050505020204" pitchFamily="18" charset="0"/>
              </a:rPr>
              <a:t>)</a:t>
            </a:r>
          </a:p>
          <a:p>
            <a:pPr marL="0" indent="0">
              <a:buNone/>
            </a:pPr>
            <a:r>
              <a:rPr lang="en-US" sz="2400" b="1" dirty="0">
                <a:solidFill>
                  <a:srgbClr val="FF0000"/>
                </a:solidFill>
                <a:latin typeface="Bookman Old Style" panose="02050604050505020204" pitchFamily="18" charset="0"/>
              </a:rPr>
              <a:t>14</a:t>
            </a:r>
            <a:r>
              <a:rPr lang="en-US" sz="2800" b="1" dirty="0">
                <a:latin typeface="Bookman Old Style" panose="02050604050505020204" pitchFamily="18" charset="0"/>
              </a:rPr>
              <a:t> </a:t>
            </a:r>
            <a:r>
              <a:rPr lang="en-US" sz="2800" b="1" i="1" dirty="0">
                <a:latin typeface="Bookman Old Style" panose="02050604050505020204" pitchFamily="18" charset="0"/>
              </a:rPr>
              <a:t>And when they came to the crowd, a man came up to him and, kneeling before him</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15</a:t>
            </a:r>
            <a:r>
              <a:rPr lang="en-US" sz="2800" b="1" dirty="0">
                <a:latin typeface="Bookman Old Style" panose="02050604050505020204" pitchFamily="18" charset="0"/>
              </a:rPr>
              <a:t> </a:t>
            </a:r>
            <a:r>
              <a:rPr lang="en-US" sz="2800" b="1" i="1" dirty="0">
                <a:latin typeface="Bookman Old Style" panose="02050604050505020204" pitchFamily="18" charset="0"/>
              </a:rPr>
              <a:t>said, “Lord, have mercy on my son, for he has seizures and he suffers terribly. For often he falls into the fire, and often into the water</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16</a:t>
            </a:r>
            <a:r>
              <a:rPr lang="en-US" sz="2800" b="1" dirty="0">
                <a:latin typeface="Bookman Old Style" panose="02050604050505020204" pitchFamily="18" charset="0"/>
              </a:rPr>
              <a:t> </a:t>
            </a:r>
            <a:r>
              <a:rPr lang="en-US" sz="2800" b="1" i="1" dirty="0">
                <a:latin typeface="Bookman Old Style" panose="02050604050505020204" pitchFamily="18" charset="0"/>
              </a:rPr>
              <a:t>And </a:t>
            </a:r>
            <a:r>
              <a:rPr lang="en-US" sz="2800" b="1" i="1" dirty="0">
                <a:solidFill>
                  <a:srgbClr val="0070C0"/>
                </a:solidFill>
                <a:latin typeface="Bookman Old Style" panose="02050604050505020204" pitchFamily="18" charset="0"/>
              </a:rPr>
              <a:t>I brought him to your disciples, and they could not heal him</a:t>
            </a:r>
            <a:r>
              <a:rPr lang="en-US" sz="2800" b="1" i="1" dirty="0">
                <a:latin typeface="Bookman Old Style" panose="02050604050505020204" pitchFamily="18" charset="0"/>
              </a:rPr>
              <a:t>.”</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17</a:t>
            </a:r>
            <a:r>
              <a:rPr lang="en-US" sz="2800" b="1" dirty="0">
                <a:latin typeface="Bookman Old Style" panose="02050604050505020204" pitchFamily="18" charset="0"/>
              </a:rPr>
              <a:t> </a:t>
            </a:r>
            <a:r>
              <a:rPr lang="en-US" sz="2800" b="1" i="1" dirty="0">
                <a:latin typeface="Bookman Old Style" panose="02050604050505020204" pitchFamily="18" charset="0"/>
              </a:rPr>
              <a:t>And Jesus answered, </a:t>
            </a:r>
            <a:r>
              <a:rPr lang="en-US" sz="2800" b="1" i="1" dirty="0">
                <a:solidFill>
                  <a:srgbClr val="0070C0"/>
                </a:solidFill>
                <a:latin typeface="Bookman Old Style" panose="02050604050505020204" pitchFamily="18" charset="0"/>
              </a:rPr>
              <a:t>“O faithless and twisted generation, how long am I to be with you? How long am I to bear with you? </a:t>
            </a:r>
            <a:r>
              <a:rPr lang="en-US" sz="2800" b="1" i="1" dirty="0">
                <a:latin typeface="Bookman Old Style" panose="02050604050505020204" pitchFamily="18" charset="0"/>
              </a:rPr>
              <a:t>Bring him here to me.”</a:t>
            </a:r>
            <a:r>
              <a:rPr lang="en-US" sz="2800" b="1" dirty="0">
                <a:latin typeface="Bookman Old Style" panose="02050604050505020204" pitchFamily="18" charset="0"/>
              </a:rPr>
              <a:t> </a:t>
            </a:r>
          </a:p>
          <a:p>
            <a:pPr marL="0" indent="0">
              <a:buNone/>
            </a:pPr>
            <a:endParaRPr lang="en-US" sz="36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1567903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circle(in)">
                                      <p:cBhvr>
                                        <p:cTn id="11"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a:t>
            </a:r>
            <a:r>
              <a:rPr lang="en-US" sz="3200" b="1" dirty="0">
                <a:solidFill>
                  <a:srgbClr val="C00000"/>
                </a:solidFill>
                <a:latin typeface="Bookman Old Style" panose="02050604050505020204" pitchFamily="18" charset="0"/>
                <a:ea typeface="Calibri" panose="020F0502020204030204" pitchFamily="34" charset="0"/>
              </a:rPr>
              <a:t> </a:t>
            </a:r>
            <a:r>
              <a:rPr lang="en-US" sz="3200" b="1" dirty="0">
                <a:effectLst/>
                <a:latin typeface="Bookman Old Style" panose="02050604050505020204" pitchFamily="18" charset="0"/>
                <a:ea typeface="Calibri" panose="020F0502020204030204" pitchFamily="34" charset="0"/>
              </a:rPr>
              <a:t>Faith in God is essential for doing His will (</a:t>
            </a:r>
            <a:r>
              <a:rPr lang="en-US" sz="3200" b="1" i="1" dirty="0">
                <a:effectLst/>
                <a:latin typeface="Bookman Old Style" panose="02050604050505020204" pitchFamily="18" charset="0"/>
                <a:ea typeface="Calibri" panose="020F0502020204030204" pitchFamily="34" charset="0"/>
              </a:rPr>
              <a:t>verses 14-21</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457200" indent="-457200">
              <a:buFont typeface="+mj-lt"/>
              <a:buAutoNum type="alphaUcPeriod" startAt="2"/>
            </a:pPr>
            <a:r>
              <a:rPr lang="en-US" sz="2800" b="1" dirty="0">
                <a:latin typeface="Bookman Old Style" panose="02050604050505020204" pitchFamily="18" charset="0"/>
              </a:rPr>
              <a:t>Jesus emphasizes the necessity of seeking and trusting God’s provision (</a:t>
            </a:r>
            <a:r>
              <a:rPr lang="en-US" sz="2800" b="1" i="1" dirty="0">
                <a:latin typeface="Bookman Old Style" panose="02050604050505020204" pitchFamily="18" charset="0"/>
              </a:rPr>
              <a:t>18-21</a:t>
            </a:r>
            <a:r>
              <a:rPr lang="en-US" sz="2800" b="1" dirty="0">
                <a:latin typeface="Bookman Old Style" panose="02050604050505020204" pitchFamily="18" charset="0"/>
              </a:rPr>
              <a:t>)</a:t>
            </a:r>
          </a:p>
          <a:p>
            <a:pPr marL="0" indent="0">
              <a:buNone/>
            </a:pPr>
            <a:r>
              <a:rPr lang="en-US" sz="2400" b="1" dirty="0">
                <a:solidFill>
                  <a:srgbClr val="FF0000"/>
                </a:solidFill>
                <a:latin typeface="Bookman Old Style" panose="02050604050505020204" pitchFamily="18" charset="0"/>
              </a:rPr>
              <a:t>18</a:t>
            </a:r>
            <a:r>
              <a:rPr lang="en-US" sz="2800" b="1" dirty="0">
                <a:latin typeface="Bookman Old Style" panose="02050604050505020204" pitchFamily="18" charset="0"/>
              </a:rPr>
              <a:t> </a:t>
            </a:r>
            <a:r>
              <a:rPr lang="en-US" sz="2800" b="1" i="1" dirty="0">
                <a:latin typeface="Bookman Old Style" panose="02050604050505020204" pitchFamily="18" charset="0"/>
              </a:rPr>
              <a:t>And Jesus rebuked the demon, and it came out of him, and </a:t>
            </a:r>
            <a:r>
              <a:rPr lang="en-US" sz="2800" b="1" i="1" dirty="0">
                <a:solidFill>
                  <a:srgbClr val="0070C0"/>
                </a:solidFill>
                <a:latin typeface="Bookman Old Style" panose="02050604050505020204" pitchFamily="18" charset="0"/>
              </a:rPr>
              <a:t>the boy was healed instantly</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19</a:t>
            </a:r>
            <a:r>
              <a:rPr lang="en-US" sz="2800" b="1" dirty="0">
                <a:latin typeface="Bookman Old Style" panose="02050604050505020204" pitchFamily="18" charset="0"/>
              </a:rPr>
              <a:t> </a:t>
            </a:r>
            <a:r>
              <a:rPr lang="en-US" sz="2800" b="1" i="1" dirty="0">
                <a:solidFill>
                  <a:srgbClr val="0070C0"/>
                </a:solidFill>
                <a:latin typeface="Bookman Old Style" panose="02050604050505020204" pitchFamily="18" charset="0"/>
              </a:rPr>
              <a:t>Then the disciples came to Jesus privately and said, “Why could we not cast it out?”</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20</a:t>
            </a:r>
            <a:r>
              <a:rPr lang="en-US" sz="2800" b="1" dirty="0">
                <a:latin typeface="Bookman Old Style" panose="02050604050505020204" pitchFamily="18" charset="0"/>
              </a:rPr>
              <a:t> </a:t>
            </a:r>
            <a:r>
              <a:rPr lang="en-US" sz="2800" b="1" i="1" dirty="0">
                <a:solidFill>
                  <a:srgbClr val="0070C0"/>
                </a:solidFill>
                <a:latin typeface="Bookman Old Style" panose="02050604050505020204" pitchFamily="18" charset="0"/>
              </a:rPr>
              <a:t>He said to them, “Because of your </a:t>
            </a:r>
            <a:r>
              <a:rPr lang="en-US" sz="2800" b="1" i="1" u="sng" dirty="0">
                <a:solidFill>
                  <a:srgbClr val="0070C0"/>
                </a:solidFill>
                <a:latin typeface="Bookman Old Style" panose="02050604050505020204" pitchFamily="18" charset="0"/>
              </a:rPr>
              <a:t>little faith</a:t>
            </a:r>
            <a:r>
              <a:rPr lang="en-US" sz="2800" b="1" i="1" dirty="0">
                <a:solidFill>
                  <a:srgbClr val="0070C0"/>
                </a:solidFill>
                <a:latin typeface="Bookman Old Style" panose="02050604050505020204" pitchFamily="18" charset="0"/>
              </a:rPr>
              <a:t>.</a:t>
            </a:r>
            <a:r>
              <a:rPr lang="en-US" sz="2800" b="1" i="1" dirty="0">
                <a:latin typeface="Bookman Old Style" panose="02050604050505020204" pitchFamily="18" charset="0"/>
              </a:rPr>
              <a:t> For truly, I say to you, if you have faith like a grain of mustard seed, you will say to this mountain, ‘Move from here to there,’ and it will move, and nothing will be impossible for you.”</a:t>
            </a:r>
            <a:endParaRPr lang="en-US" sz="4400" b="1" dirty="0">
              <a:solidFill>
                <a:srgbClr val="00B050"/>
              </a:solidFill>
              <a:latin typeface="Bookman Old Style" panose="02050604050505020204" pitchFamily="18" charset="0"/>
            </a:endParaRPr>
          </a:p>
        </p:txBody>
      </p:sp>
    </p:spTree>
    <p:extLst>
      <p:ext uri="{BB962C8B-B14F-4D97-AF65-F5344CB8AC3E}">
        <p14:creationId xmlns:p14="http://schemas.microsoft.com/office/powerpoint/2010/main" val="2393062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circle(in)">
                                      <p:cBhvr>
                                        <p:cTn id="11"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a:t>
            </a:r>
            <a:r>
              <a:rPr lang="en-US" sz="3200" b="1" dirty="0">
                <a:solidFill>
                  <a:srgbClr val="C00000"/>
                </a:solidFill>
                <a:latin typeface="Bookman Old Style" panose="02050604050505020204" pitchFamily="18" charset="0"/>
                <a:ea typeface="Calibri" panose="020F0502020204030204" pitchFamily="34" charset="0"/>
              </a:rPr>
              <a:t> </a:t>
            </a:r>
            <a:r>
              <a:rPr lang="en-US" sz="3200" b="1" dirty="0">
                <a:effectLst/>
                <a:latin typeface="Bookman Old Style" panose="02050604050505020204" pitchFamily="18" charset="0"/>
                <a:ea typeface="Calibri" panose="020F0502020204030204" pitchFamily="34" charset="0"/>
              </a:rPr>
              <a:t>Faith in God is essential for doing His will (</a:t>
            </a:r>
            <a:r>
              <a:rPr lang="en-US" sz="3200" b="1" i="1" dirty="0">
                <a:effectLst/>
                <a:latin typeface="Bookman Old Style" panose="02050604050505020204" pitchFamily="18" charset="0"/>
                <a:ea typeface="Calibri" panose="020F0502020204030204" pitchFamily="34" charset="0"/>
              </a:rPr>
              <a:t>verses 14-21</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457200" indent="-457200">
              <a:buFont typeface="+mj-lt"/>
              <a:buAutoNum type="alphaUcPeriod" startAt="2"/>
            </a:pPr>
            <a:r>
              <a:rPr lang="en-US" sz="2800" b="1" dirty="0">
                <a:latin typeface="Bookman Old Style" panose="02050604050505020204" pitchFamily="18" charset="0"/>
              </a:rPr>
              <a:t>Jesus emphasizes the necessity of seeking and trusting God’s provision (</a:t>
            </a:r>
            <a:r>
              <a:rPr lang="en-US" sz="2800" b="1" i="1" dirty="0">
                <a:latin typeface="Bookman Old Style" panose="02050604050505020204" pitchFamily="18" charset="0"/>
              </a:rPr>
              <a:t>18-21</a:t>
            </a:r>
            <a:r>
              <a:rPr lang="en-US" sz="2800" b="1" dirty="0">
                <a:latin typeface="Bookman Old Style" panose="02050604050505020204" pitchFamily="18" charset="0"/>
              </a:rPr>
              <a:t>)</a:t>
            </a:r>
          </a:p>
          <a:p>
            <a:pPr marL="0" indent="0">
              <a:buNone/>
            </a:pPr>
            <a:r>
              <a:rPr lang="en-US" sz="2400" b="1" dirty="0">
                <a:solidFill>
                  <a:srgbClr val="FF0000"/>
                </a:solidFill>
                <a:latin typeface="Bookman Old Style" panose="02050604050505020204" pitchFamily="18" charset="0"/>
              </a:rPr>
              <a:t>21</a:t>
            </a:r>
            <a:r>
              <a:rPr lang="en-US" sz="2800" b="1" i="1" dirty="0">
                <a:latin typeface="Bookman Old Style" panose="02050604050505020204" pitchFamily="18" charset="0"/>
              </a:rPr>
              <a:t>“﻿But this kind does not go out except by </a:t>
            </a:r>
            <a:r>
              <a:rPr lang="en-US" sz="2800" b="1" i="1" dirty="0">
                <a:solidFill>
                  <a:srgbClr val="0070C0"/>
                </a:solidFill>
                <a:latin typeface="Bookman Old Style" panose="02050604050505020204" pitchFamily="18" charset="0"/>
              </a:rPr>
              <a:t>prayer and fasting</a:t>
            </a:r>
            <a:r>
              <a:rPr lang="en-US" sz="2800" b="1" i="1" dirty="0">
                <a:latin typeface="Bookman Old Style" panose="02050604050505020204" pitchFamily="18" charset="0"/>
              </a:rPr>
              <a:t>.” </a:t>
            </a:r>
            <a:r>
              <a:rPr lang="en-US" sz="2800" b="1" dirty="0">
                <a:solidFill>
                  <a:srgbClr val="C00000"/>
                </a:solidFill>
                <a:latin typeface="Bookman Old Style" panose="02050604050505020204" pitchFamily="18" charset="0"/>
              </a:rPr>
              <a:t>NASB</a:t>
            </a:r>
            <a:endParaRPr lang="en-US" sz="44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3543271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circle(in)">
                                      <p:cBhvr>
                                        <p:cTn id="7"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God’s will is to bring salvation through the provision of His Son (</a:t>
            </a:r>
            <a:r>
              <a:rPr lang="en-US" sz="3200" b="1" i="1" dirty="0">
                <a:effectLst/>
                <a:latin typeface="Bookman Old Style" panose="02050604050505020204" pitchFamily="18" charset="0"/>
                <a:ea typeface="Calibri" panose="020F0502020204030204" pitchFamily="34" charset="0"/>
              </a:rPr>
              <a:t>verses 22-27</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514350" indent="-514350">
              <a:buFont typeface="+mj-lt"/>
              <a:buAutoNum type="alphaUcPeriod"/>
            </a:pPr>
            <a:r>
              <a:rPr lang="en-US" sz="2800" b="1" dirty="0">
                <a:latin typeface="Bookman Old Style" panose="02050604050505020204" pitchFamily="18" charset="0"/>
              </a:rPr>
              <a:t>Jesus’ provision is through His death and resurrection (</a:t>
            </a:r>
            <a:r>
              <a:rPr lang="en-US" sz="2800" b="1" i="1" dirty="0">
                <a:latin typeface="Bookman Old Style" panose="02050604050505020204" pitchFamily="18" charset="0"/>
              </a:rPr>
              <a:t>22-23</a:t>
            </a:r>
            <a:r>
              <a:rPr lang="en-US" sz="2800" b="1" dirty="0">
                <a:latin typeface="Bookman Old Style" panose="02050604050505020204" pitchFamily="18" charset="0"/>
              </a:rPr>
              <a:t>) </a:t>
            </a:r>
          </a:p>
          <a:p>
            <a:pPr marL="0" indent="0">
              <a:buNone/>
            </a:pPr>
            <a:r>
              <a:rPr lang="en-US" sz="2400" b="1" dirty="0">
                <a:solidFill>
                  <a:srgbClr val="FF0000"/>
                </a:solidFill>
                <a:latin typeface="Bookman Old Style" panose="02050604050505020204" pitchFamily="18" charset="0"/>
              </a:rPr>
              <a:t>22</a:t>
            </a:r>
            <a:r>
              <a:rPr lang="en-US" sz="2800" b="1" dirty="0">
                <a:latin typeface="Bookman Old Style" panose="02050604050505020204" pitchFamily="18" charset="0"/>
              </a:rPr>
              <a:t> </a:t>
            </a:r>
            <a:r>
              <a:rPr lang="en-US" sz="2800" b="1" i="1" dirty="0">
                <a:latin typeface="Bookman Old Style" panose="02050604050505020204" pitchFamily="18" charset="0"/>
              </a:rPr>
              <a:t>As they were gathering in Galilee, Jesus said to them, “</a:t>
            </a:r>
            <a:r>
              <a:rPr lang="en-US" sz="2800" b="1" i="1" dirty="0">
                <a:solidFill>
                  <a:srgbClr val="0070C0"/>
                </a:solidFill>
                <a:latin typeface="Bookman Old Style" panose="02050604050505020204" pitchFamily="18" charset="0"/>
              </a:rPr>
              <a:t>The Son of Man is about to be delivered into the hands of men</a:t>
            </a:r>
            <a:r>
              <a:rPr lang="en-US" sz="2800" b="1" i="1" dirty="0">
                <a:latin typeface="Bookman Old Style" panose="02050604050505020204" pitchFamily="18" charset="0"/>
              </a:rPr>
              <a:t>,</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23</a:t>
            </a:r>
            <a:r>
              <a:rPr lang="en-US" sz="2800" b="1" dirty="0">
                <a:latin typeface="Bookman Old Style" panose="02050604050505020204" pitchFamily="18" charset="0"/>
              </a:rPr>
              <a:t> </a:t>
            </a:r>
            <a:r>
              <a:rPr lang="en-US" sz="2800" b="1" i="1" dirty="0">
                <a:solidFill>
                  <a:srgbClr val="0070C0"/>
                </a:solidFill>
                <a:latin typeface="Bookman Old Style" panose="02050604050505020204" pitchFamily="18" charset="0"/>
              </a:rPr>
              <a:t>and they will kill him</a:t>
            </a:r>
            <a:r>
              <a:rPr lang="en-US" sz="2800" b="1" i="1" dirty="0">
                <a:latin typeface="Bookman Old Style" panose="02050604050505020204" pitchFamily="18" charset="0"/>
              </a:rPr>
              <a:t>, and he will be raised on the third day.” </a:t>
            </a:r>
            <a:r>
              <a:rPr lang="en-US" sz="2800" b="1" i="1" dirty="0">
                <a:solidFill>
                  <a:srgbClr val="0070C0"/>
                </a:solidFill>
                <a:latin typeface="Bookman Old Style" panose="02050604050505020204" pitchFamily="18" charset="0"/>
              </a:rPr>
              <a:t>And they were greatly distressed</a:t>
            </a:r>
            <a:r>
              <a:rPr lang="en-US" sz="2800" b="1" dirty="0">
                <a:latin typeface="Bookman Old Style" panose="02050604050505020204" pitchFamily="18" charset="0"/>
              </a:rPr>
              <a:t>. </a:t>
            </a:r>
          </a:p>
          <a:p>
            <a:pPr marL="0" indent="0">
              <a:buNone/>
            </a:pPr>
            <a:r>
              <a:rPr lang="en-US" sz="2600" b="1" dirty="0">
                <a:latin typeface="Bookman Old Style" panose="02050604050505020204" pitchFamily="18" charset="0"/>
              </a:rPr>
              <a:t>“Their hopes were dashed because their preconceptions about the promised Messiah were so deeply ingrained in their Jewish hearts. They also feared the repercussions of such persecution upon them as the followers of Jesus.” </a:t>
            </a:r>
            <a:r>
              <a:rPr lang="en-US" sz="2600" b="1" dirty="0">
                <a:solidFill>
                  <a:srgbClr val="C00000"/>
                </a:solidFill>
                <a:latin typeface="Bookman Old Style" panose="02050604050505020204" pitchFamily="18" charset="0"/>
              </a:rPr>
              <a:t>Stu Weber, Holman NT Commentary</a:t>
            </a:r>
          </a:p>
        </p:txBody>
      </p:sp>
    </p:spTree>
    <p:extLst>
      <p:ext uri="{BB962C8B-B14F-4D97-AF65-F5344CB8AC3E}">
        <p14:creationId xmlns:p14="http://schemas.microsoft.com/office/powerpoint/2010/main" val="2530849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100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par>
                          <p:cTn id="8" fill="hold">
                            <p:stCondLst>
                              <p:cond delay="3000"/>
                            </p:stCondLst>
                            <p:childTnLst>
                              <p:par>
                                <p:cTn id="9" presetID="6" presetClass="entr" presetSubtype="16" fill="hold"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circle(in)">
                                      <p:cBhvr>
                                        <p:cTn id="11" dur="2000"/>
                                        <p:tgtEl>
                                          <p:spTgt spid="5">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nodeType="clickEffect">
                                  <p:stCondLst>
                                    <p:cond delay="0"/>
                                  </p:stCondLst>
                                  <p:childTnLst>
                                    <p:set>
                                      <p:cBhvr>
                                        <p:cTn id="15" dur="1" fill="hold">
                                          <p:stCondLst>
                                            <p:cond delay="0"/>
                                          </p:stCondLst>
                                        </p:cTn>
                                        <p:tgtEl>
                                          <p:spTgt spid="5">
                                            <p:txEl>
                                              <p:pRg st="2" end="2"/>
                                            </p:txEl>
                                          </p:spTgt>
                                        </p:tgtEl>
                                        <p:attrNameLst>
                                          <p:attrName>style.visibility</p:attrName>
                                        </p:attrNameLst>
                                      </p:cBhvr>
                                      <p:to>
                                        <p:strVal val="visible"/>
                                      </p:to>
                                    </p:set>
                                    <p:animEffect transition="in" filter="circle(in)">
                                      <p:cBhvr>
                                        <p:cTn id="16"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God’s will is to bring salvation through the provision of His Son (</a:t>
            </a:r>
            <a:r>
              <a:rPr lang="en-US" sz="3200" b="1" i="1" dirty="0">
                <a:effectLst/>
                <a:latin typeface="Bookman Old Style" panose="02050604050505020204" pitchFamily="18" charset="0"/>
                <a:ea typeface="Calibri" panose="020F0502020204030204" pitchFamily="34" charset="0"/>
              </a:rPr>
              <a:t>verses 22-27</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514350" indent="-514350">
              <a:buFont typeface="+mj-lt"/>
              <a:buAutoNum type="alphaUcPeriod"/>
            </a:pPr>
            <a:r>
              <a:rPr lang="en-US" sz="2800" b="1" dirty="0">
                <a:latin typeface="Bookman Old Style" panose="02050604050505020204" pitchFamily="18" charset="0"/>
              </a:rPr>
              <a:t>Jesus’ provision is through His death and resurrection (</a:t>
            </a:r>
            <a:r>
              <a:rPr lang="en-US" sz="2800" b="1" i="1" dirty="0">
                <a:latin typeface="Bookman Old Style" panose="02050604050505020204" pitchFamily="18" charset="0"/>
              </a:rPr>
              <a:t>22-23</a:t>
            </a:r>
            <a:r>
              <a:rPr lang="en-US" sz="2800" b="1" dirty="0">
                <a:latin typeface="Bookman Old Style" panose="02050604050505020204" pitchFamily="18" charset="0"/>
              </a:rPr>
              <a:t>) </a:t>
            </a:r>
          </a:p>
          <a:p>
            <a:pPr marL="0" indent="0">
              <a:buNone/>
            </a:pPr>
            <a:r>
              <a:rPr lang="en-US" sz="2400" b="1" dirty="0">
                <a:solidFill>
                  <a:srgbClr val="FF0000"/>
                </a:solidFill>
                <a:latin typeface="Bookman Old Style" panose="02050604050505020204" pitchFamily="18" charset="0"/>
              </a:rPr>
              <a:t>22</a:t>
            </a:r>
            <a:r>
              <a:rPr lang="en-US" sz="2800" b="1" dirty="0">
                <a:latin typeface="Bookman Old Style" panose="02050604050505020204" pitchFamily="18" charset="0"/>
              </a:rPr>
              <a:t> </a:t>
            </a:r>
            <a:r>
              <a:rPr lang="en-US" sz="2800" b="1" i="1" dirty="0">
                <a:latin typeface="Bookman Old Style" panose="02050604050505020204" pitchFamily="18" charset="0"/>
              </a:rPr>
              <a:t>As they were gathering in Galilee, Jesus said to them, “</a:t>
            </a:r>
            <a:r>
              <a:rPr lang="en-US" sz="2800" b="1" i="1" dirty="0">
                <a:solidFill>
                  <a:srgbClr val="0070C0"/>
                </a:solidFill>
                <a:latin typeface="Bookman Old Style" panose="02050604050505020204" pitchFamily="18" charset="0"/>
              </a:rPr>
              <a:t>The Son of Man is about to be delivered into the hands of men</a:t>
            </a:r>
            <a:r>
              <a:rPr lang="en-US" sz="2800" b="1" i="1" dirty="0">
                <a:latin typeface="Bookman Old Style" panose="02050604050505020204" pitchFamily="18" charset="0"/>
              </a:rPr>
              <a:t>,</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23</a:t>
            </a:r>
            <a:r>
              <a:rPr lang="en-US" sz="2800" b="1" dirty="0">
                <a:latin typeface="Bookman Old Style" panose="02050604050505020204" pitchFamily="18" charset="0"/>
              </a:rPr>
              <a:t> </a:t>
            </a:r>
            <a:r>
              <a:rPr lang="en-US" sz="2800" b="1" i="1" dirty="0">
                <a:solidFill>
                  <a:srgbClr val="0070C0"/>
                </a:solidFill>
                <a:latin typeface="Bookman Old Style" panose="02050604050505020204" pitchFamily="18" charset="0"/>
              </a:rPr>
              <a:t>and they will kill him</a:t>
            </a:r>
            <a:r>
              <a:rPr lang="en-US" sz="2800" b="1" i="1" dirty="0">
                <a:latin typeface="Bookman Old Style" panose="02050604050505020204" pitchFamily="18" charset="0"/>
              </a:rPr>
              <a:t>, </a:t>
            </a:r>
            <a:r>
              <a:rPr lang="en-US" sz="3600" b="1" i="1" dirty="0">
                <a:solidFill>
                  <a:srgbClr val="00B050"/>
                </a:solidFill>
                <a:latin typeface="Bookman Old Style" panose="02050604050505020204" pitchFamily="18" charset="0"/>
              </a:rPr>
              <a:t>and he will be raised on the third day</a:t>
            </a:r>
            <a:r>
              <a:rPr lang="en-US" sz="2800" b="1" i="1" dirty="0">
                <a:latin typeface="Bookman Old Style" panose="02050604050505020204" pitchFamily="18" charset="0"/>
              </a:rPr>
              <a:t>.” </a:t>
            </a:r>
            <a:r>
              <a:rPr lang="en-US" sz="2800" b="1" i="1" dirty="0">
                <a:solidFill>
                  <a:srgbClr val="0070C0"/>
                </a:solidFill>
                <a:latin typeface="Bookman Old Style" panose="02050604050505020204" pitchFamily="18" charset="0"/>
              </a:rPr>
              <a:t>And they were greatly distressed</a:t>
            </a:r>
            <a:r>
              <a:rPr lang="en-US" sz="2800" b="1" dirty="0">
                <a:latin typeface="Bookman Old Style" panose="02050604050505020204" pitchFamily="18" charset="0"/>
              </a:rPr>
              <a:t>. </a:t>
            </a:r>
          </a:p>
        </p:txBody>
      </p:sp>
    </p:spTree>
    <p:extLst>
      <p:ext uri="{BB962C8B-B14F-4D97-AF65-F5344CB8AC3E}">
        <p14:creationId xmlns:p14="http://schemas.microsoft.com/office/powerpoint/2010/main" val="3307736661"/>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851</TotalTime>
  <Words>1362</Words>
  <Application>Microsoft Office PowerPoint</Application>
  <PresentationFormat>Widescreen</PresentationFormat>
  <Paragraphs>51</Paragraphs>
  <Slides>17</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17</vt:i4>
      </vt:variant>
    </vt:vector>
  </HeadingPairs>
  <TitlesOfParts>
    <vt:vector size="26" baseType="lpstr">
      <vt:lpstr>Arial</vt:lpstr>
      <vt:lpstr>Bookman Old Style</vt:lpstr>
      <vt:lpstr>Calibri</vt:lpstr>
      <vt:lpstr>Calibri Light</vt:lpstr>
      <vt:lpstr>Rockwell</vt:lpstr>
      <vt:lpstr>Rockwell Condensed</vt:lpstr>
      <vt:lpstr>Wingdings</vt:lpstr>
      <vt:lpstr>1_Office Theme</vt:lpstr>
      <vt:lpstr>Wood Type</vt:lpstr>
      <vt:lpstr>PowerPoint Presentation</vt:lpstr>
      <vt:lpstr>PowerPoint Presentation</vt:lpstr>
      <vt:lpstr>PowerPoint Presentation</vt:lpstr>
      <vt:lpstr>I. Faith in God is essential for doing His will (verses 14-21)</vt:lpstr>
      <vt:lpstr>I. Faith in God is essential for doing His will (verses 14-21)</vt:lpstr>
      <vt:lpstr>I. Faith in God is essential for doing His will (verses 14-21)</vt:lpstr>
      <vt:lpstr>I. Faith in God is essential for doing His will (verses 14-21)</vt:lpstr>
      <vt:lpstr>II. God’s will is to bring salvation through the provision of His Son (verses 22-27)</vt:lpstr>
      <vt:lpstr>II. God’s will is to bring salvation through the provision of His Son (verses 22-27)</vt:lpstr>
      <vt:lpstr>II. God’s will is to bring salvation through the provision of His Son (verses 24-27)</vt:lpstr>
      <vt:lpstr>II. God’s will is to bring salvation through the provision of His Son (verses 24-27)</vt:lpstr>
      <vt:lpstr>II. God’s will is to bring salvation through the provision of His Son (verses 24-27)</vt:lpstr>
      <vt:lpstr>II. God’s will is to bring salvation through the provision of His Son (verses 24-27)</vt:lpstr>
      <vt:lpstr>II. God’s will is to bring salvation through the provision of His Son (verses 24-27)</vt:lpstr>
      <vt:lpstr>III. Trust the King in all things</vt:lpstr>
      <vt:lpstr>III. Trust the King in all things</vt:lpstr>
      <vt:lpstr>III. Trust the King in all things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User1</dc:creator>
  <cp:lastModifiedBy>Michael DeMeo</cp:lastModifiedBy>
  <cp:revision>64</cp:revision>
  <dcterms:created xsi:type="dcterms:W3CDTF">2020-03-26T18:56:14Z</dcterms:created>
  <dcterms:modified xsi:type="dcterms:W3CDTF">2023-09-20T16:58:47Z</dcterms:modified>
</cp:coreProperties>
</file>