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50" r:id="rId2"/>
  </p:sldMasterIdLst>
  <p:notesMasterIdLst>
    <p:notesMasterId r:id="rId26"/>
  </p:notesMasterIdLst>
  <p:sldIdLst>
    <p:sldId id="545" r:id="rId3"/>
    <p:sldId id="399" r:id="rId4"/>
    <p:sldId id="729" r:id="rId5"/>
    <p:sldId id="727" r:id="rId6"/>
    <p:sldId id="565" r:id="rId7"/>
    <p:sldId id="731" r:id="rId8"/>
    <p:sldId id="730" r:id="rId9"/>
    <p:sldId id="733" r:id="rId10"/>
    <p:sldId id="732" r:id="rId11"/>
    <p:sldId id="660" r:id="rId12"/>
    <p:sldId id="734" r:id="rId13"/>
    <p:sldId id="737" r:id="rId14"/>
    <p:sldId id="738" r:id="rId15"/>
    <p:sldId id="735" r:id="rId16"/>
    <p:sldId id="739" r:id="rId17"/>
    <p:sldId id="736" r:id="rId18"/>
    <p:sldId id="740" r:id="rId19"/>
    <p:sldId id="707" r:id="rId20"/>
    <p:sldId id="741" r:id="rId21"/>
    <p:sldId id="743" r:id="rId22"/>
    <p:sldId id="742" r:id="rId23"/>
    <p:sldId id="744" r:id="rId24"/>
    <p:sldId id="74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C1684-F496-4200-8B10-ED2CADC3DE83}" v="9" dt="2023-09-06T18:11:26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572ED-DCF0-4704-A939-7BED94815564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2D89D-B35A-48BA-B643-15CC34A44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05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2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1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66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0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09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26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50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05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0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19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4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418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9/10/2023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042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481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6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4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8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6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9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AD5F9-A63A-4A59-A734-6A332050D203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D347E-7FDC-4FAF-884F-CF4FE1E94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1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7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A8E7D-724C-4ED6-8B95-17903A4D3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</a:rPr>
              <a:t>Scripture Reading</a:t>
            </a:r>
          </a:p>
          <a:p>
            <a:pPr marL="0" indent="0" algn="ctr">
              <a:buNone/>
            </a:pPr>
            <a:r>
              <a:rPr lang="en-US" sz="4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Matthew 16:24 – 17:13</a:t>
            </a:r>
          </a:p>
          <a:p>
            <a:pPr marL="0" indent="0" algn="ctr">
              <a:buNone/>
            </a:pPr>
            <a:endParaRPr lang="en-US" sz="4000" b="1" dirty="0">
              <a:solidFill>
                <a:srgbClr val="FF3300"/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rgbClr val="FF3300"/>
                </a:solidFill>
              </a:rPr>
              <a:t>Pages 977-78 in the seat back bibles</a:t>
            </a:r>
          </a:p>
        </p:txBody>
      </p:sp>
    </p:spTree>
    <p:extLst>
      <p:ext uri="{BB962C8B-B14F-4D97-AF65-F5344CB8AC3E}">
        <p14:creationId xmlns:p14="http://schemas.microsoft.com/office/powerpoint/2010/main" val="3375875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28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Truly, I say to you, there are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some standing here </a:t>
            </a:r>
            <a:r>
              <a:rPr lang="en-US" sz="2800" b="1" i="1" dirty="0">
                <a:latin typeface="Bookman Old Style" panose="02050604050505020204" pitchFamily="18" charset="0"/>
              </a:rPr>
              <a:t>who will not taste death until they see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 Son of Man coming in his kingdom</a:t>
            </a:r>
            <a:r>
              <a:rPr lang="en-US" sz="2800" b="1" i="1" dirty="0">
                <a:latin typeface="Bookman Old Style" panose="02050604050505020204" pitchFamily="18" charset="0"/>
              </a:rPr>
              <a:t>.</a:t>
            </a:r>
            <a:r>
              <a:rPr lang="en-US" sz="2800" b="1" dirty="0">
                <a:latin typeface="Bookman Old Style" panose="0205060405050502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8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after six days Jesus took with him Peter and James, and John his brother, and led them up a high mountain by themselves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he was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transfigured before them</a:t>
            </a:r>
            <a:r>
              <a:rPr lang="en-US" sz="2800" b="1" i="1" dirty="0">
                <a:latin typeface="Bookman Old Style" panose="02050604050505020204" pitchFamily="18" charset="0"/>
              </a:rPr>
              <a:t>, and his face shone like the sun, and his clothes became white as light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“</a:t>
            </a:r>
            <a:r>
              <a:rPr lang="en-US" sz="2800" b="1" i="1" dirty="0">
                <a:latin typeface="Bookman Old Style" panose="02050604050505020204" pitchFamily="18" charset="0"/>
              </a:rPr>
              <a:t>And the Word became flesh and dwelt among us, 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we have seen his glory</a:t>
            </a:r>
            <a:r>
              <a:rPr lang="en-US" sz="2800" b="1" i="1" dirty="0">
                <a:latin typeface="Bookman Old Style" panose="02050604050505020204" pitchFamily="18" charset="0"/>
              </a:rPr>
              <a:t>, glory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as of the only Son from the Father</a:t>
            </a:r>
            <a:r>
              <a:rPr lang="en-US" sz="2800" b="1" dirty="0">
                <a:latin typeface="Bookman Old Style" panose="02050604050505020204" pitchFamily="18" charset="0"/>
              </a:rPr>
              <a:t>…”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John 1:14 </a:t>
            </a:r>
          </a:p>
        </p:txBody>
      </p:sp>
    </p:spTree>
    <p:extLst>
      <p:ext uri="{BB962C8B-B14F-4D97-AF65-F5344CB8AC3E}">
        <p14:creationId xmlns:p14="http://schemas.microsoft.com/office/powerpoint/2010/main" val="6137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after six days Jesus took with him Peter and James, and John his brother, and led them up a high mountain by themselves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he was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transfigured before them</a:t>
            </a:r>
            <a:r>
              <a:rPr lang="en-US" sz="2800" b="1" i="1" dirty="0">
                <a:latin typeface="Bookman Old Style" panose="02050604050505020204" pitchFamily="18" charset="0"/>
              </a:rPr>
              <a:t>, and his face shone like the sun, and his clothes became white as light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“</a:t>
            </a:r>
            <a:r>
              <a:rPr lang="en-US" sz="2800" b="1" i="1" dirty="0">
                <a:latin typeface="Bookman Old Style" panose="02050604050505020204" pitchFamily="18" charset="0"/>
              </a:rPr>
              <a:t>We did not follow cleverly devised myths when we made known to you the power and coming of our Lord Jesus Christ, but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we were eyewitnesses of his majesty</a:t>
            </a:r>
            <a:r>
              <a:rPr lang="en-US" sz="2800" b="1" i="1" dirty="0">
                <a:latin typeface="Bookman Old Style" panose="02050604050505020204" pitchFamily="18" charset="0"/>
              </a:rPr>
              <a:t>.”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</a:t>
            </a:r>
            <a:r>
              <a:rPr lang="en-US" sz="2800" b="1" baseline="30000" dirty="0">
                <a:solidFill>
                  <a:srgbClr val="C00000"/>
                </a:solidFill>
                <a:latin typeface="Bookman Old Style" panose="02050604050505020204" pitchFamily="18" charset="0"/>
              </a:rPr>
              <a:t>nd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Peter 1:16</a:t>
            </a:r>
            <a:endParaRPr lang="en-US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2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after six days Jesus took with him Peter and James, and John his brother, and led them up a high mountain by themselves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he was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transfigured before them</a:t>
            </a:r>
            <a:r>
              <a:rPr lang="en-US" sz="2800" b="1" i="1" dirty="0">
                <a:latin typeface="Bookman Old Style" panose="02050604050505020204" pitchFamily="18" charset="0"/>
              </a:rPr>
              <a:t>, and his face shone like the sun, and his clothes became white as light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“</a:t>
            </a:r>
            <a:r>
              <a:rPr lang="en-US" sz="2800" b="1" i="1" dirty="0">
                <a:latin typeface="Bookman Old Style" panose="02050604050505020204" pitchFamily="18" charset="0"/>
              </a:rPr>
              <a:t>And we have the prophetic word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more fully confirmed</a:t>
            </a:r>
            <a:r>
              <a:rPr lang="en-US" sz="2800" b="1" i="1" dirty="0">
                <a:latin typeface="Bookman Old Style" panose="02050604050505020204" pitchFamily="18" charset="0"/>
              </a:rPr>
              <a:t>, to which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you will do well to pay attention</a:t>
            </a:r>
            <a:r>
              <a:rPr lang="en-US" sz="2800" b="1" dirty="0">
                <a:latin typeface="Bookman Old Style" panose="02050604050505020204" pitchFamily="18" charset="0"/>
              </a:rPr>
              <a:t>.”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2</a:t>
            </a:r>
            <a:r>
              <a:rPr lang="en-US" sz="2800" b="1" baseline="30000" dirty="0">
                <a:solidFill>
                  <a:srgbClr val="C00000"/>
                </a:solidFill>
                <a:latin typeface="Bookman Old Style" panose="02050604050505020204" pitchFamily="18" charset="0"/>
              </a:rPr>
              <a:t>nd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Peter 1:19</a:t>
            </a:r>
            <a:endParaRPr lang="en-US" sz="4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9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3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behold, there appeared to them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Moses</a:t>
            </a:r>
            <a:r>
              <a:rPr lang="en-US" sz="2800" b="1" i="1" dirty="0">
                <a:latin typeface="Bookman Old Style" panose="02050604050505020204" pitchFamily="18" charset="0"/>
              </a:rPr>
              <a:t> 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Elijah</a:t>
            </a:r>
            <a:r>
              <a:rPr lang="en-US" sz="2800" b="1" i="1" dirty="0">
                <a:latin typeface="Bookman Old Style" panose="02050604050505020204" pitchFamily="18" charset="0"/>
              </a:rPr>
              <a:t>, talking with him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4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Peter said to Jesus, “Lord, it is good that we are here. If you wish, I will make three tents here, one for you and one for Moses and one for Elijah.</a:t>
            </a:r>
            <a:r>
              <a:rPr lang="en-US" sz="2800" b="1" dirty="0">
                <a:latin typeface="Bookman Old Style" panose="0205060405050502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318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267458" cy="47365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u="sng" dirty="0">
                <a:solidFill>
                  <a:srgbClr val="C00000"/>
                </a:solidFill>
              </a:rPr>
              <a:t>Peter’s state of mind from Mark and Luke</a:t>
            </a:r>
          </a:p>
          <a:p>
            <a:pPr marL="0" indent="0">
              <a:buNone/>
            </a:pPr>
            <a:r>
              <a:rPr lang="en-US" sz="2800" b="1" i="1" dirty="0">
                <a:latin typeface="Bookman Old Style" panose="02050604050505020204" pitchFamily="18" charset="0"/>
              </a:rPr>
              <a:t>And Peter said to Jesus, “Rabbi, it is good that we are here. Let us make three tents, one for you and one for Moses and one for Elijah.”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For </a:t>
            </a:r>
            <a:r>
              <a:rPr lang="en-US" sz="2800" b="1" i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he did not know what to say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, for they were terrified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Mark 9:5-6</a:t>
            </a:r>
          </a:p>
          <a:p>
            <a:pPr marL="0" indent="0">
              <a:buNone/>
            </a:pPr>
            <a:r>
              <a:rPr lang="en-US" sz="2800" b="1" i="1" dirty="0">
                <a:latin typeface="Bookman Old Style" panose="02050604050505020204" pitchFamily="18" charset="0"/>
              </a:rPr>
              <a:t>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as the men were parting </a:t>
            </a:r>
            <a:r>
              <a:rPr lang="en-US" sz="2800" b="1" i="1" dirty="0">
                <a:latin typeface="Bookman Old Style" panose="02050604050505020204" pitchFamily="18" charset="0"/>
              </a:rPr>
              <a:t>from him, Peter said to Jesus, “Master, it is good that we are here. Let us make three tents, one for you and one for Moses and one for Elijah”—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not knowing what he said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Luke 9:33</a:t>
            </a:r>
            <a:endParaRPr lang="en-US" sz="5400" b="1" u="sng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8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5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He was still speaking when</a:t>
            </a:r>
            <a:r>
              <a:rPr lang="en-US" sz="2800" b="1" i="1" dirty="0">
                <a:latin typeface="Bookman Old Style" panose="02050604050505020204" pitchFamily="18" charset="0"/>
              </a:rPr>
              <a:t>, behold, a bright cloud overshadowed them, and a voice from the cloud said, “This is my beloved Son, with whom I am well pleased;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listen to him</a:t>
            </a:r>
            <a:r>
              <a:rPr lang="en-US" sz="2800" b="1" i="1" dirty="0">
                <a:latin typeface="Bookman Old Style" panose="02050604050505020204" pitchFamily="18" charset="0"/>
              </a:rPr>
              <a:t>.</a:t>
            </a:r>
            <a:r>
              <a:rPr lang="en-US" sz="2800" b="1" dirty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endParaRPr lang="en-US" sz="28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“</a:t>
            </a:r>
            <a:r>
              <a:rPr lang="en-US" sz="2800" b="1" i="1" dirty="0">
                <a:latin typeface="Bookman Old Style" panose="02050604050505020204" pitchFamily="18" charset="0"/>
              </a:rPr>
              <a:t>The Lord your God will raise up for you a prophet like me from among you, from your brothers—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it is to him you shall listen.</a:t>
            </a:r>
            <a:r>
              <a:rPr lang="en-US" sz="2800" b="1" dirty="0">
                <a:latin typeface="Bookman Old Style" panose="02050604050505020204" pitchFamily="18" charset="0"/>
              </a:rPr>
              <a:t>”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Deuteronomy 18:15</a:t>
            </a:r>
            <a:endParaRPr lang="en-US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550652" cy="160934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King will certainly come in His glory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16:28-17:8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6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When the disciples heard this, they fell on their faces and were terrified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7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But Jesus came and touched them, saying, “Rise, and have no fear.”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8</a:t>
            </a:r>
            <a:r>
              <a:rPr lang="en-US" sz="2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when they lifted up their eyes, they saw no one but Jesus only</a:t>
            </a:r>
            <a:r>
              <a:rPr lang="en-US" sz="2800" b="1" dirty="0">
                <a:latin typeface="Bookman Old Style" panose="020506040505050202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358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certainty of glory lifts the burdens of present suffering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17:9-13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9 </a:t>
            </a:r>
            <a:r>
              <a:rPr lang="en-US" sz="2800" b="1" i="1" dirty="0">
                <a:latin typeface="Bookman Old Style" panose="02050604050505020204" pitchFamily="18" charset="0"/>
              </a:rPr>
              <a:t>And as they were coming down the mountain, Jesus commanded them, “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Tell no one the vision</a:t>
            </a:r>
            <a:r>
              <a:rPr lang="en-US" sz="2800" b="1" i="1" dirty="0">
                <a:latin typeface="Bookman Old Style" panose="02050604050505020204" pitchFamily="18" charset="0"/>
              </a:rPr>
              <a:t>, until the Son of Man is raised from the dead.</a:t>
            </a:r>
            <a:r>
              <a:rPr lang="en-US" sz="2800" b="1" dirty="0">
                <a:latin typeface="Bookman Old Style" panose="02050604050505020204" pitchFamily="18" charset="0"/>
              </a:rPr>
              <a:t>”</a:t>
            </a:r>
            <a:endParaRPr lang="en-US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certainty of glory lifts the burdens of present suffering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17:9-13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10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the disciples asked him, “Then why do the scribes say that first Elijah must come?</a:t>
            </a:r>
            <a:r>
              <a:rPr lang="en-US" sz="2800" b="1" dirty="0">
                <a:latin typeface="Bookman Old Style" panose="02050604050505020204" pitchFamily="18" charset="0"/>
              </a:rPr>
              <a:t>”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11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He answered, “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Elijah does come, and he will restore all things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12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But I tell you that Elijah has already come</a:t>
            </a:r>
            <a:r>
              <a:rPr lang="en-US" sz="2800" b="1" dirty="0">
                <a:latin typeface="Bookman Old Style" panose="02050604050505020204" pitchFamily="18" charset="0"/>
              </a:rPr>
              <a:t>, </a:t>
            </a:r>
            <a:r>
              <a:rPr lang="en-US" sz="2800" b="1" i="1" dirty="0">
                <a:latin typeface="Bookman Old Style" panose="02050604050505020204" pitchFamily="18" charset="0"/>
              </a:rPr>
              <a:t>and they did not recognize him but did to him whatever they pleased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800" b="1" i="1" dirty="0">
                <a:latin typeface="Bookman Old Style" panose="02050604050505020204" pitchFamily="18" charset="0"/>
              </a:rPr>
              <a:t>So also, the Son of Man will certainly suffer at their hands.</a:t>
            </a:r>
            <a:r>
              <a:rPr lang="en-US" sz="2800" b="1" dirty="0">
                <a:latin typeface="Bookman Old Style" panose="02050604050505020204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Jesus reminded them of John’s great place in God’s plan of salvation, to include telling the crowd (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Matthew 11:14</a:t>
            </a:r>
            <a:r>
              <a:rPr lang="en-US" sz="2800" b="1" dirty="0">
                <a:latin typeface="Bookman Old Style" panose="02050604050505020204" pitchFamily="18" charset="0"/>
              </a:rPr>
              <a:t>) “</a:t>
            </a:r>
            <a:r>
              <a:rPr lang="en-US" sz="2800" b="1" i="1" dirty="0">
                <a:latin typeface="Bookman Old Style" panose="02050604050505020204" pitchFamily="18" charset="0"/>
              </a:rPr>
              <a:t>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if you are willing to accept it, he is Elijah who is to come</a:t>
            </a:r>
            <a:r>
              <a:rPr lang="en-US" sz="2800" b="1" dirty="0">
                <a:latin typeface="Bookman Old Style" panose="02050604050505020204" pitchFamily="18" charset="0"/>
              </a:rPr>
              <a:t>.” </a:t>
            </a:r>
            <a:endParaRPr lang="en-US" sz="4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3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216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certainty of glory lifts the burdens of present suffering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17:9-13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10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And the disciples asked him, “Then why do the scribes say that first Elijah must come?</a:t>
            </a:r>
            <a:r>
              <a:rPr lang="en-US" sz="2800" b="1" dirty="0">
                <a:latin typeface="Bookman Old Style" panose="02050604050505020204" pitchFamily="18" charset="0"/>
              </a:rPr>
              <a:t>”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11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He answered, “Elijah does come, and he will restore all things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12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But I tell you that Elijah has already come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,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and they did not recognize him but did to him whatever they pleased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So also, the Son of Man will certainly suffer at their hands</a:t>
            </a:r>
            <a:r>
              <a:rPr lang="en-US" sz="2800" b="1" i="1" dirty="0">
                <a:latin typeface="Bookman Old Style" panose="02050604050505020204" pitchFamily="18" charset="0"/>
              </a:rPr>
              <a:t>.</a:t>
            </a:r>
            <a:r>
              <a:rPr lang="en-US" sz="2800" b="1" dirty="0">
                <a:latin typeface="Bookman Old Style" panose="0205060405050502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8448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certainty of glory lifts the burdens of present suffering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17:9-13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13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Then the disciples understood</a:t>
            </a:r>
            <a:r>
              <a:rPr lang="en-US" sz="2800" b="1" i="1" dirty="0">
                <a:latin typeface="Bookman Old Style" panose="02050604050505020204" pitchFamily="18" charset="0"/>
              </a:rPr>
              <a:t> that he was speaking to them of John the Baptist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</a:p>
          <a:p>
            <a:pPr marL="0" indent="0">
              <a:buNone/>
            </a:pPr>
            <a:endParaRPr lang="en-US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certainty of glory lifts the burdens of present suffering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17:9-13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Content Placeholder 4" descr="A close up of a box&#10;&#10;Description automatically generated">
            <a:extLst>
              <a:ext uri="{FF2B5EF4-FFF2-40B4-BE49-F238E27FC236}">
                <a16:creationId xmlns:a16="http://schemas.microsoft.com/office/drawing/2014/main" id="{45D39974-ACBE-4786-7B27-B46313A67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5134" y="2309119"/>
            <a:ext cx="5401733" cy="40513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44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III.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 The certainty of glory lifts the burdens of present suffering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17:9-13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21B70-2F13-292F-10F3-ED617B790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In </a:t>
            </a:r>
            <a:r>
              <a:rPr lang="en-US" sz="28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Acts 5</a:t>
            </a:r>
            <a:r>
              <a:rPr lang="en-US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, after being arrested and imprisoned for the second time in two days, all for preaching the gospel, the Jewish Supreme council “</a:t>
            </a:r>
            <a:r>
              <a:rPr lang="en-US" sz="28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beat them and charged them not to speak in the name of Jesus, and let them go. Then they left the presence of the council, 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rejoicing that they were counted worthy to suffer dishonor for the name.</a:t>
            </a:r>
            <a:r>
              <a:rPr lang="en-US" sz="2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” </a:t>
            </a:r>
            <a:r>
              <a:rPr lang="en-US" sz="28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Acts 5:40-41</a:t>
            </a:r>
            <a:endParaRPr lang="en-US" sz="28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8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A7433-4DD8-EED7-C3B9-D84A0BCB9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923026"/>
            <a:ext cx="10058400" cy="524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this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light momentary affliction 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3200" b="1" i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preparing for us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eternal weight of glory beyond all comparison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baseline="30000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Corinthians 4:17 </a:t>
            </a:r>
          </a:p>
          <a:p>
            <a:pPr marL="0" indent="0">
              <a:buNone/>
            </a:pPr>
            <a:endParaRPr lang="en-US" sz="2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dirty="0">
                <a:solidFill>
                  <a:srgbClr val="2D2D2D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extreme greatness of Christianity lies in the fact that it does not seek a supernatural remedy for suffering but </a:t>
            </a:r>
            <a:r>
              <a:rPr lang="en-US" sz="3200" b="1" dirty="0">
                <a:solidFill>
                  <a:srgbClr val="0070C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supernatural use for it</a:t>
            </a:r>
            <a:r>
              <a:rPr lang="en-US" sz="3200" b="1" dirty="0">
                <a:solidFill>
                  <a:srgbClr val="2D2D2D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 </a:t>
            </a:r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Simone Weil </a:t>
            </a:r>
          </a:p>
          <a:p>
            <a:pPr marL="0" indent="0">
              <a:buNone/>
            </a:pPr>
            <a:endParaRPr lang="en-US" sz="32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9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60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I.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The King’s disciples must share in the King’s sufferings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16:24-27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24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Then Jesus told his disciples, “If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anyone</a:t>
            </a:r>
            <a:r>
              <a:rPr lang="en-US" sz="2800" b="1" i="1" dirty="0">
                <a:latin typeface="Bookman Old Style" panose="02050604050505020204" pitchFamily="18" charset="0"/>
              </a:rPr>
              <a:t> would come after me, let him </a:t>
            </a:r>
            <a:r>
              <a:rPr lang="en-US" sz="2800" b="1" i="1" u="sng" dirty="0">
                <a:solidFill>
                  <a:srgbClr val="7030A0"/>
                </a:solidFill>
                <a:latin typeface="Bookman Old Style" panose="02050604050505020204" pitchFamily="18" charset="0"/>
              </a:rPr>
              <a:t>deny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himself </a:t>
            </a:r>
            <a:r>
              <a:rPr lang="en-US" sz="2800" b="1" i="1" dirty="0">
                <a:latin typeface="Bookman Old Style" panose="02050604050505020204" pitchFamily="18" charset="0"/>
              </a:rPr>
              <a:t>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take up his cross</a:t>
            </a:r>
            <a:r>
              <a:rPr lang="en-US" sz="2800" b="1" i="1" dirty="0">
                <a:latin typeface="Bookman Old Style" panose="02050604050505020204" pitchFamily="18" charset="0"/>
              </a:rPr>
              <a:t> 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follow me</a:t>
            </a:r>
            <a:r>
              <a:rPr lang="en-US" sz="2800" b="1" dirty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“This verb is reserved to convey only the most conclusive denial. To </a:t>
            </a:r>
            <a:r>
              <a:rPr lang="en-US" sz="2800" b="1" u="sng" dirty="0">
                <a:solidFill>
                  <a:srgbClr val="7030A0"/>
                </a:solidFill>
                <a:latin typeface="Bookman Old Style" panose="02050604050505020204" pitchFamily="18" charset="0"/>
              </a:rPr>
              <a:t>deny</a:t>
            </a:r>
            <a:r>
              <a:rPr lang="en-US" sz="2800" b="1" dirty="0">
                <a:latin typeface="Bookman Old Style" panose="02050604050505020204" pitchFamily="18" charset="0"/>
              </a:rPr>
              <a:t> oneself with this depth of denial is to 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live without a single thread of self-centered thought, devoted exclusively to </a:t>
            </a:r>
            <a:r>
              <a:rPr lang="en-US" sz="2800" b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Jesus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 and </a:t>
            </a:r>
            <a:r>
              <a:rPr lang="en-US" sz="2800" b="1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his work</a:t>
            </a:r>
            <a:r>
              <a:rPr lang="en-US" sz="2800" b="1" dirty="0">
                <a:latin typeface="Bookman Old Style" panose="02050604050505020204" pitchFamily="18" charset="0"/>
              </a:rPr>
              <a:t>.”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Stu Weber </a:t>
            </a:r>
          </a:p>
        </p:txBody>
      </p:sp>
    </p:spTree>
    <p:extLst>
      <p:ext uri="{BB962C8B-B14F-4D97-AF65-F5344CB8AC3E}">
        <p14:creationId xmlns:p14="http://schemas.microsoft.com/office/powerpoint/2010/main" val="36049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I.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The King’s disciples must share in the King’s sufferings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16:24-27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24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Then Jesus told his disciples, “If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anyone</a:t>
            </a:r>
            <a:r>
              <a:rPr lang="en-US" sz="2800" b="1" i="1" dirty="0">
                <a:latin typeface="Bookman Old Style" panose="02050604050505020204" pitchFamily="18" charset="0"/>
              </a:rPr>
              <a:t> would come after me, let him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deny himself </a:t>
            </a:r>
            <a:r>
              <a:rPr lang="en-US" sz="2800" b="1" i="1" dirty="0">
                <a:latin typeface="Bookman Old Style" panose="02050604050505020204" pitchFamily="18" charset="0"/>
              </a:rPr>
              <a:t>and </a:t>
            </a:r>
            <a:r>
              <a:rPr lang="en-US" sz="2800" b="1" i="1" u="sng" dirty="0">
                <a:solidFill>
                  <a:srgbClr val="7030A0"/>
                </a:solidFill>
                <a:latin typeface="Bookman Old Style" panose="02050604050505020204" pitchFamily="18" charset="0"/>
              </a:rPr>
              <a:t>take up his cross</a:t>
            </a:r>
            <a:r>
              <a:rPr lang="en-US" sz="2800" b="1" i="1" dirty="0">
                <a:latin typeface="Bookman Old Style" panose="02050604050505020204" pitchFamily="18" charset="0"/>
              </a:rPr>
              <a:t> and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follow me</a:t>
            </a:r>
            <a:r>
              <a:rPr lang="en-US" sz="2800" b="1" dirty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buNone/>
            </a:pPr>
            <a:endParaRPr lang="en-US" sz="2800" b="1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atin typeface="Bookman Old Style" panose="02050604050505020204" pitchFamily="18" charset="0"/>
              </a:rPr>
              <a:t>“</a:t>
            </a:r>
            <a:r>
              <a:rPr lang="en-US" sz="2800" b="1" i="1" dirty="0">
                <a:latin typeface="Bookman Old Style" panose="02050604050505020204" pitchFamily="18" charset="0"/>
              </a:rPr>
              <a:t>For to this you have been called, because Christ also suffered for you,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leaving you an example, so that you might follow in his steps</a:t>
            </a:r>
            <a:r>
              <a:rPr lang="en-US" sz="2800" b="1" i="1" dirty="0">
                <a:latin typeface="Bookman Old Style" panose="02050604050505020204" pitchFamily="18" charset="0"/>
              </a:rPr>
              <a:t>.</a:t>
            </a:r>
            <a:r>
              <a:rPr lang="en-US" sz="2800" b="1" dirty="0">
                <a:latin typeface="Bookman Old Style" panose="02050604050505020204" pitchFamily="18" charset="0"/>
              </a:rPr>
              <a:t>” 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1</a:t>
            </a:r>
            <a:r>
              <a:rPr lang="en-US" sz="2800" b="1" baseline="30000" dirty="0">
                <a:solidFill>
                  <a:srgbClr val="C00000"/>
                </a:solidFill>
                <a:latin typeface="Bookman Old Style" panose="02050604050505020204" pitchFamily="18" charset="0"/>
              </a:rPr>
              <a:t>st</a:t>
            </a:r>
            <a:r>
              <a:rPr lang="en-US" sz="28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Peter 2:20-21</a:t>
            </a:r>
            <a:endParaRPr lang="en-US" sz="36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I.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The King’s disciples must share in the King’s sufferings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16:24-27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25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For whoever would save his life will lose it, but whoever loses his life for my sake will find it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26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For what will it profit a man if he gains the whole world and forfeits his soul</a:t>
            </a:r>
            <a:r>
              <a:rPr lang="en-US" sz="2800" b="1" dirty="0">
                <a:latin typeface="Bookman Old Style" panose="02050604050505020204" pitchFamily="18" charset="0"/>
              </a:rPr>
              <a:t>? </a:t>
            </a:r>
            <a:r>
              <a:rPr lang="en-US" sz="2800" b="1" i="1" dirty="0">
                <a:latin typeface="Bookman Old Style" panose="02050604050505020204" pitchFamily="18" charset="0"/>
              </a:rPr>
              <a:t>Or what shall a man give in return for his soul</a:t>
            </a:r>
            <a:r>
              <a:rPr lang="en-US" sz="2800" b="1" dirty="0">
                <a:latin typeface="Bookman Old Style" panose="020506040505050202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651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I.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The King’s disciples must share in the King’s sufferings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16:24-27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25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For whoever would save his life will lose it, but whoever loses his life for my sake will find it</a:t>
            </a:r>
            <a:r>
              <a:rPr lang="en-US" sz="2800" b="1" dirty="0">
                <a:latin typeface="Bookman Old Style" panose="020506040505050202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26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For what will it profit a man if he gains the whole world and forfeits his soul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?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Or what shall a man give in return for his soul</a:t>
            </a:r>
            <a:r>
              <a:rPr lang="en-US" sz="2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3027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2A1101-FB4A-46B9-8908-0F75C965E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I.</a:t>
            </a:r>
            <a:r>
              <a:rPr lang="en-US" sz="32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The King’s disciples must share in the King’s sufferings (</a:t>
            </a:r>
            <a:r>
              <a:rPr lang="en-US" sz="3200" b="1" i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verses 16:24-27</a:t>
            </a:r>
            <a:r>
              <a:rPr lang="en-US" sz="32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</a:rPr>
              <a:t>)</a:t>
            </a:r>
            <a:endParaRPr lang="en-US" sz="32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5DB673-2A69-412B-A9B3-AAA1AD838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94" y="2003073"/>
            <a:ext cx="10058400" cy="4736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27</a:t>
            </a:r>
            <a:r>
              <a:rPr lang="en-US" sz="2800" b="1" dirty="0">
                <a:latin typeface="Bookman Old Style" panose="02050604050505020204" pitchFamily="18" charset="0"/>
              </a:rPr>
              <a:t> </a:t>
            </a:r>
            <a:r>
              <a:rPr lang="en-US" sz="2800" b="1" i="1" dirty="0">
                <a:latin typeface="Bookman Old Style" panose="02050604050505020204" pitchFamily="18" charset="0"/>
              </a:rPr>
              <a:t>For the Son of Man is going to come with his angels in the glory of his Father, and then he will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repay</a:t>
            </a:r>
            <a:r>
              <a:rPr lang="en-US" sz="2800" b="1" i="1" dirty="0">
                <a:latin typeface="Bookman Old Style" panose="02050604050505020204" pitchFamily="18" charset="0"/>
              </a:rPr>
              <a:t> each person </a:t>
            </a:r>
            <a:r>
              <a:rPr lang="en-US" sz="2800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according to what he has done</a:t>
            </a:r>
            <a:r>
              <a:rPr lang="en-US" sz="2800" b="1" dirty="0">
                <a:latin typeface="Bookman Old Style" panose="020506040505050202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81667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854</TotalTime>
  <Words>1495</Words>
  <Application>Microsoft Office PowerPoint</Application>
  <PresentationFormat>Widescreen</PresentationFormat>
  <Paragraphs>55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Rockwell</vt:lpstr>
      <vt:lpstr>Rockwell Condensed</vt:lpstr>
      <vt:lpstr>Wingdings</vt:lpstr>
      <vt:lpstr>1_Office Theme</vt:lpstr>
      <vt:lpstr>Wood Type</vt:lpstr>
      <vt:lpstr>PowerPoint Presentation</vt:lpstr>
      <vt:lpstr>PowerPoint Presentation</vt:lpstr>
      <vt:lpstr>PowerPoint Presentation</vt:lpstr>
      <vt:lpstr>PowerPoint Presentation</vt:lpstr>
      <vt:lpstr>I. The King’s disciples must share in the King’s sufferings (verses 16:24-27)</vt:lpstr>
      <vt:lpstr>I. The King’s disciples must share in the King’s sufferings (verses 16:24-27)</vt:lpstr>
      <vt:lpstr>I. The King’s disciples must share in the King’s sufferings (verses 16:24-27)</vt:lpstr>
      <vt:lpstr>I. The King’s disciples must share in the King’s sufferings (verses 16:24-27)</vt:lpstr>
      <vt:lpstr>I. The King’s disciples must share in the King’s sufferings (verses 16:24-27)</vt:lpstr>
      <vt:lpstr>II. The King will certainly come in His glory (verses 16:28-17:8)</vt:lpstr>
      <vt:lpstr>II. The King will certainly come in His glory (verses 16:28-17:8)</vt:lpstr>
      <vt:lpstr>II. The King will certainly come in His glory (verses 16:28-17:8)</vt:lpstr>
      <vt:lpstr>II. The King will certainly come in His glory (verses 16:28-17:8)</vt:lpstr>
      <vt:lpstr>II. The King will certainly come in His glory (verses 16:28-17:8)</vt:lpstr>
      <vt:lpstr>II. The King will certainly come in His glory (verses 16:28-17:8)</vt:lpstr>
      <vt:lpstr>II. The King will certainly come in His glory (verses 16:28-17:8)</vt:lpstr>
      <vt:lpstr>II. The King will certainly come in His glory (verses 16:28-17:8)</vt:lpstr>
      <vt:lpstr>III. The certainty of glory lifts the burdens of present suffering (verses 17:9-13)</vt:lpstr>
      <vt:lpstr>III. The certainty of glory lifts the burdens of present suffering (verses 17:9-13)</vt:lpstr>
      <vt:lpstr>III. The certainty of glory lifts the burdens of present suffering (verses 17:9-13)</vt:lpstr>
      <vt:lpstr>III. The certainty of glory lifts the burdens of present suffering (verses 17:9-13)</vt:lpstr>
      <vt:lpstr>III. The certainty of glory lifts the burdens of present suffering (verses 17:9-13)</vt:lpstr>
      <vt:lpstr>III. The certainty of glory lifts the burdens of present suffering (verses 17:9-13)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Michael DeMeo</cp:lastModifiedBy>
  <cp:revision>64</cp:revision>
  <dcterms:created xsi:type="dcterms:W3CDTF">2020-03-26T18:56:14Z</dcterms:created>
  <dcterms:modified xsi:type="dcterms:W3CDTF">2023-09-10T17:12:51Z</dcterms:modified>
</cp:coreProperties>
</file>