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399" r:id="rId4"/>
    <p:sldId id="504" r:id="rId5"/>
    <p:sldId id="565" r:id="rId6"/>
    <p:sldId id="675" r:id="rId7"/>
    <p:sldId id="677" r:id="rId8"/>
    <p:sldId id="678" r:id="rId9"/>
    <p:sldId id="676" r:id="rId10"/>
    <p:sldId id="679" r:id="rId11"/>
    <p:sldId id="680" r:id="rId12"/>
    <p:sldId id="660" r:id="rId13"/>
    <p:sldId id="682" r:id="rId14"/>
    <p:sldId id="684" r:id="rId15"/>
    <p:sldId id="681" r:id="rId16"/>
    <p:sldId id="685" r:id="rId17"/>
    <p:sldId id="674" r:id="rId18"/>
    <p:sldId id="686" r:id="rId19"/>
    <p:sldId id="687" r:id="rId20"/>
    <p:sldId id="53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04671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19097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8/7/2023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701278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52424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9154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541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89944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0340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8/7/2023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37871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28504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5664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8/7/2023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7497393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5400" b="1" i="1" dirty="0">
                <a:solidFill>
                  <a:schemeClr val="accent4">
                    <a:lumMod val="60000"/>
                    <a:lumOff val="40000"/>
                  </a:schemeClr>
                </a:solidFill>
              </a:rPr>
              <a:t>Matthew 13:53 – 14:12</a:t>
            </a:r>
          </a:p>
          <a:p>
            <a:pPr marL="0" indent="0" algn="ctr">
              <a:buNone/>
            </a:pPr>
            <a:endParaRPr lang="en-US" sz="4800" b="1" dirty="0">
              <a:solidFill>
                <a:srgbClr val="FF3300"/>
              </a:solidFill>
            </a:endParaRPr>
          </a:p>
          <a:p>
            <a:pPr marL="0" indent="0" algn="ctr">
              <a:buNone/>
            </a:pPr>
            <a:endParaRPr lang="en-US" sz="4800" b="1" dirty="0">
              <a:solidFill>
                <a:srgbClr val="FF3300"/>
              </a:solidFill>
            </a:endParaRP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57</a:t>
            </a:r>
            <a:r>
              <a:rPr lang="en-US" sz="2400" b="1" dirty="0">
                <a:latin typeface="Bookman Old Style" panose="02050604050505020204" pitchFamily="18" charset="0"/>
              </a:rPr>
              <a:t> </a:t>
            </a:r>
            <a:r>
              <a:rPr lang="en-US" sz="2800" b="1" i="1" dirty="0">
                <a:latin typeface="Bookman Old Style" panose="02050604050505020204" pitchFamily="18" charset="0"/>
              </a:rPr>
              <a:t>And they took offense at him. But Jesus said to them</a:t>
            </a:r>
            <a:r>
              <a:rPr lang="en-US" sz="2800" b="1" dirty="0">
                <a:latin typeface="Bookman Old Style" panose="02050604050505020204" pitchFamily="18" charset="0"/>
              </a:rPr>
              <a:t>, “</a:t>
            </a:r>
            <a:r>
              <a:rPr lang="en-US" sz="2800" b="1" i="1" dirty="0">
                <a:latin typeface="Bookman Old Style" panose="02050604050505020204" pitchFamily="18" charset="0"/>
              </a:rPr>
              <a:t>A prophet is not without honor except in his hometown and in his own household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58</a:t>
            </a:r>
            <a:r>
              <a:rPr lang="en-US" sz="24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he did not do many mighty works there, </a:t>
            </a:r>
            <a:r>
              <a:rPr lang="en-US" sz="2800" b="1" i="1" u="sng" dirty="0">
                <a:solidFill>
                  <a:srgbClr val="0070C0"/>
                </a:solidFill>
                <a:latin typeface="Bookman Old Style" panose="02050604050505020204" pitchFamily="18" charset="0"/>
              </a:rPr>
              <a:t>because of their unbelief</a:t>
            </a:r>
            <a:r>
              <a:rPr lang="en-US" sz="2800" b="1" dirty="0">
                <a:solidFill>
                  <a:srgbClr val="0070C0"/>
                </a:solidFill>
                <a:latin typeface="Bookman Old Style" panose="02050604050505020204" pitchFamily="18" charset="0"/>
              </a:rPr>
              <a:t>. </a:t>
            </a:r>
            <a:endParaRPr lang="en-US" sz="2400" b="1" dirty="0">
              <a:solidFill>
                <a:srgbClr val="0070C0"/>
              </a:solidFill>
              <a:latin typeface="Bookman Old Style" panose="02050604050505020204" pitchFamily="18" charset="0"/>
            </a:endParaRPr>
          </a:p>
          <a:p>
            <a:pPr marL="0" indent="0">
              <a:buNone/>
            </a:pPr>
            <a:endParaRPr lang="en-US" sz="4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90879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John caused Herod to stumble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At that time Herod the tetrarch heard about the fame of Jesus</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he said to his servants, “This is John the Baptist. He has been raised from the dead; that is why these miraculous powers are at work in him.</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For Herod had seized John and bound him and put him in prison for the sake of Herodias, his brother Philip’s wife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because John had been saying to him, “It is not lawful for you to have her.</a:t>
            </a:r>
            <a:r>
              <a:rPr lang="en-US" sz="2800" b="1" dirty="0">
                <a:latin typeface="Bookman Old Style" panose="02050604050505020204" pitchFamily="18" charset="0"/>
              </a:rPr>
              <a:t>”</a:t>
            </a:r>
            <a:endParaRPr lang="en-US" sz="60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John caused Herod to stumble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At that time Herod the tetrarch heard about the fame of Jesus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and he said to his servants, “This is John the Baptist. He has been raised from the dead; that is why these miraculous powers are at work in him.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For Herod had seized John and bound him and put him in prison for the sake of Herodias, his brother Philip’s wife</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because John had been saying to him, “It is not lawful for you to have her.</a:t>
            </a:r>
            <a:r>
              <a:rPr lang="en-US" sz="2800" b="1" dirty="0">
                <a:solidFill>
                  <a:srgbClr val="0070C0"/>
                </a:solidFill>
                <a:latin typeface="Bookman Old Style" panose="02050604050505020204" pitchFamily="18" charset="0"/>
              </a:rPr>
              <a:t>”</a:t>
            </a:r>
            <a:endParaRPr lang="en-US" sz="60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41330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John caused Herod to stumble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And </a:t>
            </a:r>
            <a:r>
              <a:rPr lang="en-US" sz="2800" b="1" i="1" dirty="0">
                <a:solidFill>
                  <a:srgbClr val="0070C0"/>
                </a:solidFill>
                <a:effectLst/>
                <a:latin typeface="Bookman Old Style" panose="02050604050505020204" pitchFamily="18" charset="0"/>
                <a:ea typeface="Calibri" panose="020F0502020204030204" pitchFamily="34" charset="0"/>
              </a:rPr>
              <a:t>Herodias had a grudge against him and wanted to put him to death</a:t>
            </a:r>
            <a:r>
              <a:rPr lang="en-US" sz="2800" b="1" i="1" dirty="0">
                <a:effectLst/>
                <a:latin typeface="Bookman Old Style" panose="02050604050505020204" pitchFamily="18" charset="0"/>
                <a:ea typeface="Calibri" panose="020F0502020204030204" pitchFamily="34" charset="0"/>
              </a:rPr>
              <a:t>. But </a:t>
            </a:r>
            <a:r>
              <a:rPr lang="en-US" sz="2800" b="1" i="1" dirty="0">
                <a:solidFill>
                  <a:srgbClr val="0070C0"/>
                </a:solidFill>
                <a:effectLst/>
                <a:latin typeface="Bookman Old Style" panose="02050604050505020204" pitchFamily="18" charset="0"/>
                <a:ea typeface="Calibri" panose="020F0502020204030204" pitchFamily="34" charset="0"/>
              </a:rPr>
              <a:t>she could not, for Herod feared John</a:t>
            </a:r>
            <a:r>
              <a:rPr lang="en-US" sz="2800" b="1" i="1" dirty="0">
                <a:effectLst/>
                <a:latin typeface="Bookman Old Style" panose="02050604050505020204" pitchFamily="18" charset="0"/>
                <a:ea typeface="Calibri" panose="020F0502020204030204" pitchFamily="34" charset="0"/>
              </a:rPr>
              <a:t>, knowing that he was a righteous and holy man, </a:t>
            </a:r>
            <a:r>
              <a:rPr lang="en-US" sz="2800" b="1" i="1" dirty="0">
                <a:solidFill>
                  <a:srgbClr val="0070C0"/>
                </a:solidFill>
                <a:effectLst/>
                <a:latin typeface="Bookman Old Style" panose="02050604050505020204" pitchFamily="18" charset="0"/>
                <a:ea typeface="Calibri" panose="020F0502020204030204" pitchFamily="34" charset="0"/>
              </a:rPr>
              <a:t>and he kept him safe</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Mark 6:19-20</a:t>
            </a:r>
          </a:p>
          <a:p>
            <a:pPr marL="0" indent="0">
              <a:buNone/>
            </a:pP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And though he wanted to put him to death, </a:t>
            </a:r>
            <a:r>
              <a:rPr lang="en-US" sz="2800" b="1" i="1" dirty="0">
                <a:solidFill>
                  <a:srgbClr val="0070C0"/>
                </a:solidFill>
                <a:latin typeface="Bookman Old Style" panose="02050604050505020204" pitchFamily="18" charset="0"/>
              </a:rPr>
              <a:t>he feared the people</a:t>
            </a:r>
            <a:r>
              <a:rPr lang="en-US" sz="2800" b="1" i="1" dirty="0">
                <a:latin typeface="Bookman Old Style" panose="02050604050505020204" pitchFamily="18" charset="0"/>
              </a:rPr>
              <a:t>, because they held him to be a prophet</a:t>
            </a:r>
            <a:r>
              <a:rPr lang="en-US" sz="2800" b="1" dirty="0">
                <a:latin typeface="Bookman Old Style" panose="02050604050505020204" pitchFamily="18" charset="0"/>
              </a:rPr>
              <a:t>.</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8908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John caused Herod to stumble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But when Herod’s birthday came, the daughter of Herodias danced before the company and </a:t>
            </a:r>
            <a:r>
              <a:rPr lang="en-US" sz="2800" b="1" i="1" dirty="0">
                <a:solidFill>
                  <a:srgbClr val="0070C0"/>
                </a:solidFill>
                <a:latin typeface="Bookman Old Style" panose="02050604050505020204" pitchFamily="18" charset="0"/>
              </a:rPr>
              <a:t>pleased Herod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so that he promised with </a:t>
            </a:r>
            <a:r>
              <a:rPr lang="en-US" sz="2800" b="1" i="1" dirty="0">
                <a:solidFill>
                  <a:srgbClr val="0070C0"/>
                </a:solidFill>
                <a:latin typeface="Bookman Old Style" panose="02050604050505020204" pitchFamily="18" charset="0"/>
              </a:rPr>
              <a:t>an oath </a:t>
            </a:r>
            <a:r>
              <a:rPr lang="en-US" sz="2800" b="1" i="1" dirty="0">
                <a:latin typeface="Bookman Old Style" panose="02050604050505020204" pitchFamily="18" charset="0"/>
              </a:rPr>
              <a:t>to give her </a:t>
            </a:r>
            <a:r>
              <a:rPr lang="en-US" sz="2800" b="1" i="1" dirty="0">
                <a:solidFill>
                  <a:srgbClr val="0070C0"/>
                </a:solidFill>
                <a:latin typeface="Bookman Old Style" panose="02050604050505020204" pitchFamily="18" charset="0"/>
              </a:rPr>
              <a:t>whatever she might ask</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Prompted by her mother</a:t>
            </a:r>
            <a:r>
              <a:rPr lang="en-US" sz="2800" b="1" i="1" dirty="0">
                <a:latin typeface="Bookman Old Style" panose="02050604050505020204" pitchFamily="18" charset="0"/>
              </a:rPr>
              <a:t>, she said, “Give me the head of John the Baptist here on a platter.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the king was sorry, but because of his oaths and </a:t>
            </a:r>
            <a:r>
              <a:rPr lang="en-US" sz="2800" b="1" i="1" dirty="0">
                <a:solidFill>
                  <a:srgbClr val="7030A0"/>
                </a:solidFill>
                <a:latin typeface="Bookman Old Style" panose="02050604050505020204" pitchFamily="18" charset="0"/>
              </a:rPr>
              <a:t>his guests</a:t>
            </a:r>
            <a:r>
              <a:rPr lang="en-US" sz="2800" b="1" dirty="0">
                <a:solidFill>
                  <a:srgbClr val="FF0000"/>
                </a:solidFill>
                <a:latin typeface="Bookman Old Style" panose="02050604050505020204" pitchFamily="18" charset="0"/>
              </a:rPr>
              <a:t>*</a:t>
            </a:r>
            <a:r>
              <a:rPr lang="en-US" sz="2800" b="1" i="1" dirty="0">
                <a:latin typeface="Bookman Old Style" panose="02050604050505020204" pitchFamily="18" charset="0"/>
              </a:rPr>
              <a:t> he commanded it to be given</a:t>
            </a:r>
            <a:r>
              <a:rPr lang="en-US" sz="2800" b="1" dirty="0">
                <a:latin typeface="Bookman Old Style" panose="02050604050505020204" pitchFamily="18" charset="0"/>
              </a:rPr>
              <a:t>. </a:t>
            </a:r>
          </a:p>
          <a:p>
            <a:pPr marL="0" indent="0">
              <a:buNone/>
            </a:pPr>
            <a:r>
              <a:rPr lang="en-US" sz="2800" b="1" dirty="0">
                <a:solidFill>
                  <a:srgbClr val="C00000"/>
                </a:solidFill>
                <a:latin typeface="Bookman Old Style" panose="02050604050505020204" pitchFamily="18" charset="0"/>
              </a:rPr>
              <a:t>*</a:t>
            </a:r>
            <a:r>
              <a:rPr lang="en-US" sz="2800" b="1" i="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a:t>
            </a:r>
            <a:r>
              <a:rPr lang="en-US" sz="2800" b="1" i="1" dirty="0">
                <a:solidFill>
                  <a:srgbClr val="7030A0"/>
                </a:solidFill>
                <a:latin typeface="Bookman Old Style" panose="02050604050505020204" pitchFamily="18" charset="0"/>
              </a:rPr>
              <a:t>nobles and military commanders and the leading men of Galilee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6:21</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1453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John caused Herod to stumble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He sent and had John beheaded in the prison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his head was brought on a platter and given to the girl, and she brought it to her mother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And his disciples came and took the body and buried it, </a:t>
            </a:r>
            <a:r>
              <a:rPr lang="en-US" sz="2800" b="1" i="1" dirty="0">
                <a:solidFill>
                  <a:srgbClr val="0070C0"/>
                </a:solidFill>
                <a:latin typeface="Bookman Old Style" panose="02050604050505020204" pitchFamily="18" charset="0"/>
              </a:rPr>
              <a:t>and they went and told Jesus</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It won’t be long now before Jesus begins to teach His disciples that His mission will be accomplished through a death on a cross and that their calling would be (</a:t>
            </a:r>
            <a:r>
              <a:rPr lang="en-US" sz="2800" b="1" dirty="0">
                <a:solidFill>
                  <a:srgbClr val="C00000"/>
                </a:solidFill>
                <a:latin typeface="Bookman Old Style" panose="02050604050505020204" pitchFamily="18" charset="0"/>
              </a:rPr>
              <a:t>Matthew 16:24</a:t>
            </a:r>
            <a:r>
              <a:rPr lang="en-US" sz="2800" b="1" dirty="0">
                <a:latin typeface="Bookman Old Style" panose="02050604050505020204" pitchFamily="18" charset="0"/>
              </a:rPr>
              <a:t>) to “</a:t>
            </a:r>
            <a:r>
              <a:rPr lang="en-US" sz="2800" b="1" i="1" dirty="0">
                <a:solidFill>
                  <a:srgbClr val="0070C0"/>
                </a:solidFill>
                <a:latin typeface="Bookman Old Style" panose="02050604050505020204" pitchFamily="18" charset="0"/>
              </a:rPr>
              <a:t>deny himself and take up his cross and follow me</a:t>
            </a:r>
            <a:r>
              <a:rPr lang="en-US" sz="2800" b="1" dirty="0">
                <a:latin typeface="Bookman Old Style" panose="02050604050505020204" pitchFamily="18" charset="0"/>
              </a:rPr>
              <a:t>.”</a:t>
            </a:r>
          </a:p>
          <a:p>
            <a:pPr marL="0" indent="0">
              <a:buNone/>
            </a:pPr>
            <a:endParaRPr lang="en-US" sz="4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6787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What is your stumbling stone?</a:t>
            </a:r>
            <a:br>
              <a:rPr lang="en-US" sz="3200" dirty="0">
                <a:effectLst/>
                <a:latin typeface="Bookman Old Style" panose="02050604050505020204" pitchFamily="18" charset="0"/>
                <a:ea typeface="Calibri" panose="020F0502020204030204" pitchFamily="34" charset="0"/>
                <a:cs typeface="Times New Roman" panose="02020603050405020304" pitchFamily="18" charset="0"/>
              </a:rPr>
            </a:b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558573"/>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The people in Nazareth were proud</a:t>
            </a:r>
          </a:p>
          <a:p>
            <a:pPr marL="457200" indent="-457200">
              <a:buAutoNum type="arabicParenR"/>
            </a:pPr>
            <a:r>
              <a:rPr lang="en-US" sz="2800" b="1" dirty="0">
                <a:latin typeface="Bookman Old Style" panose="02050604050505020204" pitchFamily="18" charset="0"/>
              </a:rPr>
              <a:t>Listen for the sake of understanding, not responding.</a:t>
            </a:r>
          </a:p>
          <a:p>
            <a:pPr marL="457200" indent="-457200">
              <a:buAutoNum type="arabicParenR"/>
            </a:pPr>
            <a:r>
              <a:rPr lang="en-US" sz="2800" b="1" dirty="0">
                <a:latin typeface="Bookman Old Style" panose="02050604050505020204" pitchFamily="18" charset="0"/>
              </a:rPr>
              <a:t>Don’t respond immediately. Let it sink in and carefully examine yourself to discern what, if anything that was said, was true to God’s word </a:t>
            </a:r>
            <a:r>
              <a:rPr lang="en-US" sz="2800" b="1" u="sng" dirty="0">
                <a:latin typeface="Bookman Old Style" panose="02050604050505020204" pitchFamily="18" charset="0"/>
              </a:rPr>
              <a:t>and</a:t>
            </a:r>
            <a:r>
              <a:rPr lang="en-US" sz="2800" b="1" dirty="0">
                <a:latin typeface="Bookman Old Style" panose="02050604050505020204" pitchFamily="18" charset="0"/>
              </a:rPr>
              <a:t> true of you. </a:t>
            </a:r>
          </a:p>
          <a:p>
            <a:pPr marL="457200" indent="-457200">
              <a:buAutoNum type="arabicParenR"/>
            </a:pPr>
            <a:r>
              <a:rPr lang="en-US" sz="2800" b="1" dirty="0">
                <a:latin typeface="Bookman Old Style" panose="02050604050505020204" pitchFamily="18" charset="0"/>
              </a:rPr>
              <a:t>If there truly is a matter of sin in your life, confess and repent of it.  </a:t>
            </a:r>
          </a:p>
          <a:p>
            <a:pPr marL="457200" indent="-457200">
              <a:buAutoNum type="arabicParenR"/>
            </a:pPr>
            <a:r>
              <a:rPr lang="en-US" sz="2800" b="1" dirty="0">
                <a:latin typeface="Bookman Old Style" panose="02050604050505020204" pitchFamily="18" charset="0"/>
              </a:rPr>
              <a:t>Prayerfully consider how you’ll respond to the person, and whatever your response, thank them for being concerned for your spiritual well-being.</a:t>
            </a:r>
            <a:endParaRPr lang="en-US" sz="2800" b="1" i="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0168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What is your stumbling stone?</a:t>
            </a:r>
            <a:br>
              <a:rPr lang="en-US" sz="3200" dirty="0">
                <a:effectLst/>
                <a:latin typeface="Bookman Old Style" panose="02050604050505020204" pitchFamily="18" charset="0"/>
                <a:ea typeface="Calibri" panose="020F0502020204030204" pitchFamily="34" charset="0"/>
                <a:cs typeface="Times New Roman" panose="02020603050405020304" pitchFamily="18" charset="0"/>
              </a:rPr>
            </a:b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914173"/>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Herod was a man driven by external forces</a:t>
            </a:r>
          </a:p>
          <a:p>
            <a:pPr marL="457200" indent="-457200">
              <a:buAutoNum type="arabicParenR"/>
            </a:pPr>
            <a:r>
              <a:rPr lang="en-US" sz="2800" b="1" dirty="0">
                <a:latin typeface="Bookman Old Style" panose="02050604050505020204" pitchFamily="18" charset="0"/>
              </a:rPr>
              <a:t>Set boundaries with the people in your life who may lead you astray</a:t>
            </a:r>
          </a:p>
          <a:p>
            <a:pPr marL="457200" indent="-457200">
              <a:buAutoNum type="arabicParenR"/>
            </a:pPr>
            <a:r>
              <a:rPr lang="en-US" sz="2800" b="1" dirty="0">
                <a:latin typeface="Bookman Old Style" panose="02050604050505020204" pitchFamily="18" charset="0"/>
              </a:rPr>
              <a:t>Be willing to accept the consequences of being unpopular for being faithful</a:t>
            </a:r>
          </a:p>
          <a:p>
            <a:pPr marL="457200" indent="-457200">
              <a:buAutoNum type="arabicParenR"/>
            </a:pPr>
            <a:r>
              <a:rPr lang="en-US" sz="2800" b="1" dirty="0">
                <a:latin typeface="Bookman Old Style" panose="02050604050505020204" pitchFamily="18" charset="0"/>
              </a:rPr>
              <a:t>Be willing to accept the consequences for admitting your mistakes and repenting of them</a:t>
            </a:r>
          </a:p>
          <a:p>
            <a:pPr marL="457200" indent="-457200">
              <a:buAutoNum type="arabicParenR"/>
            </a:pPr>
            <a:r>
              <a:rPr lang="en-US" sz="2800" b="1" dirty="0">
                <a:latin typeface="Bookman Old Style" panose="02050604050505020204" pitchFamily="18" charset="0"/>
              </a:rPr>
              <a:t>Whenever you feel like your actions towards someone who can </a:t>
            </a:r>
            <a:r>
              <a:rPr lang="en-US" sz="2800" b="1" u="sng" dirty="0">
                <a:latin typeface="Bookman Old Style" panose="02050604050505020204" pitchFamily="18" charset="0"/>
              </a:rPr>
              <a:t>do nothing for you</a:t>
            </a:r>
            <a:r>
              <a:rPr lang="en-US" sz="2800" b="1" dirty="0">
                <a:latin typeface="Bookman Old Style" panose="02050604050505020204" pitchFamily="18" charset="0"/>
              </a:rPr>
              <a:t> are being driven by a crowd </a:t>
            </a:r>
            <a:r>
              <a:rPr lang="en-US" sz="2800" b="1" u="sng" dirty="0">
                <a:latin typeface="Bookman Old Style" panose="02050604050505020204" pitchFamily="18" charset="0"/>
              </a:rPr>
              <a:t>who does things for you</a:t>
            </a:r>
            <a:r>
              <a:rPr lang="en-US" sz="2800" b="1" dirty="0">
                <a:latin typeface="Bookman Old Style" panose="02050604050505020204" pitchFamily="18" charset="0"/>
              </a:rPr>
              <a:t>, reject that inclination</a:t>
            </a:r>
            <a:endParaRPr lang="en-US" sz="2800" b="1" i="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2200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What is your stumbling stone?</a:t>
            </a:r>
            <a:br>
              <a:rPr lang="en-US" sz="3200" dirty="0">
                <a:effectLst/>
                <a:latin typeface="Bookman Old Style" panose="02050604050505020204" pitchFamily="18" charset="0"/>
                <a:ea typeface="Calibri" panose="020F0502020204030204" pitchFamily="34" charset="0"/>
                <a:cs typeface="Times New Roman" panose="02020603050405020304" pitchFamily="18" charset="0"/>
              </a:rPr>
            </a:b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John’s execution was a stark reality</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About that time </a:t>
            </a:r>
            <a:r>
              <a:rPr lang="en-US" sz="2800" b="1" i="1" dirty="0">
                <a:solidFill>
                  <a:srgbClr val="0070C0"/>
                </a:solidFill>
                <a:latin typeface="Bookman Old Style" panose="02050604050505020204" pitchFamily="18" charset="0"/>
              </a:rPr>
              <a:t>Herod</a:t>
            </a:r>
            <a:r>
              <a:rPr lang="en-US" sz="2800" b="1" i="1" dirty="0">
                <a:latin typeface="Bookman Old Style" panose="02050604050505020204" pitchFamily="18" charset="0"/>
              </a:rPr>
              <a:t> the king laid violent hands on some who belonged to the church. He </a:t>
            </a:r>
            <a:r>
              <a:rPr lang="en-US" sz="2800" b="1" i="1" dirty="0">
                <a:solidFill>
                  <a:srgbClr val="0070C0"/>
                </a:solidFill>
                <a:latin typeface="Bookman Old Style" panose="02050604050505020204" pitchFamily="18" charset="0"/>
              </a:rPr>
              <a:t>killed James the brother of John with the sword</a:t>
            </a:r>
            <a:r>
              <a:rPr lang="en-US" sz="2800" b="1" i="1" dirty="0">
                <a:latin typeface="Bookman Old Style" panose="02050604050505020204" pitchFamily="18" charset="0"/>
              </a:rPr>
              <a:t>, and when he saw that it pleased the Jews, he </a:t>
            </a:r>
            <a:r>
              <a:rPr lang="en-US" sz="2800" b="1" i="1" dirty="0">
                <a:solidFill>
                  <a:srgbClr val="0070C0"/>
                </a:solidFill>
                <a:latin typeface="Bookman Old Style" panose="02050604050505020204" pitchFamily="18" charset="0"/>
              </a:rPr>
              <a:t>proceeded to arrest Peter also</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Acts 12:1-2</a:t>
            </a:r>
          </a:p>
          <a:p>
            <a:pPr marL="0" indent="0">
              <a:buNone/>
            </a:pPr>
            <a:r>
              <a:rPr lang="en-US" sz="2800" b="1" dirty="0"/>
              <a:t>“</a:t>
            </a:r>
            <a:r>
              <a:rPr lang="en-US" sz="2800" b="1" i="1" dirty="0"/>
              <a:t>If anyone would come after me, let him deny himself and take up his cross and follow me. For </a:t>
            </a:r>
            <a:r>
              <a:rPr lang="en-US" sz="2800" b="1" i="1" dirty="0">
                <a:solidFill>
                  <a:srgbClr val="0070C0"/>
                </a:solidFill>
              </a:rPr>
              <a:t>whoever would save his life will lose it</a:t>
            </a:r>
            <a:r>
              <a:rPr lang="en-US" sz="2800" b="1" i="1" dirty="0"/>
              <a:t>, but </a:t>
            </a:r>
            <a:r>
              <a:rPr lang="en-US" sz="2800" b="1" i="1" dirty="0">
                <a:solidFill>
                  <a:srgbClr val="0070C0"/>
                </a:solidFill>
              </a:rPr>
              <a:t>whoever loses his life for my sake will find it</a:t>
            </a:r>
            <a:r>
              <a:rPr lang="en-US" sz="2800" b="1" dirty="0"/>
              <a:t>.” </a:t>
            </a:r>
            <a:r>
              <a:rPr lang="en-US" sz="2800" b="1" dirty="0">
                <a:solidFill>
                  <a:srgbClr val="C00000"/>
                </a:solidFill>
              </a:rPr>
              <a:t>Matthew 16:24-25</a:t>
            </a:r>
            <a:endParaRPr lang="en-US" sz="2800" b="1" i="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743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DCEE42-8F41-4DEC-AF7D-C1E3C9FEF73E}"/>
              </a:ext>
            </a:extLst>
          </p:cNvPr>
          <p:cNvSpPr>
            <a:spLocks noGrp="1"/>
          </p:cNvSpPr>
          <p:nvPr>
            <p:ph type="ctrTitle"/>
          </p:nvPr>
        </p:nvSpPr>
        <p:spPr>
          <a:xfrm>
            <a:off x="524435" y="2355929"/>
            <a:ext cx="4836459" cy="3035808"/>
          </a:xfrm>
        </p:spPr>
        <p:txBody>
          <a:bodyPr/>
          <a:lstStyle/>
          <a:p>
            <a:pPr algn="ctr"/>
            <a:r>
              <a:rPr lang="en-US" sz="4000" b="1" dirty="0">
                <a:solidFill>
                  <a:schemeClr val="tx1"/>
                </a:solidFill>
                <a:latin typeface="Bookman Old Style" panose="02050604050505020204" pitchFamily="18" charset="0"/>
              </a:rPr>
              <a:t>The Stone that makes men stumble</a:t>
            </a:r>
          </a:p>
        </p:txBody>
      </p:sp>
      <p:sp>
        <p:nvSpPr>
          <p:cNvPr id="7" name="Subtitle 6">
            <a:extLst>
              <a:ext uri="{FF2B5EF4-FFF2-40B4-BE49-F238E27FC236}">
                <a16:creationId xmlns:a16="http://schemas.microsoft.com/office/drawing/2014/main" id="{C9B9A036-51A2-4580-A070-6ACB57B3039F}"/>
              </a:ext>
            </a:extLst>
          </p:cNvPr>
          <p:cNvSpPr>
            <a:spLocks noGrp="1"/>
          </p:cNvSpPr>
          <p:nvPr>
            <p:ph type="subTitle" idx="1"/>
          </p:nvPr>
        </p:nvSpPr>
        <p:spPr>
          <a:xfrm>
            <a:off x="7073152" y="4321889"/>
            <a:ext cx="3213848" cy="1069848"/>
          </a:xfrm>
        </p:spPr>
        <p:txBody>
          <a:bodyPr>
            <a:normAutofit/>
          </a:bodyPr>
          <a:lstStyle/>
          <a:p>
            <a:pPr algn="ctr"/>
            <a:r>
              <a:rPr lang="en-US" sz="3200" b="1" i="1" dirty="0">
                <a:solidFill>
                  <a:schemeClr val="bg1"/>
                </a:solidFill>
                <a:latin typeface="Bookman Old Style" panose="02050604050505020204" pitchFamily="18" charset="0"/>
              </a:rPr>
              <a:t>Matthew 13:53 – 14:12</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Because they did not pursue it by faith, but as if it were </a:t>
            </a:r>
            <a:r>
              <a:rPr lang="en-US" sz="2800" b="1" i="1" dirty="0">
                <a:solidFill>
                  <a:srgbClr val="0070C0"/>
                </a:solidFill>
                <a:latin typeface="Bookman Old Style" panose="02050604050505020204" pitchFamily="18" charset="0"/>
              </a:rPr>
              <a:t>based on works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They have stumbled over the stumbling stone</a:t>
            </a:r>
            <a:r>
              <a:rPr lang="en-US" sz="2800" b="1" i="1" dirty="0">
                <a:latin typeface="Bookman Old Style" panose="02050604050505020204" pitchFamily="18" charset="0"/>
              </a:rPr>
              <a:t>, as it is written, ‘Behold, I am laying in Zion a stone of stumbling, and </a:t>
            </a:r>
            <a:r>
              <a:rPr lang="en-US" sz="2800" b="1" i="1" dirty="0">
                <a:solidFill>
                  <a:srgbClr val="0070C0"/>
                </a:solidFill>
                <a:latin typeface="Bookman Old Style" panose="02050604050505020204" pitchFamily="18" charset="0"/>
              </a:rPr>
              <a:t>a rock of offense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and whoever believes in him will not be put to shame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9:32-33</a:t>
            </a:r>
            <a:endParaRPr lang="en-US" sz="6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53</a:t>
            </a:r>
            <a:r>
              <a:rPr lang="en-US" sz="2400" b="1" dirty="0">
                <a:latin typeface="Bookman Old Style" panose="02050604050505020204" pitchFamily="18" charset="0"/>
              </a:rPr>
              <a:t> </a:t>
            </a:r>
            <a:r>
              <a:rPr lang="en-US" sz="2800" b="1" i="1" dirty="0">
                <a:latin typeface="Bookman Old Style" panose="02050604050505020204" pitchFamily="18" charset="0"/>
              </a:rPr>
              <a:t>And when Jesus had finished these parables, he went away from there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54</a:t>
            </a:r>
            <a:r>
              <a:rPr lang="en-US" sz="2400" b="1" dirty="0">
                <a:latin typeface="Bookman Old Style" panose="02050604050505020204" pitchFamily="18" charset="0"/>
              </a:rPr>
              <a:t> </a:t>
            </a:r>
            <a:r>
              <a:rPr lang="en-US" sz="2800" b="1" i="1" dirty="0">
                <a:latin typeface="Bookman Old Style" panose="02050604050505020204" pitchFamily="18" charset="0"/>
              </a:rPr>
              <a:t>and coming to his hometown </a:t>
            </a:r>
            <a:r>
              <a:rPr lang="en-US" sz="2800" b="1" i="1" dirty="0">
                <a:solidFill>
                  <a:srgbClr val="0070C0"/>
                </a:solidFill>
                <a:latin typeface="Bookman Old Style" panose="02050604050505020204" pitchFamily="18" charset="0"/>
              </a:rPr>
              <a:t>he taught them in their synagogue</a:t>
            </a:r>
            <a:r>
              <a:rPr lang="en-US" sz="2800" b="1" i="1" dirty="0">
                <a:latin typeface="Bookman Old Style" panose="02050604050505020204" pitchFamily="18" charset="0"/>
              </a:rPr>
              <a:t>…</a:t>
            </a:r>
            <a:endParaRPr lang="en-US" sz="4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9001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 Spirit of the Lord is upon me, because he has anointed me to proclaim good news to the poor. He has sent me to proclaim liberty to the captives and recovering of sight to the blind, to set at liberty those who are oppressed, to proclaim the year of the Lord’s favor.” And he rolled up the scroll and gave it back to the attendant and sat down. And the eyes of all in the synagogue were fixed on him. And he began to say to them, </a:t>
            </a:r>
            <a:r>
              <a:rPr lang="en-US" sz="2800" b="1" i="1" dirty="0">
                <a:solidFill>
                  <a:srgbClr val="0070C0"/>
                </a:solidFill>
                <a:latin typeface="Bookman Old Style" panose="02050604050505020204" pitchFamily="18" charset="0"/>
              </a:rPr>
              <a:t>“Today this Scripture has been fulfilled in your hearing.</a:t>
            </a:r>
            <a:r>
              <a:rPr lang="en-US" sz="2800" b="1" dirty="0">
                <a:solidFill>
                  <a:srgbClr val="0070C0"/>
                </a:solidFill>
                <a:latin typeface="Bookman Old Style" panose="02050604050505020204" pitchFamily="18" charset="0"/>
              </a:rPr>
              <a:t>” </a:t>
            </a:r>
            <a:r>
              <a:rPr lang="en-US" sz="2800" b="1" dirty="0">
                <a:solidFill>
                  <a:srgbClr val="C00000"/>
                </a:solidFill>
                <a:latin typeface="Bookman Old Style" panose="02050604050505020204" pitchFamily="18" charset="0"/>
              </a:rPr>
              <a:t>Luke 4:18-21 </a:t>
            </a:r>
            <a:endParaRPr lang="en-US" sz="6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0347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And all spoke well of him </a:t>
            </a:r>
            <a:r>
              <a:rPr lang="en-US" sz="2800" b="1" i="1" dirty="0">
                <a:latin typeface="Bookman Old Style" panose="02050604050505020204" pitchFamily="18" charset="0"/>
              </a:rPr>
              <a:t>and marveled at the gracious words that were coming from his mouth. And they said, ‘Is not this Joseph’s son?’</a:t>
            </a:r>
            <a:r>
              <a:rPr lang="en-US" sz="2800" b="1" dirty="0">
                <a:latin typeface="Bookman Old Style" panose="02050604050505020204" pitchFamily="18" charset="0"/>
              </a:rPr>
              <a:t>”</a:t>
            </a:r>
            <a:r>
              <a:rPr lang="en-US" sz="2800" b="1" dirty="0">
                <a:solidFill>
                  <a:srgbClr val="0070C0"/>
                </a:solidFill>
                <a:latin typeface="Bookman Old Style" panose="02050604050505020204" pitchFamily="18" charset="0"/>
              </a:rPr>
              <a:t> </a:t>
            </a:r>
            <a:r>
              <a:rPr lang="en-US" sz="2800" b="1" dirty="0">
                <a:solidFill>
                  <a:srgbClr val="C00000"/>
                </a:solidFill>
                <a:latin typeface="Bookman Old Style" panose="02050604050505020204" pitchFamily="18" charset="0"/>
              </a:rPr>
              <a:t>Luke 4:22</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Doubtless you will quote to me this proverb, “‘Physician, heal yourself.’ What we have heard you did at Capernaum, </a:t>
            </a:r>
            <a:r>
              <a:rPr lang="en-US" sz="2800" b="1" i="1" dirty="0">
                <a:solidFill>
                  <a:srgbClr val="0070C0"/>
                </a:solidFill>
                <a:latin typeface="Bookman Old Style" panose="02050604050505020204" pitchFamily="18" charset="0"/>
              </a:rPr>
              <a:t>do here in your hometown as well</a:t>
            </a:r>
            <a:r>
              <a:rPr lang="en-US" sz="2800" b="1" i="1" dirty="0">
                <a:latin typeface="Bookman Old Style" panose="02050604050505020204" pitchFamily="18" charset="0"/>
              </a:rPr>
              <a:t>.’</a:t>
            </a:r>
            <a:r>
              <a:rPr lang="en-US" sz="2800" b="1" dirty="0">
                <a:latin typeface="Bookman Old Style" panose="02050604050505020204" pitchFamily="18" charset="0"/>
              </a:rPr>
              <a:t>”</a:t>
            </a:r>
            <a:r>
              <a:rPr lang="en-US" sz="2800" b="1" dirty="0">
                <a:solidFill>
                  <a:srgbClr val="C00000"/>
                </a:solidFill>
                <a:latin typeface="Bookman Old Style" panose="02050604050505020204" pitchFamily="18" charset="0"/>
              </a:rPr>
              <a:t> Luke 4:23</a:t>
            </a:r>
          </a:p>
        </p:txBody>
      </p:sp>
    </p:spTree>
    <p:extLst>
      <p:ext uri="{BB962C8B-B14F-4D97-AF65-F5344CB8AC3E}">
        <p14:creationId xmlns:p14="http://schemas.microsoft.com/office/powerpoint/2010/main" val="258689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54</a:t>
            </a:r>
            <a:r>
              <a:rPr lang="en-US" sz="2400" b="1" dirty="0">
                <a:latin typeface="Bookman Old Style" panose="02050604050505020204" pitchFamily="18" charset="0"/>
              </a:rPr>
              <a:t> </a:t>
            </a:r>
            <a:r>
              <a:rPr lang="en-US" sz="2800" b="1" dirty="0">
                <a:latin typeface="Bookman Old Style" panose="02050604050505020204" pitchFamily="18" charset="0"/>
              </a:rPr>
              <a:t>…</a:t>
            </a:r>
            <a:r>
              <a:rPr lang="en-US" sz="2800" b="1" i="1" dirty="0">
                <a:latin typeface="Bookman Old Style" panose="02050604050505020204" pitchFamily="18" charset="0"/>
              </a:rPr>
              <a:t> “Where did this man get this wisdom and these mighty works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55</a:t>
            </a:r>
            <a:r>
              <a:rPr lang="en-US" sz="2400" b="1" dirty="0">
                <a:latin typeface="Bookman Old Style" panose="02050604050505020204" pitchFamily="18" charset="0"/>
              </a:rPr>
              <a:t> </a:t>
            </a:r>
            <a:r>
              <a:rPr lang="en-US" sz="2800" b="1" i="1" dirty="0">
                <a:latin typeface="Bookman Old Style" panose="02050604050505020204" pitchFamily="18" charset="0"/>
              </a:rPr>
              <a:t>Is not this the carpenter’s son? Is not his mother called Mary? And are not his brothers James and Joseph and Simon and Judas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56</a:t>
            </a:r>
            <a:r>
              <a:rPr lang="en-US" sz="2400" b="1" dirty="0">
                <a:latin typeface="Bookman Old Style" panose="02050604050505020204" pitchFamily="18" charset="0"/>
              </a:rPr>
              <a:t> </a:t>
            </a:r>
            <a:r>
              <a:rPr lang="en-US" sz="2800" b="1" i="1" dirty="0">
                <a:latin typeface="Bookman Old Style" panose="02050604050505020204" pitchFamily="18" charset="0"/>
              </a:rPr>
              <a:t>And are not all his sisters with us? Where then did this man get all these things?</a:t>
            </a:r>
            <a:r>
              <a:rPr lang="en-US" sz="2800" b="1" dirty="0">
                <a:latin typeface="Bookman Old Style" panose="02050604050505020204" pitchFamily="18" charset="0"/>
              </a:rPr>
              <a:t>”</a:t>
            </a:r>
            <a:endParaRPr lang="en-US" sz="4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33100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caused His hometown to stumble (</a:t>
            </a:r>
            <a:r>
              <a:rPr lang="en-US" sz="3200" b="1" i="1" dirty="0">
                <a:effectLst/>
                <a:latin typeface="Bookman Old Style" panose="02050604050505020204" pitchFamily="18" charset="0"/>
                <a:ea typeface="Calibri" panose="020F0502020204030204" pitchFamily="34" charset="0"/>
              </a:rPr>
              <a:t>verses 53-58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57</a:t>
            </a:r>
            <a:r>
              <a:rPr lang="en-US" sz="24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they took offense at him. But Jesus said to them</a:t>
            </a:r>
            <a:r>
              <a:rPr lang="en-US" sz="2800" b="1" dirty="0">
                <a:solidFill>
                  <a:srgbClr val="0070C0"/>
                </a:solidFill>
                <a:latin typeface="Bookman Old Style" panose="02050604050505020204" pitchFamily="18" charset="0"/>
              </a:rPr>
              <a:t>, “</a:t>
            </a:r>
            <a:r>
              <a:rPr lang="en-US" sz="2800" b="1" i="1" dirty="0">
                <a:solidFill>
                  <a:srgbClr val="0070C0"/>
                </a:solidFill>
                <a:latin typeface="Bookman Old Style" panose="02050604050505020204" pitchFamily="18" charset="0"/>
              </a:rPr>
              <a:t>A prophet is not without honor except in his hometown and in his own household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58</a:t>
            </a:r>
            <a:r>
              <a:rPr lang="en-US" sz="2400" b="1" dirty="0">
                <a:latin typeface="Bookman Old Style" panose="02050604050505020204" pitchFamily="18" charset="0"/>
              </a:rPr>
              <a:t> </a:t>
            </a:r>
            <a:r>
              <a:rPr lang="en-US" sz="2800" b="1" i="1" dirty="0">
                <a:latin typeface="Bookman Old Style" panose="02050604050505020204" pitchFamily="18" charset="0"/>
              </a:rPr>
              <a:t>And he did not do many mighty works there, because of their unbelief</a:t>
            </a:r>
            <a:r>
              <a:rPr lang="en-US" sz="2800" b="1" dirty="0">
                <a:latin typeface="Bookman Old Style" panose="02050604050505020204" pitchFamily="18" charset="0"/>
              </a:rPr>
              <a:t>. </a:t>
            </a:r>
            <a:endParaRPr lang="en-US" sz="2400" b="1" dirty="0">
              <a:latin typeface="Bookman Old Style" panose="02050604050505020204" pitchFamily="18" charset="0"/>
            </a:endParaRPr>
          </a:p>
          <a:p>
            <a:pPr marL="0" indent="0">
              <a:buNone/>
            </a:pPr>
            <a:endParaRPr lang="en-US" sz="4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94307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833</TotalTime>
  <Words>1330</Words>
  <Application>Microsoft Office PowerPoint</Application>
  <PresentationFormat>Widescreen</PresentationFormat>
  <Paragraphs>49</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The Stone that makes men stumble</vt:lpstr>
      <vt:lpstr>I. Jesus caused His hometown to stumble (verses 53-58)</vt:lpstr>
      <vt:lpstr>I. Jesus caused His hometown to stumble (verses 53-58)</vt:lpstr>
      <vt:lpstr>I. Jesus caused His hometown to stumble (verses 53-58)</vt:lpstr>
      <vt:lpstr>I. Jesus caused His hometown to stumble (verses 53-58)</vt:lpstr>
      <vt:lpstr>I. Jesus caused His hometown to stumble (verses 53-58)</vt:lpstr>
      <vt:lpstr>I. Jesus caused His hometown to stumble (verses 53-58)</vt:lpstr>
      <vt:lpstr>I. Jesus caused His hometown to stumble (verses 53-58)</vt:lpstr>
      <vt:lpstr>II. John caused Herod to stumble (verses 1-12)</vt:lpstr>
      <vt:lpstr>II. John caused Herod to stumble (verses 1-12)</vt:lpstr>
      <vt:lpstr>II. John caused Herod to stumble (verses 1-12)</vt:lpstr>
      <vt:lpstr>II. John caused Herod to stumble (verses 1-12)</vt:lpstr>
      <vt:lpstr>II. John caused Herod to stumble (verses 1-12)</vt:lpstr>
      <vt:lpstr>III. What is your stumbling stone? </vt:lpstr>
      <vt:lpstr>III. What is your stumbling stone? </vt:lpstr>
      <vt:lpstr>III. What is your stumbling stone?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61</cp:revision>
  <dcterms:created xsi:type="dcterms:W3CDTF">2020-03-26T18:56:14Z</dcterms:created>
  <dcterms:modified xsi:type="dcterms:W3CDTF">2023-08-07T20:13:57Z</dcterms:modified>
</cp:coreProperties>
</file>