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399" r:id="rId2"/>
    <p:sldId id="504" r:id="rId3"/>
    <p:sldId id="565" r:id="rId4"/>
    <p:sldId id="689" r:id="rId5"/>
    <p:sldId id="688" r:id="rId6"/>
    <p:sldId id="691" r:id="rId7"/>
    <p:sldId id="692" r:id="rId8"/>
    <p:sldId id="693" r:id="rId9"/>
    <p:sldId id="660" r:id="rId10"/>
    <p:sldId id="694" r:id="rId11"/>
    <p:sldId id="695" r:id="rId12"/>
    <p:sldId id="690" r:id="rId13"/>
    <p:sldId id="696" r:id="rId14"/>
    <p:sldId id="698" r:id="rId15"/>
    <p:sldId id="697" r:id="rId16"/>
    <p:sldId id="699" r:id="rId17"/>
    <p:sldId id="6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9900"/>
    <a:srgbClr val="FFCC00"/>
    <a:srgbClr val="CC6600"/>
    <a:srgbClr val="CCCC00"/>
    <a:srgbClr val="FFFF66"/>
    <a:srgbClr val="33CC33"/>
    <a:srgbClr val="00FF00"/>
    <a:srgbClr val="99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8" d="100"/>
          <a:sy n="88" d="100"/>
        </p:scale>
        <p:origin x="16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8/2/2023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8/2/2023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8/2/2023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8/2/2023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8/2/2023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8/2/2023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8/2/2023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8/2/2023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BD6E8-DF6D-E847-567F-F26BA9319964}"/>
              </a:ext>
            </a:extLst>
          </p:cNvPr>
          <p:cNvSpPr>
            <a:spLocks noGrp="1"/>
          </p:cNvSpPr>
          <p:nvPr>
            <p:ph sz="half" idx="1"/>
          </p:nvPr>
        </p:nvSpPr>
        <p:spPr>
          <a:xfrm>
            <a:off x="0" y="0"/>
            <a:ext cx="4754880" cy="3977640"/>
          </a:xfrm>
        </p:spPr>
        <p:txBody>
          <a:bodyPr>
            <a:normAutofit/>
          </a:bodyPr>
          <a:lstStyle/>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Commit thy way unto the Lord; trust also in him; and he shall bring it to pass</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Psalm 37:5 </a:t>
            </a:r>
            <a:endParaRPr lang="en-US" sz="3200" b="1" dirty="0">
              <a:solidFill>
                <a:srgbClr val="C00000"/>
              </a:solidFill>
              <a:latin typeface="Bookman Old Style" panose="02050604050505020204" pitchFamily="18" charset="0"/>
            </a:endParaRPr>
          </a:p>
        </p:txBody>
      </p:sp>
      <p:sp>
        <p:nvSpPr>
          <p:cNvPr id="4" name="Content Placeholder 3">
            <a:extLst>
              <a:ext uri="{FF2B5EF4-FFF2-40B4-BE49-F238E27FC236}">
                <a16:creationId xmlns:a16="http://schemas.microsoft.com/office/drawing/2014/main" id="{09661099-805B-CAAF-E374-4B9325552EE4}"/>
              </a:ext>
            </a:extLst>
          </p:cNvPr>
          <p:cNvSpPr>
            <a:spLocks noGrp="1"/>
          </p:cNvSpPr>
          <p:nvPr>
            <p:ph sz="half" idx="2"/>
          </p:nvPr>
        </p:nvSpPr>
        <p:spPr>
          <a:xfrm>
            <a:off x="7437120" y="0"/>
            <a:ext cx="4754880" cy="3977640"/>
          </a:xfrm>
        </p:spPr>
        <p:txBody>
          <a:bodyPr>
            <a:normAutofit/>
          </a:bodyPr>
          <a:lstStyle/>
          <a:p>
            <a:pPr marL="0" indent="0">
              <a:buNone/>
            </a:pPr>
            <a:r>
              <a:rPr lang="en-US" sz="2800" b="1"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“You matter </a:t>
            </a:r>
            <a:r>
              <a:rPr lang="en-US" sz="2800" b="1" u="sng"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because you are you</a:t>
            </a:r>
            <a:r>
              <a:rPr lang="en-US" sz="2800" b="1" dirty="0">
                <a:solidFill>
                  <a:srgbClr val="000000"/>
                </a:solidFill>
                <a:effectLst/>
                <a:latin typeface="Bookman Old Style" panose="02050604050505020204" pitchFamily="18" charset="0"/>
                <a:ea typeface="Calibri" panose="020F0502020204030204" pitchFamily="34" charset="0"/>
                <a:cs typeface="Times New Roman" panose="02020603050405020304" pitchFamily="18" charset="0"/>
              </a:rPr>
              <a:t>, you matter to the last moment of your life.”</a:t>
            </a:r>
            <a:endParaRPr lang="en-US" sz="2800" b="1"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buNone/>
            </a:pPr>
            <a:endParaRPr lang="en-US" sz="3200" b="1" dirty="0">
              <a:latin typeface="Bookman Old Style" panose="02050604050505020204" pitchFamily="18" charset="0"/>
            </a:endParaRPr>
          </a:p>
        </p:txBody>
      </p:sp>
    </p:spTree>
    <p:extLst>
      <p:ext uri="{BB962C8B-B14F-4D97-AF65-F5344CB8AC3E}">
        <p14:creationId xmlns:p14="http://schemas.microsoft.com/office/powerpoint/2010/main" val="113721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is faithful (</a:t>
            </a:r>
            <a:r>
              <a:rPr lang="en-US" sz="3200" b="1" i="1" dirty="0">
                <a:effectLst/>
                <a:latin typeface="Bookman Old Style" panose="02050604050505020204" pitchFamily="18" charset="0"/>
                <a:ea typeface="Calibri" panose="020F0502020204030204" pitchFamily="34" charset="0"/>
              </a:rPr>
              <a:t>verses 22-33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17871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Before the Father (</a:t>
            </a:r>
            <a:r>
              <a:rPr lang="en-US" sz="2800" b="1" i="1" dirty="0">
                <a:latin typeface="Bookman Old Style" panose="02050604050505020204" pitchFamily="18" charset="0"/>
              </a:rPr>
              <a:t>22-24</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22</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Immediately he made the disciples get into the boat and go before him to the other side, while he dismissed the crowds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latin typeface="Bookman Old Style" panose="02050604050505020204" pitchFamily="18" charset="0"/>
              </a:rPr>
              <a:t>And after he had dismissed the crowds, he went up on the mountain by himself to pray. When evening came, he was there alone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latin typeface="Bookman Old Style" panose="02050604050505020204" pitchFamily="18" charset="0"/>
              </a:rPr>
              <a:t>but the boat by this time was a long way from the land, beaten by the waves, for the wind was against them</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Jesus “</a:t>
            </a:r>
            <a:r>
              <a:rPr lang="en-US" sz="2800" b="1" i="1" dirty="0">
                <a:solidFill>
                  <a:srgbClr val="0070C0"/>
                </a:solidFill>
                <a:latin typeface="Bookman Old Style" panose="02050604050505020204" pitchFamily="18" charset="0"/>
              </a:rPr>
              <a:t>emptied himself</a:t>
            </a:r>
            <a:r>
              <a:rPr lang="en-US" sz="2800" b="1" i="1" dirty="0">
                <a:latin typeface="Bookman Old Style" panose="02050604050505020204" pitchFamily="18" charset="0"/>
              </a:rPr>
              <a:t>, by taking the form of a servant, being born in the likeness of men.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Philippians 2:7</a:t>
            </a:r>
          </a:p>
          <a:p>
            <a:pPr marL="0" indent="0">
              <a:buNone/>
            </a:pPr>
            <a:endParaRPr lang="en-US" sz="72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26896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is faithful (</a:t>
            </a:r>
            <a:r>
              <a:rPr lang="en-US" sz="3200" b="1" i="1" dirty="0">
                <a:effectLst/>
                <a:latin typeface="Bookman Old Style" panose="02050604050505020204" pitchFamily="18" charset="0"/>
                <a:ea typeface="Calibri" panose="020F0502020204030204" pitchFamily="34" charset="0"/>
              </a:rPr>
              <a:t>verses 22-33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17871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Before the Father (</a:t>
            </a:r>
            <a:r>
              <a:rPr lang="en-US" sz="2800" b="1" i="1" dirty="0">
                <a:latin typeface="Bookman Old Style" panose="02050604050505020204" pitchFamily="18" charset="0"/>
              </a:rPr>
              <a:t>22-24</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22</a:t>
            </a:r>
            <a:r>
              <a:rPr lang="en-US" sz="2800" b="1" dirty="0">
                <a:latin typeface="Bookman Old Style" panose="02050604050505020204" pitchFamily="18" charset="0"/>
              </a:rPr>
              <a:t> </a:t>
            </a:r>
            <a:r>
              <a:rPr lang="en-US" sz="2800" b="1" i="1" dirty="0">
                <a:latin typeface="Bookman Old Style" panose="02050604050505020204" pitchFamily="18" charset="0"/>
              </a:rPr>
              <a:t>Immediately he made the disciples get into the boat and go before him to the other side, while he dismissed the crowds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after he had dismissed the crowds, he went up on the mountain by himself to pray. When evening came, he was there alone</a:t>
            </a:r>
            <a:r>
              <a:rPr lang="en-US" sz="2800" b="1" dirty="0">
                <a:solidFill>
                  <a:srgbClr val="0070C0"/>
                </a:solidFill>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but the boat by this time was a long way from the land, beaten by the waves, for the wind was against them</a:t>
            </a:r>
            <a:r>
              <a:rPr lang="en-US" sz="2800" b="1" dirty="0">
                <a:solidFill>
                  <a:srgbClr val="0070C0"/>
                </a:solidFill>
                <a:latin typeface="Bookman Old Style" panose="02050604050505020204" pitchFamily="18" charset="0"/>
              </a:rPr>
              <a:t>.</a:t>
            </a:r>
          </a:p>
          <a:p>
            <a:pPr marL="0" indent="0">
              <a:buNone/>
            </a:pPr>
            <a:r>
              <a:rPr lang="en-US" sz="2800" b="1" dirty="0">
                <a:latin typeface="Bookman Old Style" panose="02050604050505020204" pitchFamily="18" charset="0"/>
              </a:rPr>
              <a:t>Jesus “</a:t>
            </a:r>
            <a:r>
              <a:rPr lang="en-US" sz="2800" b="1" i="1" dirty="0">
                <a:solidFill>
                  <a:srgbClr val="0070C0"/>
                </a:solidFill>
                <a:latin typeface="Bookman Old Style" panose="02050604050505020204" pitchFamily="18" charset="0"/>
              </a:rPr>
              <a:t>emptied himself</a:t>
            </a:r>
            <a:r>
              <a:rPr lang="en-US" sz="2800" b="1" i="1" dirty="0">
                <a:latin typeface="Bookman Old Style" panose="02050604050505020204" pitchFamily="18" charset="0"/>
              </a:rPr>
              <a:t>, by taking the form of a servant, being born in the likeness of men.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Philippians 2:7</a:t>
            </a:r>
          </a:p>
          <a:p>
            <a:pPr marL="0" indent="0">
              <a:buNone/>
            </a:pPr>
            <a:endParaRPr lang="en-US" sz="72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146343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is faithful (</a:t>
            </a:r>
            <a:r>
              <a:rPr lang="en-US" sz="3200" b="1" i="1" dirty="0">
                <a:effectLst/>
                <a:latin typeface="Bookman Old Style" panose="02050604050505020204" pitchFamily="18" charset="0"/>
                <a:ea typeface="Calibri" panose="020F0502020204030204" pitchFamily="34" charset="0"/>
              </a:rPr>
              <a:t>verses 22-33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marR="0" indent="-342900">
              <a:lnSpc>
                <a:spcPct val="100000"/>
              </a:lnSpc>
              <a:spcBef>
                <a:spcPts val="0"/>
              </a:spcBef>
              <a:spcAft>
                <a:spcPts val="0"/>
              </a:spcAft>
              <a:buFont typeface="+mj-lt"/>
              <a:buAutoNum type="alphaUcPeriod" startAt="2"/>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To His people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25-33</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And in the fourth watch of the night he came to them, walking on the sea</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26</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But when the disciples saw him walking on the sea,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they were terrified</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and said, “It is a ghost!” and they cried out in fear</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27</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But </a:t>
            </a:r>
            <a:r>
              <a:rPr lang="en-US" sz="2800" b="1" i="1" u="sng"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immediately</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 Jesus spoke to them, saying, “Take heart; it is I. Do not be afraid</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80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87755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is faithful (</a:t>
            </a:r>
            <a:r>
              <a:rPr lang="en-US" sz="3200" b="1" i="1" dirty="0">
                <a:effectLst/>
                <a:latin typeface="Bookman Old Style" panose="02050604050505020204" pitchFamily="18" charset="0"/>
                <a:ea typeface="Calibri" panose="020F0502020204030204" pitchFamily="34" charset="0"/>
              </a:rPr>
              <a:t>verses 22-33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marR="0" indent="-342900">
              <a:lnSpc>
                <a:spcPct val="100000"/>
              </a:lnSpc>
              <a:spcBef>
                <a:spcPts val="0"/>
              </a:spcBef>
              <a:spcAft>
                <a:spcPts val="0"/>
              </a:spcAft>
              <a:buFont typeface="+mj-lt"/>
              <a:buAutoNum type="alphaUcPeriod" startAt="2"/>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To His people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25-33</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28</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And Peter answered him,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Lord</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if it is you,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command me to come to you on the water</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29</a:t>
            </a:r>
            <a:r>
              <a:rPr lang="en-US" sz="28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He said, “Come.”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So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Peter got out of the boat and walked on the water and came to Jesus</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30</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But when he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saw the wind</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he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was afraid</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and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beginning to sink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he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cried out, “Lord, save me.</a:t>
            </a:r>
            <a:r>
              <a:rPr lang="en-US" sz="2800" b="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31</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Jesus immediately reached out his hand and took hold of him, saying to him, “O you of little faith, why did you doubt?</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endParaRPr lang="en-US" sz="8000" b="1" i="1" dirty="0">
              <a:latin typeface="Bookman Old Style" panose="02050604050505020204" pitchFamily="18" charset="0"/>
            </a:endParaRPr>
          </a:p>
        </p:txBody>
      </p:sp>
    </p:spTree>
    <p:extLst>
      <p:ext uri="{BB962C8B-B14F-4D97-AF65-F5344CB8AC3E}">
        <p14:creationId xmlns:p14="http://schemas.microsoft.com/office/powerpoint/2010/main" val="380452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is faithful (</a:t>
            </a:r>
            <a:r>
              <a:rPr lang="en-US" sz="3200" b="1" i="1" dirty="0">
                <a:effectLst/>
                <a:latin typeface="Bookman Old Style" panose="02050604050505020204" pitchFamily="18" charset="0"/>
                <a:ea typeface="Calibri" panose="020F0502020204030204" pitchFamily="34" charset="0"/>
              </a:rPr>
              <a:t>verses 22-33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marR="0" indent="-342900">
              <a:lnSpc>
                <a:spcPct val="100000"/>
              </a:lnSpc>
              <a:spcBef>
                <a:spcPts val="0"/>
              </a:spcBef>
              <a:spcAft>
                <a:spcPts val="0"/>
              </a:spcAft>
              <a:buFont typeface="+mj-lt"/>
              <a:buAutoNum type="alphaUcPeriod" startAt="2"/>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To His people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25-33</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28</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And Peter answered him, “Lord, if it is you, command me to come to you on the water.</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29</a:t>
            </a:r>
            <a:r>
              <a:rPr lang="en-US" sz="28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He said, “Come.” So Peter got out of the boat and walked on the water and came to Jesus</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30</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But when he saw the wind, he was afraid, and beginning to sink he cried out, “Lord, save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31</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Jesus </a:t>
            </a:r>
            <a:r>
              <a:rPr lang="en-US" sz="2800" b="1" i="1" u="sng"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immediately</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 reached out his hand and took hold of him, saying to him, “O you of little faith, why did you doubt?</a:t>
            </a:r>
            <a:r>
              <a:rPr lang="en-US" sz="2800" b="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a:t>
            </a:r>
            <a:endParaRPr lang="en-US" sz="8000" b="1" i="1" dirty="0">
              <a:solidFill>
                <a:srgbClr val="0070C0"/>
              </a:solidFill>
              <a:latin typeface="Bookman Old Style" panose="02050604050505020204" pitchFamily="18" charset="0"/>
            </a:endParaRPr>
          </a:p>
        </p:txBody>
      </p:sp>
    </p:spTree>
    <p:extLst>
      <p:ext uri="{BB962C8B-B14F-4D97-AF65-F5344CB8AC3E}">
        <p14:creationId xmlns:p14="http://schemas.microsoft.com/office/powerpoint/2010/main" val="916029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is faithful (</a:t>
            </a:r>
            <a:r>
              <a:rPr lang="en-US" sz="3200" b="1" i="1" dirty="0">
                <a:effectLst/>
                <a:latin typeface="Bookman Old Style" panose="02050604050505020204" pitchFamily="18" charset="0"/>
                <a:ea typeface="Calibri" panose="020F0502020204030204" pitchFamily="34" charset="0"/>
              </a:rPr>
              <a:t>verses 22-33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marR="0" indent="-342900">
              <a:lnSpc>
                <a:spcPct val="100000"/>
              </a:lnSpc>
              <a:spcBef>
                <a:spcPts val="0"/>
              </a:spcBef>
              <a:spcAft>
                <a:spcPts val="0"/>
              </a:spcAft>
              <a:buFont typeface="+mj-lt"/>
              <a:buAutoNum type="alphaUcPeriod" startAt="2"/>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To His people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25-33</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32</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And when they got into the boat, the wind ceased</a:t>
            </a:r>
            <a:r>
              <a:rPr lang="en-US" sz="2800" b="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 </a:t>
            </a:r>
            <a:endParaRPr lang="en-US" sz="2400" b="1" dirty="0">
              <a:solidFill>
                <a:srgbClr val="FF0000"/>
              </a:solidFill>
              <a:latin typeface="Bookman Old Style" panose="020506040505050202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endPar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2800" b="1" dirty="0">
                <a:latin typeface="Bookman Old Style" panose="02050604050505020204" pitchFamily="18" charset="0"/>
              </a:rPr>
              <a:t>“He had not come to put on impressive shows in an attempt to create faith where none existed. However, faith did exist in Peter, although it was small. Jesus, like a patient parent teaching a baby to walk, allowed Peter this demonstration of his power </a:t>
            </a:r>
            <a:r>
              <a:rPr lang="en-US" sz="2800" b="1" dirty="0">
                <a:solidFill>
                  <a:srgbClr val="0070C0"/>
                </a:solidFill>
                <a:latin typeface="Bookman Old Style" panose="02050604050505020204" pitchFamily="18" charset="0"/>
              </a:rPr>
              <a:t>to nurture Peter’s faith to the next level of maturity</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Stu Weber</a:t>
            </a:r>
            <a:endParaRPr lang="en-US" sz="28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lnSpc>
                <a:spcPct val="100000"/>
              </a:lnSpc>
              <a:buNone/>
            </a:pPr>
            <a:endParaRPr lang="en-US" sz="80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56903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circle(in)">
                                      <p:cBhvr>
                                        <p:cTn id="1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is faithful (</a:t>
            </a:r>
            <a:r>
              <a:rPr lang="en-US" sz="3200" b="1" i="1" dirty="0">
                <a:effectLst/>
                <a:latin typeface="Bookman Old Style" panose="02050604050505020204" pitchFamily="18" charset="0"/>
                <a:ea typeface="Calibri" panose="020F0502020204030204" pitchFamily="34" charset="0"/>
              </a:rPr>
              <a:t>verses 22-33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marR="0" indent="-342900">
              <a:lnSpc>
                <a:spcPct val="100000"/>
              </a:lnSpc>
              <a:spcBef>
                <a:spcPts val="0"/>
              </a:spcBef>
              <a:spcAft>
                <a:spcPts val="0"/>
              </a:spcAft>
              <a:buFont typeface="+mj-lt"/>
              <a:buAutoNum type="alphaUcPeriod" startAt="2"/>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To His people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25-33</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33</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And those in the boat worshiped him, saying, “Truly you are the Son of God.</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marR="0" indent="0">
              <a:lnSpc>
                <a:spcPct val="100000"/>
              </a:lnSpc>
              <a:spcBef>
                <a:spcPts val="0"/>
              </a:spcBef>
              <a:spcAft>
                <a:spcPts val="0"/>
              </a:spcAft>
              <a:buNone/>
            </a:pPr>
            <a:endParaRPr lang="en-US" sz="2800" b="1" dirty="0">
              <a:latin typeface="Bookman Old Style" panose="02050604050505020204" pitchFamily="18"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0"/>
              </a:spcAft>
              <a:buNone/>
            </a:pPr>
            <a:r>
              <a:rPr lang="en-US" sz="2800" b="1" dirty="0">
                <a:latin typeface="Bookman Old Style" panose="02050604050505020204" pitchFamily="18" charset="0"/>
              </a:rPr>
              <a:t>As Jesus will tell the disciples soon before His crucifixion with words full of His faithfulness and compassion, “</a:t>
            </a:r>
            <a:r>
              <a:rPr lang="en-US" sz="2800" b="1" i="1" dirty="0">
                <a:latin typeface="Bookman Old Style" panose="02050604050505020204" pitchFamily="18" charset="0"/>
              </a:rPr>
              <a:t>I will not leave you as orphans.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14:18</a:t>
            </a:r>
            <a:endParaRPr lang="en-US" sz="28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lnSpc>
                <a:spcPct val="100000"/>
              </a:lnSpc>
              <a:buNone/>
            </a:pPr>
            <a:endParaRPr lang="en-US" sz="80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3201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circle(in)">
                                      <p:cBhvr>
                                        <p:cTn id="1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Be Compassionate and Faithful</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1558573"/>
            <a:ext cx="10058400" cy="4736592"/>
          </a:xfrm>
        </p:spPr>
        <p:txBody>
          <a:bodyPr>
            <a:noAutofit/>
          </a:bodyPr>
          <a:lstStyle/>
          <a:p>
            <a:pPr marL="0" indent="0" algn="ctr">
              <a:buNone/>
            </a:pPr>
            <a:r>
              <a:rPr lang="en-US" sz="2800" b="1" dirty="0">
                <a:solidFill>
                  <a:srgbClr val="7030A0"/>
                </a:solidFill>
                <a:effectLst/>
                <a:latin typeface="Bookman Old Style" panose="02050604050505020204" pitchFamily="18" charset="0"/>
                <a:ea typeface="Calibri" panose="020F0502020204030204" pitchFamily="34" charset="0"/>
              </a:rPr>
              <a:t>We need to see everyone through the same lens Cicely Saunders saw her patients: as people with the inherent worth they have because our Savior died for them. </a:t>
            </a:r>
          </a:p>
          <a:p>
            <a:pPr marL="0" indent="0" algn="ctr">
              <a:buNone/>
            </a:pPr>
            <a:r>
              <a:rPr lang="en-US" sz="2800" b="1" dirty="0">
                <a:solidFill>
                  <a:srgbClr val="002060"/>
                </a:solidFill>
                <a:latin typeface="Bookman Old Style" panose="02050604050505020204" pitchFamily="18" charset="0"/>
                <a:ea typeface="Calibri" panose="020F0502020204030204" pitchFamily="34" charset="0"/>
                <a:cs typeface="Times New Roman" panose="02020603050405020304" pitchFamily="18" charset="0"/>
              </a:rPr>
              <a:t>L</a:t>
            </a:r>
            <a:r>
              <a:rPr lang="en-US" sz="2800" b="1" dirty="0">
                <a:solidFill>
                  <a:srgbClr val="002060"/>
                </a:solidFill>
                <a:effectLst/>
                <a:latin typeface="Bookman Old Style" panose="02050604050505020204" pitchFamily="18" charset="0"/>
                <a:ea typeface="Calibri" panose="020F0502020204030204" pitchFamily="34" charset="0"/>
                <a:cs typeface="Times New Roman" panose="02020603050405020304" pitchFamily="18" charset="0"/>
              </a:rPr>
              <a:t>et’s follow the Lord’s example of being patient with one another and intentional in helping each other be people who can say we abide in Him because we “</a:t>
            </a:r>
            <a:r>
              <a:rPr lang="en-US" sz="2800" b="1" i="1" dirty="0">
                <a:solidFill>
                  <a:srgbClr val="002060"/>
                </a:solidFill>
                <a:effectLst/>
                <a:latin typeface="Bookman Old Style" panose="02050604050505020204" pitchFamily="18" charset="0"/>
                <a:ea typeface="Calibri" panose="020F0502020204030204" pitchFamily="34" charset="0"/>
                <a:cs typeface="Times New Roman" panose="02020603050405020304" pitchFamily="18" charset="0"/>
              </a:rPr>
              <a:t>walk in the same way in which he walked.</a:t>
            </a:r>
            <a:r>
              <a:rPr lang="en-US" sz="2800" b="1" dirty="0">
                <a:solidFill>
                  <a:srgbClr val="00206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rPr>
              <a:t>1</a:t>
            </a:r>
            <a:r>
              <a:rPr lang="en-US" sz="2800" b="1" baseline="30000"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rPr>
              <a:t>st</a:t>
            </a:r>
            <a:r>
              <a:rPr lang="en-US" sz="28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rPr>
              <a:t> John 2:6</a:t>
            </a:r>
          </a:p>
          <a:p>
            <a:pPr marL="0" indent="0">
              <a:buNone/>
            </a:pPr>
            <a:endParaRPr lang="en-US" sz="4000" b="1" i="1" u="sng"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80168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1DCEE42-8F41-4DEC-AF7D-C1E3C9FEF73E}"/>
              </a:ext>
            </a:extLst>
          </p:cNvPr>
          <p:cNvSpPr>
            <a:spLocks noGrp="1"/>
          </p:cNvSpPr>
          <p:nvPr>
            <p:ph type="ctrTitle"/>
          </p:nvPr>
        </p:nvSpPr>
        <p:spPr>
          <a:xfrm>
            <a:off x="7355541" y="96823"/>
            <a:ext cx="4836459" cy="1826106"/>
          </a:xfrm>
        </p:spPr>
        <p:txBody>
          <a:bodyPr/>
          <a:lstStyle/>
          <a:p>
            <a:pPr algn="ctr"/>
            <a:r>
              <a:rPr lang="en-US" sz="3600" b="1" dirty="0">
                <a:solidFill>
                  <a:schemeClr val="tx1"/>
                </a:solidFill>
                <a:latin typeface="Bookman Old Style" panose="02050604050505020204" pitchFamily="18" charset="0"/>
              </a:rPr>
              <a:t>Be Compassionate and Faithful</a:t>
            </a:r>
          </a:p>
        </p:txBody>
      </p:sp>
      <p:sp>
        <p:nvSpPr>
          <p:cNvPr id="7" name="Subtitle 6">
            <a:extLst>
              <a:ext uri="{FF2B5EF4-FFF2-40B4-BE49-F238E27FC236}">
                <a16:creationId xmlns:a16="http://schemas.microsoft.com/office/drawing/2014/main" id="{C9B9A036-51A2-4580-A070-6ACB57B3039F}"/>
              </a:ext>
            </a:extLst>
          </p:cNvPr>
          <p:cNvSpPr>
            <a:spLocks noGrp="1"/>
          </p:cNvSpPr>
          <p:nvPr>
            <p:ph type="subTitle" idx="1"/>
          </p:nvPr>
        </p:nvSpPr>
        <p:spPr>
          <a:xfrm>
            <a:off x="0" y="2359152"/>
            <a:ext cx="3213848" cy="1069848"/>
          </a:xfrm>
        </p:spPr>
        <p:txBody>
          <a:bodyPr>
            <a:normAutofit/>
          </a:bodyPr>
          <a:lstStyle/>
          <a:p>
            <a:pPr algn="ctr"/>
            <a:r>
              <a:rPr lang="en-US" sz="3200" b="1" i="1" dirty="0">
                <a:latin typeface="Bookman Old Style" panose="02050604050505020204" pitchFamily="18" charset="0"/>
              </a:rPr>
              <a:t>Matthew 14:13-36</a:t>
            </a:r>
          </a:p>
        </p:txBody>
      </p:sp>
      <p:sp>
        <p:nvSpPr>
          <p:cNvPr id="2" name="TextBox 1">
            <a:extLst>
              <a:ext uri="{FF2B5EF4-FFF2-40B4-BE49-F238E27FC236}">
                <a16:creationId xmlns:a16="http://schemas.microsoft.com/office/drawing/2014/main" id="{11518360-73FA-D97C-BFF3-4E03747AFBBF}"/>
              </a:ext>
            </a:extLst>
          </p:cNvPr>
          <p:cNvSpPr txBox="1"/>
          <p:nvPr/>
        </p:nvSpPr>
        <p:spPr>
          <a:xfrm>
            <a:off x="0" y="4611231"/>
            <a:ext cx="5411096" cy="2246769"/>
          </a:xfrm>
          <a:prstGeom prst="rect">
            <a:avLst/>
          </a:prstGeom>
          <a:solidFill>
            <a:schemeClr val="bg1"/>
          </a:solidFill>
        </p:spPr>
        <p:txBody>
          <a:bodyPr wrap="square" rtlCol="0">
            <a:spAutoFit/>
          </a:bodyPr>
          <a:lstStyle/>
          <a:p>
            <a:r>
              <a:rPr lang="en-US" sz="2800" b="1" u="sng" dirty="0">
                <a:latin typeface="Bookman Old Style" panose="02050604050505020204" pitchFamily="18" charset="0"/>
                <a:ea typeface="Calibri" panose="020F0502020204030204" pitchFamily="34" charset="0"/>
              </a:rPr>
              <a:t>C</a:t>
            </a:r>
            <a:r>
              <a:rPr lang="en-US" sz="2800" b="1" u="sng" dirty="0">
                <a:effectLst/>
                <a:latin typeface="Bookman Old Style" panose="02050604050505020204" pitchFamily="18" charset="0"/>
                <a:ea typeface="Calibri" panose="020F0502020204030204" pitchFamily="34" charset="0"/>
              </a:rPr>
              <a:t>ompassion</a:t>
            </a:r>
            <a:r>
              <a:rPr lang="en-US" sz="2800" b="1" dirty="0">
                <a:effectLst/>
                <a:latin typeface="Bookman Old Style" panose="02050604050505020204" pitchFamily="18" charset="0"/>
                <a:ea typeface="Calibri" panose="020F0502020204030204" pitchFamily="34" charset="0"/>
              </a:rPr>
              <a:t> S</a:t>
            </a:r>
            <a:r>
              <a:rPr lang="en-US" sz="2800" b="1" dirty="0">
                <a:solidFill>
                  <a:srgbClr val="000000"/>
                </a:solidFill>
                <a:effectLst/>
                <a:latin typeface="Bookman Old Style" panose="02050604050505020204" pitchFamily="18" charset="0"/>
                <a:ea typeface="Calibri" panose="020F0502020204030204" pitchFamily="34" charset="0"/>
              </a:rPr>
              <a:t>ympathetic </a:t>
            </a:r>
            <a:r>
              <a:rPr lang="en-US" sz="2800" b="1" dirty="0">
                <a:effectLst/>
                <a:latin typeface="Bookman Old Style" panose="02050604050505020204" pitchFamily="18" charset="0"/>
              </a:rPr>
              <a:t>consciousness of others’ distress together with a desire to alleviate it. </a:t>
            </a:r>
            <a:r>
              <a:rPr lang="en-US" sz="2800" b="1" dirty="0">
                <a:solidFill>
                  <a:srgbClr val="C00000"/>
                </a:solidFill>
                <a:effectLst/>
                <a:latin typeface="Bookman Old Style" panose="02050604050505020204" pitchFamily="18" charset="0"/>
              </a:rPr>
              <a:t>Websters</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circle(in)">
                                      <p:cBhvr>
                                        <p:cTn id="10" dur="20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is compassionate (</a:t>
            </a:r>
            <a:r>
              <a:rPr lang="en-US" sz="3200" b="1" i="1" dirty="0">
                <a:effectLst/>
                <a:latin typeface="Bookman Old Style" panose="02050604050505020204" pitchFamily="18" charset="0"/>
                <a:ea typeface="Calibri" panose="020F0502020204030204" pitchFamily="34" charset="0"/>
              </a:rPr>
              <a:t>verses 13-21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Indiscriminately so (</a:t>
            </a:r>
            <a:r>
              <a:rPr lang="en-US" sz="2800" b="1" i="1" dirty="0">
                <a:latin typeface="Bookman Old Style" panose="02050604050505020204" pitchFamily="18" charset="0"/>
              </a:rPr>
              <a:t>13-14, 34-36</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latin typeface="Bookman Old Style" panose="02050604050505020204" pitchFamily="18" charset="0"/>
              </a:rPr>
              <a:t>Now when </a:t>
            </a:r>
            <a:r>
              <a:rPr lang="en-US" sz="2800" b="1" i="1" dirty="0">
                <a:solidFill>
                  <a:srgbClr val="0070C0"/>
                </a:solidFill>
                <a:latin typeface="Bookman Old Style" panose="02050604050505020204" pitchFamily="18" charset="0"/>
              </a:rPr>
              <a:t>Jesus heard this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he withdrew from there in a boat to a desolate place by himself</a:t>
            </a:r>
            <a:r>
              <a:rPr lang="en-US" sz="2800" b="1" i="1" dirty="0">
                <a:latin typeface="Bookman Old Style" panose="02050604050505020204" pitchFamily="18" charset="0"/>
              </a:rPr>
              <a:t>. But when the crowds heard it, they followed him on foot from the towns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When he went ashore </a:t>
            </a:r>
            <a:r>
              <a:rPr lang="en-US" sz="2800" b="1" i="1" dirty="0">
                <a:solidFill>
                  <a:srgbClr val="0070C0"/>
                </a:solidFill>
                <a:latin typeface="Bookman Old Style" panose="02050604050505020204" pitchFamily="18" charset="0"/>
              </a:rPr>
              <a:t>he saw a great crowd, and </a:t>
            </a:r>
            <a:r>
              <a:rPr lang="en-US" sz="2800" b="1" i="1" u="sng" dirty="0">
                <a:solidFill>
                  <a:srgbClr val="0070C0"/>
                </a:solidFill>
                <a:latin typeface="Bookman Old Style" panose="02050604050505020204" pitchFamily="18" charset="0"/>
              </a:rPr>
              <a:t>he had compassion on them</a:t>
            </a:r>
            <a:r>
              <a:rPr lang="en-US" sz="2800" b="1" i="1" dirty="0">
                <a:solidFill>
                  <a:srgbClr val="0070C0"/>
                </a:solidFill>
                <a:latin typeface="Bookman Old Style" panose="02050604050505020204" pitchFamily="18" charset="0"/>
              </a:rPr>
              <a:t> and healed their sick</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 man of sorrows and acquainted with grief</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Isaiah 53:3</a:t>
            </a:r>
            <a:endParaRPr lang="en-US" sz="8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is compassionate (</a:t>
            </a:r>
            <a:r>
              <a:rPr lang="en-US" sz="3200" b="1" i="1" dirty="0">
                <a:effectLst/>
                <a:latin typeface="Bookman Old Style" panose="02050604050505020204" pitchFamily="18" charset="0"/>
                <a:ea typeface="Calibri" panose="020F0502020204030204" pitchFamily="34" charset="0"/>
              </a:rPr>
              <a:t>verses 13-21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Indiscriminately so (</a:t>
            </a:r>
            <a:r>
              <a:rPr lang="en-US" sz="2800" b="1" i="1" dirty="0">
                <a:latin typeface="Bookman Old Style" panose="02050604050505020204" pitchFamily="18" charset="0"/>
              </a:rPr>
              <a:t>13-14, 34-36</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34 </a:t>
            </a:r>
            <a:r>
              <a:rPr lang="en-US" sz="2800" b="1" i="1" dirty="0">
                <a:latin typeface="Bookman Old Style" panose="02050604050505020204" pitchFamily="18" charset="0"/>
              </a:rPr>
              <a:t>And when they had crossed over, they came to land at Gennesaret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35</a:t>
            </a:r>
            <a:r>
              <a:rPr lang="en-US" sz="2800" b="1" dirty="0">
                <a:latin typeface="Bookman Old Style" panose="02050604050505020204" pitchFamily="18" charset="0"/>
              </a:rPr>
              <a:t> </a:t>
            </a:r>
            <a:r>
              <a:rPr lang="en-US" sz="2800" b="1" i="1" dirty="0">
                <a:latin typeface="Bookman Old Style" panose="02050604050505020204" pitchFamily="18" charset="0"/>
              </a:rPr>
              <a:t>And when the men of that place recognized him, </a:t>
            </a:r>
            <a:r>
              <a:rPr lang="en-US" sz="2800" b="1" i="1" dirty="0">
                <a:solidFill>
                  <a:srgbClr val="0070C0"/>
                </a:solidFill>
                <a:latin typeface="Bookman Old Style" panose="02050604050505020204" pitchFamily="18" charset="0"/>
              </a:rPr>
              <a:t>they sent around to </a:t>
            </a:r>
            <a:r>
              <a:rPr lang="en-US" sz="2800" b="1" i="1" u="sng" dirty="0">
                <a:solidFill>
                  <a:srgbClr val="0070C0"/>
                </a:solidFill>
                <a:latin typeface="Bookman Old Style" panose="02050604050505020204" pitchFamily="18" charset="0"/>
              </a:rPr>
              <a:t>all that region</a:t>
            </a:r>
            <a:r>
              <a:rPr lang="en-US" sz="2800" b="1" i="1" dirty="0">
                <a:solidFill>
                  <a:srgbClr val="0070C0"/>
                </a:solidFill>
                <a:latin typeface="Bookman Old Style" panose="02050604050505020204" pitchFamily="18" charset="0"/>
              </a:rPr>
              <a:t> and brought to him all who were sick </a:t>
            </a:r>
            <a:r>
              <a:rPr lang="en-US" sz="2400" b="1" dirty="0">
                <a:solidFill>
                  <a:srgbClr val="FF0000"/>
                </a:solidFill>
                <a:latin typeface="Bookman Old Style" panose="02050604050505020204" pitchFamily="18" charset="0"/>
              </a:rPr>
              <a:t>36</a:t>
            </a:r>
            <a:r>
              <a:rPr lang="en-US" sz="2800" b="1" dirty="0">
                <a:latin typeface="Bookman Old Style" panose="02050604050505020204" pitchFamily="18" charset="0"/>
              </a:rPr>
              <a:t> </a:t>
            </a:r>
            <a:r>
              <a:rPr lang="en-US" sz="2800" b="1" i="1" dirty="0">
                <a:latin typeface="Bookman Old Style" panose="02050604050505020204" pitchFamily="18" charset="0"/>
              </a:rPr>
              <a:t>and implored him that they might only touch the fringe of his garment. And </a:t>
            </a:r>
            <a:r>
              <a:rPr lang="en-US" sz="2800" b="1" i="1" dirty="0">
                <a:solidFill>
                  <a:srgbClr val="0070C0"/>
                </a:solidFill>
                <a:latin typeface="Bookman Old Style" panose="02050604050505020204" pitchFamily="18" charset="0"/>
              </a:rPr>
              <a:t>as many as touched it were made well</a:t>
            </a:r>
            <a:r>
              <a:rPr lang="en-US" sz="2800" b="1" dirty="0">
                <a:latin typeface="Bookman Old Style" panose="02050604050505020204" pitchFamily="18" charset="0"/>
              </a:rPr>
              <a:t>. </a:t>
            </a:r>
          </a:p>
          <a:p>
            <a:pPr marL="0" indent="0">
              <a:buNone/>
            </a:pPr>
            <a:endParaRPr lang="en-US" sz="72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5176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is compassionate (</a:t>
            </a:r>
            <a:r>
              <a:rPr lang="en-US" sz="3200" b="1" i="1" dirty="0">
                <a:effectLst/>
                <a:latin typeface="Bookman Old Style" panose="02050604050505020204" pitchFamily="18" charset="0"/>
                <a:ea typeface="Calibri" panose="020F0502020204030204" pitchFamily="34" charset="0"/>
              </a:rPr>
              <a:t>verses 13-21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Abundantly so (</a:t>
            </a:r>
            <a:r>
              <a:rPr lang="en-US" sz="2800" b="1" i="1" dirty="0">
                <a:latin typeface="Bookman Old Style" panose="02050604050505020204" pitchFamily="18" charset="0"/>
              </a:rPr>
              <a:t>15-21</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15</a:t>
            </a:r>
            <a:r>
              <a:rPr lang="en-US" sz="2800" b="1" dirty="0">
                <a:latin typeface="Bookman Old Style" panose="02050604050505020204" pitchFamily="18" charset="0"/>
              </a:rPr>
              <a:t> </a:t>
            </a:r>
            <a:r>
              <a:rPr lang="en-US" sz="2800" b="1" i="1" dirty="0">
                <a:latin typeface="Bookman Old Style" panose="02050604050505020204" pitchFamily="18" charset="0"/>
              </a:rPr>
              <a:t>Now when it was evening, the disciples came to him and said, “This is a </a:t>
            </a:r>
            <a:r>
              <a:rPr lang="en-US" sz="2800" b="1" i="1" dirty="0">
                <a:solidFill>
                  <a:srgbClr val="0070C0"/>
                </a:solidFill>
                <a:latin typeface="Bookman Old Style" panose="02050604050505020204" pitchFamily="18" charset="0"/>
              </a:rPr>
              <a:t>desolate place</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the day is now over</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send the crowds away </a:t>
            </a:r>
            <a:r>
              <a:rPr lang="en-US" sz="2800" b="1" i="1" dirty="0">
                <a:latin typeface="Bookman Old Style" panose="02050604050505020204" pitchFamily="18" charset="0"/>
              </a:rPr>
              <a:t>to go into the villages and buy food for themselves.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16</a:t>
            </a:r>
            <a:r>
              <a:rPr lang="en-US" sz="2800" b="1" dirty="0">
                <a:solidFill>
                  <a:srgbClr val="FF0000"/>
                </a:solidFill>
                <a:latin typeface="Bookman Old Style" panose="02050604050505020204" pitchFamily="18" charset="0"/>
              </a:rPr>
              <a:t> </a:t>
            </a:r>
            <a:r>
              <a:rPr lang="en-US" sz="2800" b="1" i="1" dirty="0">
                <a:latin typeface="Bookman Old Style" panose="02050604050505020204" pitchFamily="18" charset="0"/>
              </a:rPr>
              <a:t>But Jesus said, “</a:t>
            </a:r>
            <a:r>
              <a:rPr lang="en-US" sz="2800" b="1" i="1" dirty="0">
                <a:solidFill>
                  <a:srgbClr val="0070C0"/>
                </a:solidFill>
                <a:latin typeface="Bookman Old Style" panose="02050604050505020204" pitchFamily="18" charset="0"/>
              </a:rPr>
              <a:t>They need not go away</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you give </a:t>
            </a:r>
            <a:r>
              <a:rPr lang="en-US" sz="2800" b="1" i="1" dirty="0">
                <a:latin typeface="Bookman Old Style" panose="02050604050505020204" pitchFamily="18" charset="0"/>
              </a:rPr>
              <a:t>them something to eat.</a:t>
            </a:r>
            <a:r>
              <a:rPr lang="en-US" sz="2800" b="1" dirty="0">
                <a:latin typeface="Bookman Old Style" panose="02050604050505020204" pitchFamily="18" charset="0"/>
              </a:rPr>
              <a:t>”</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78235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is compassionate (</a:t>
            </a:r>
            <a:r>
              <a:rPr lang="en-US" sz="3200" b="1" i="1" dirty="0">
                <a:effectLst/>
                <a:latin typeface="Bookman Old Style" panose="02050604050505020204" pitchFamily="18" charset="0"/>
                <a:ea typeface="Calibri" panose="020F0502020204030204" pitchFamily="34" charset="0"/>
              </a:rPr>
              <a:t>verses 13-21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Abundantly so (</a:t>
            </a:r>
            <a:r>
              <a:rPr lang="en-US" sz="2800" b="1" i="1" dirty="0">
                <a:latin typeface="Bookman Old Style" panose="02050604050505020204" pitchFamily="18" charset="0"/>
              </a:rPr>
              <a:t>15-21</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They said to him, “We have only </a:t>
            </a:r>
            <a:r>
              <a:rPr lang="en-US" sz="2800" b="1" i="1" dirty="0">
                <a:solidFill>
                  <a:srgbClr val="0070C0"/>
                </a:solidFill>
                <a:latin typeface="Bookman Old Style" panose="02050604050505020204" pitchFamily="18" charset="0"/>
              </a:rPr>
              <a:t>five loaves here and two fish</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And he said, </a:t>
            </a:r>
            <a:r>
              <a:rPr lang="en-US" sz="2800" b="1" i="1" dirty="0">
                <a:solidFill>
                  <a:srgbClr val="0070C0"/>
                </a:solidFill>
                <a:latin typeface="Bookman Old Style" panose="02050604050505020204" pitchFamily="18" charset="0"/>
              </a:rPr>
              <a:t>“Bring them here to me.</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400" b="1" dirty="0">
                <a:latin typeface="Bookman Old Style" panose="02050604050505020204" pitchFamily="18" charset="0"/>
              </a:rPr>
              <a:t> </a:t>
            </a:r>
            <a:r>
              <a:rPr lang="en-US" sz="2800" b="1" i="1" dirty="0">
                <a:latin typeface="Bookman Old Style" panose="02050604050505020204" pitchFamily="18" charset="0"/>
              </a:rPr>
              <a:t>Then he ordered the crowds to sit down on the grass, </a:t>
            </a:r>
            <a:r>
              <a:rPr lang="en-US" sz="2800" b="1" i="1" dirty="0">
                <a:solidFill>
                  <a:srgbClr val="0070C0"/>
                </a:solidFill>
                <a:latin typeface="Bookman Old Style" panose="02050604050505020204" pitchFamily="18" charset="0"/>
              </a:rPr>
              <a:t>and taking the five loaves and the two fish, he looked up to heaven and said a blessing. Then he broke the loaves and gave them to the disciples, and the disciples gave them to the crowds</a:t>
            </a:r>
            <a:r>
              <a:rPr lang="en-US" sz="2800" b="1" dirty="0">
                <a:latin typeface="Bookman Old Style" panose="020506040505050202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75505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is compassionate (</a:t>
            </a:r>
            <a:r>
              <a:rPr lang="en-US" sz="3200" b="1" i="1" dirty="0">
                <a:effectLst/>
                <a:latin typeface="Bookman Old Style" panose="02050604050505020204" pitchFamily="18" charset="0"/>
                <a:ea typeface="Calibri" panose="020F0502020204030204" pitchFamily="34" charset="0"/>
              </a:rPr>
              <a:t>verses 13-21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Abundantly so (</a:t>
            </a:r>
            <a:r>
              <a:rPr lang="en-US" sz="2800" b="1" i="1" dirty="0">
                <a:latin typeface="Bookman Old Style" panose="02050604050505020204" pitchFamily="18" charset="0"/>
              </a:rPr>
              <a:t>15-21</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20</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they </a:t>
            </a:r>
            <a:r>
              <a:rPr lang="en-US" sz="2800" b="1" i="1" u="sng" dirty="0">
                <a:solidFill>
                  <a:srgbClr val="0070C0"/>
                </a:solidFill>
                <a:latin typeface="Bookman Old Style" panose="02050604050505020204" pitchFamily="18" charset="0"/>
              </a:rPr>
              <a:t>all ate and were satisfied</a:t>
            </a:r>
            <a:r>
              <a:rPr lang="en-US" sz="2800" b="1" i="1" dirty="0">
                <a:solidFill>
                  <a:srgbClr val="0070C0"/>
                </a:solidFill>
                <a:latin typeface="Bookman Old Style" panose="02050604050505020204" pitchFamily="18" charset="0"/>
              </a:rPr>
              <a:t>. And they took up twelve baskets full of the broken pieces left over</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21</a:t>
            </a:r>
            <a:r>
              <a:rPr lang="en-US" sz="2800" b="1" dirty="0">
                <a:latin typeface="Bookman Old Style" panose="02050604050505020204" pitchFamily="18" charset="0"/>
              </a:rPr>
              <a:t> </a:t>
            </a:r>
            <a:r>
              <a:rPr lang="en-US" sz="2800" b="1" i="1" dirty="0">
                <a:latin typeface="Bookman Old Style" panose="02050604050505020204" pitchFamily="18" charset="0"/>
              </a:rPr>
              <a:t>And those who ate were </a:t>
            </a:r>
            <a:r>
              <a:rPr lang="en-US" sz="2800" b="1" i="1" u="sng" dirty="0">
                <a:latin typeface="Bookman Old Style" panose="02050604050505020204" pitchFamily="18" charset="0"/>
              </a:rPr>
              <a:t>about five thousand men, besides women and children</a:t>
            </a:r>
            <a:r>
              <a:rPr lang="en-US" sz="2800" b="1" dirty="0">
                <a:latin typeface="Bookman Old Style" panose="02050604050505020204" pitchFamily="18" charset="0"/>
              </a:rPr>
              <a:t>.  </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3758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The King is compassionate (</a:t>
            </a:r>
            <a:r>
              <a:rPr lang="en-US" sz="3200" b="1" i="1" dirty="0">
                <a:effectLst/>
                <a:latin typeface="Bookman Old Style" panose="02050604050505020204" pitchFamily="18" charset="0"/>
                <a:ea typeface="Calibri" panose="020F0502020204030204" pitchFamily="34" charset="0"/>
              </a:rPr>
              <a:t>verses 13-21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Abundantly so (</a:t>
            </a:r>
            <a:r>
              <a:rPr lang="en-US" sz="2800" b="1" i="1" dirty="0">
                <a:latin typeface="Bookman Old Style" panose="02050604050505020204" pitchFamily="18" charset="0"/>
              </a:rPr>
              <a:t>15-21</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20</a:t>
            </a:r>
            <a:r>
              <a:rPr lang="en-US" sz="2800" b="1" dirty="0">
                <a:latin typeface="Bookman Old Style" panose="02050604050505020204" pitchFamily="18" charset="0"/>
              </a:rPr>
              <a:t> </a:t>
            </a:r>
            <a:r>
              <a:rPr lang="en-US" sz="2800" b="1" i="1" dirty="0">
                <a:latin typeface="Bookman Old Style" panose="02050604050505020204" pitchFamily="18" charset="0"/>
              </a:rPr>
              <a:t>And they all ate and were satisfied. And </a:t>
            </a:r>
            <a:r>
              <a:rPr lang="en-US" sz="2800" b="1" i="1" dirty="0">
                <a:solidFill>
                  <a:srgbClr val="0070C0"/>
                </a:solidFill>
                <a:latin typeface="Bookman Old Style" panose="02050604050505020204" pitchFamily="18" charset="0"/>
              </a:rPr>
              <a:t>they took up twelve baskets </a:t>
            </a:r>
            <a:r>
              <a:rPr lang="en-US" sz="2800" b="1" i="1" dirty="0">
                <a:latin typeface="Bookman Old Style" panose="02050604050505020204" pitchFamily="18" charset="0"/>
              </a:rPr>
              <a:t>full of the broken pieces left over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21</a:t>
            </a:r>
            <a:r>
              <a:rPr lang="en-US" sz="2800" b="1" dirty="0">
                <a:latin typeface="Bookman Old Style" panose="02050604050505020204" pitchFamily="18" charset="0"/>
              </a:rPr>
              <a:t> </a:t>
            </a:r>
            <a:r>
              <a:rPr lang="en-US" sz="2800" b="1" i="1" dirty="0">
                <a:latin typeface="Bookman Old Style" panose="02050604050505020204" pitchFamily="18" charset="0"/>
              </a:rPr>
              <a:t>And those who ate were about five thousand men, besides women and children</a:t>
            </a:r>
            <a:r>
              <a:rPr lang="en-US" sz="2800" b="1" dirty="0">
                <a:latin typeface="Bookman Old Style" panose="02050604050505020204" pitchFamily="18" charset="0"/>
              </a:rPr>
              <a:t>.  </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93538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is faithful (</a:t>
            </a:r>
            <a:r>
              <a:rPr lang="en-US" sz="3200" b="1" i="1" dirty="0">
                <a:effectLst/>
                <a:latin typeface="Bookman Old Style" panose="02050604050505020204" pitchFamily="18" charset="0"/>
                <a:ea typeface="Calibri" panose="020F0502020204030204" pitchFamily="34" charset="0"/>
              </a:rPr>
              <a:t>verses 22-33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effectLst/>
                <a:latin typeface="Bookman Old Style" panose="02050604050505020204" pitchFamily="18" charset="0"/>
                <a:ea typeface="Times New Roman" panose="02020603050405020304" pitchFamily="18" charset="0"/>
              </a:rPr>
              <a:t>“We can keep ourselves so busy, fill our lives with so many diversions, stuff our heads with so much knowledge, involve ourselves with so many people, and cover so much ground that we never have time to probe the fearful and wonderful world within … </a:t>
            </a:r>
            <a:r>
              <a:rPr lang="en-US" sz="2800" b="1" dirty="0">
                <a:solidFill>
                  <a:srgbClr val="0070C0"/>
                </a:solidFill>
                <a:effectLst/>
                <a:latin typeface="Bookman Old Style" panose="02050604050505020204" pitchFamily="18" charset="0"/>
                <a:ea typeface="Times New Roman" panose="02020603050405020304" pitchFamily="18" charset="0"/>
              </a:rPr>
              <a:t>By middle life most of us are accomplished fugitives from ourselves</a:t>
            </a:r>
            <a:r>
              <a:rPr lang="en-US" sz="2800" b="1" dirty="0">
                <a:effectLst/>
                <a:latin typeface="Bookman Old Style" panose="02050604050505020204" pitchFamily="18" charset="0"/>
                <a:ea typeface="Times New Roman" panose="02020603050405020304" pitchFamily="18" charset="0"/>
              </a:rPr>
              <a:t>.” </a:t>
            </a:r>
            <a:r>
              <a:rPr lang="en-US" sz="2800" b="1" dirty="0">
                <a:solidFill>
                  <a:srgbClr val="C00000"/>
                </a:solidFill>
                <a:effectLst/>
                <a:latin typeface="Bookman Old Style" panose="02050604050505020204" pitchFamily="18" charset="0"/>
                <a:ea typeface="Times New Roman" panose="02020603050405020304" pitchFamily="18" charset="0"/>
              </a:rPr>
              <a:t>John Gardner, member of President Lyndon Johnson’s cabinet</a:t>
            </a: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5308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26078</TotalTime>
  <Words>1405</Words>
  <Application>Microsoft Office PowerPoint</Application>
  <PresentationFormat>Widescreen</PresentationFormat>
  <Paragraphs>56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Bookman Old Style</vt:lpstr>
      <vt:lpstr>Rockwell</vt:lpstr>
      <vt:lpstr>Rockwell Condensed</vt:lpstr>
      <vt:lpstr>Wingdings</vt:lpstr>
      <vt:lpstr>Wood Type</vt:lpstr>
      <vt:lpstr>PowerPoint Presentation</vt:lpstr>
      <vt:lpstr>Be Compassionate and Faithful</vt:lpstr>
      <vt:lpstr>I. The King is compassionate (verses 13-21)</vt:lpstr>
      <vt:lpstr>I. The King is compassionate (verses 13-21)</vt:lpstr>
      <vt:lpstr>I. The King is compassionate (verses 13-21)</vt:lpstr>
      <vt:lpstr>I. The King is compassionate (verses 13-21)</vt:lpstr>
      <vt:lpstr>I. The King is compassionate (verses 13-21)</vt:lpstr>
      <vt:lpstr>I. The King is compassionate (verses 13-21)</vt:lpstr>
      <vt:lpstr>II. The King is faithful (verses 22-33)</vt:lpstr>
      <vt:lpstr>II. The King is faithful (verses 22-33)</vt:lpstr>
      <vt:lpstr>II. The King is faithful (verses 22-33)</vt:lpstr>
      <vt:lpstr>II. The King is faithful (verses 22-33)</vt:lpstr>
      <vt:lpstr>II. The King is faithful (verses 22-33)</vt:lpstr>
      <vt:lpstr>II. The King is faithful (verses 22-33)</vt:lpstr>
      <vt:lpstr>II. The King is faithful (verses 22-33)</vt:lpstr>
      <vt:lpstr>II. The King is faithful (verses 22-33)</vt:lpstr>
      <vt:lpstr>III. Be Compassionate and Faithful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User1</cp:lastModifiedBy>
  <cp:revision>233</cp:revision>
  <dcterms:created xsi:type="dcterms:W3CDTF">2021-12-13T14:34:44Z</dcterms:created>
  <dcterms:modified xsi:type="dcterms:W3CDTF">2023-08-02T15:46:45Z</dcterms:modified>
</cp:coreProperties>
</file>