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1"/>
  </p:notesMasterIdLst>
  <p:sldIdLst>
    <p:sldId id="545" r:id="rId3"/>
    <p:sldId id="399" r:id="rId4"/>
    <p:sldId id="504" r:id="rId5"/>
    <p:sldId id="565" r:id="rId6"/>
    <p:sldId id="662" r:id="rId7"/>
    <p:sldId id="663" r:id="rId8"/>
    <p:sldId id="664" r:id="rId9"/>
    <p:sldId id="661" r:id="rId10"/>
    <p:sldId id="665" r:id="rId11"/>
    <p:sldId id="666" r:id="rId12"/>
    <p:sldId id="667" r:id="rId13"/>
    <p:sldId id="660" r:id="rId14"/>
    <p:sldId id="668" r:id="rId15"/>
    <p:sldId id="670" r:id="rId16"/>
    <p:sldId id="671" r:id="rId17"/>
    <p:sldId id="669" r:id="rId18"/>
    <p:sldId id="652" r:id="rId19"/>
    <p:sldId id="53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4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49257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31579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7/11/2023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3415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80409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71117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68981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16639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7/11/2023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3111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7/11/2023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4321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5482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4461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7/11/2023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8968770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Matthew 12:38-45</a:t>
            </a:r>
          </a:p>
          <a:p>
            <a:pPr marL="0" indent="0" algn="ctr">
              <a:buNone/>
            </a:pPr>
            <a:endParaRPr lang="en-US" sz="4000" b="1" dirty="0">
              <a:solidFill>
                <a:srgbClr val="FF3300"/>
              </a:solidFill>
            </a:endParaRP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“Faith comes from hearing, and hearing through the word of Christ” (</a:t>
            </a:r>
            <a:r>
              <a:rPr lang="en-US" sz="2800" b="1" i="1" dirty="0">
                <a:latin typeface="Bookman Old Style" panose="02050604050505020204" pitchFamily="18" charset="0"/>
              </a:rPr>
              <a:t>41-42, Romans 10:17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latin typeface="Bookman Old Style" panose="02050604050505020204" pitchFamily="18" charset="0"/>
              </a:rPr>
              <a:t>The queen of the South will rise up at the judgment with this generation and condemn it, for </a:t>
            </a:r>
            <a:r>
              <a:rPr lang="en-US" sz="2800" b="1" i="1" dirty="0">
                <a:solidFill>
                  <a:srgbClr val="0070C0"/>
                </a:solidFill>
                <a:latin typeface="Bookman Old Style" panose="02050604050505020204" pitchFamily="18" charset="0"/>
              </a:rPr>
              <a:t>she came from the ends of the earth to hear the wisdom of Solomon</a:t>
            </a:r>
            <a:r>
              <a:rPr lang="en-US" sz="2800" b="1" i="1" dirty="0">
                <a:latin typeface="Bookman Old Style" panose="02050604050505020204" pitchFamily="18" charset="0"/>
              </a:rPr>
              <a:t>, and behold, something greater than Solomon is here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Blessed be the Lord your God, who has delighted in you and set you on the throne of Israel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Kings 10:9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22218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“Faith comes from hearing, and hearing through the word of Christ” (</a:t>
            </a:r>
            <a:r>
              <a:rPr lang="en-US" sz="2800" b="1" i="1" dirty="0">
                <a:latin typeface="Bookman Old Style" panose="02050604050505020204" pitchFamily="18" charset="0"/>
              </a:rPr>
              <a:t>41-42, Romans 10:17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 queen of the South will rise up at the judgment with this generation and condemn it, for</a:t>
            </a:r>
            <a:r>
              <a:rPr lang="en-US" sz="2800" b="1" i="1" dirty="0">
                <a:latin typeface="Bookman Old Style" panose="02050604050505020204" pitchFamily="18" charset="0"/>
              </a:rPr>
              <a:t> she came from the ends of the earth to hear the wisdom of Solomon, and behold, </a:t>
            </a:r>
            <a:r>
              <a:rPr lang="en-US" sz="2800" b="1" i="1" dirty="0">
                <a:solidFill>
                  <a:srgbClr val="0070C0"/>
                </a:solidFill>
                <a:latin typeface="Bookman Old Style" panose="02050604050505020204" pitchFamily="18" charset="0"/>
              </a:rPr>
              <a:t>something greater than Solomon is here</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99577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Rejecting the gospel is dangerous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43-45</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43</a:t>
            </a:r>
            <a:r>
              <a:rPr lang="en-US" sz="2800" b="1" i="1" dirty="0">
                <a:latin typeface="Bookman Old Style" panose="02050604050505020204" pitchFamily="18" charset="0"/>
              </a:rPr>
              <a:t>“When the unclean spirit has gone out of a person, it passes through waterless places seeking rest, but finds none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44</a:t>
            </a:r>
            <a:r>
              <a:rPr lang="en-US" sz="2800" b="1" dirty="0">
                <a:latin typeface="Bookman Old Style" panose="02050604050505020204" pitchFamily="18" charset="0"/>
              </a:rPr>
              <a:t> </a:t>
            </a:r>
            <a:r>
              <a:rPr lang="en-US" sz="2800" b="1" i="1" dirty="0">
                <a:latin typeface="Bookman Old Style" panose="02050604050505020204" pitchFamily="18" charset="0"/>
              </a:rPr>
              <a:t>Then it says, ‘I will return to my house from which I came.’ And when it comes, it finds the house empty, swept, and put in order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45</a:t>
            </a:r>
            <a:r>
              <a:rPr lang="en-US" sz="2800" b="1" dirty="0">
                <a:latin typeface="Bookman Old Style" panose="02050604050505020204" pitchFamily="18" charset="0"/>
              </a:rPr>
              <a:t> </a:t>
            </a:r>
            <a:r>
              <a:rPr lang="en-US" sz="2800" b="1" i="1" dirty="0">
                <a:latin typeface="Bookman Old Style" panose="02050604050505020204" pitchFamily="18" charset="0"/>
              </a:rPr>
              <a:t>Then it goes and brings with it seven other spirits more evil than itself, and they enter and dwell there, and the last state of that person is worse than the first. </a:t>
            </a:r>
            <a:r>
              <a:rPr lang="en-US" sz="2800" b="1" i="1" dirty="0">
                <a:solidFill>
                  <a:srgbClr val="0070C0"/>
                </a:solidFill>
                <a:latin typeface="Bookman Old Style" panose="02050604050505020204" pitchFamily="18" charset="0"/>
              </a:rPr>
              <a:t>So also will it be with this evil generation</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Rejecting the gospel is dangerous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43-45</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43</a:t>
            </a:r>
            <a:r>
              <a:rPr lang="en-US" sz="2800" b="1" i="1" dirty="0">
                <a:latin typeface="Bookman Old Style" panose="02050604050505020204" pitchFamily="18" charset="0"/>
              </a:rPr>
              <a:t>“When </a:t>
            </a:r>
            <a:r>
              <a:rPr lang="en-US" sz="2800" b="1" i="1" dirty="0">
                <a:solidFill>
                  <a:srgbClr val="0070C0"/>
                </a:solidFill>
                <a:latin typeface="Bookman Old Style" panose="02050604050505020204" pitchFamily="18" charset="0"/>
              </a:rPr>
              <a:t>the unclean spirit has gone out of a person</a:t>
            </a:r>
            <a:r>
              <a:rPr lang="en-US" sz="2800" b="1" i="1" dirty="0">
                <a:latin typeface="Bookman Old Style" panose="02050604050505020204" pitchFamily="18" charset="0"/>
              </a:rPr>
              <a:t>, it passes through waterless places </a:t>
            </a:r>
            <a:r>
              <a:rPr lang="en-US" sz="2800" b="1" i="1" dirty="0">
                <a:solidFill>
                  <a:srgbClr val="0070C0"/>
                </a:solidFill>
                <a:latin typeface="Bookman Old Style" panose="02050604050505020204" pitchFamily="18" charset="0"/>
              </a:rPr>
              <a:t>seeking rest</a:t>
            </a:r>
            <a:r>
              <a:rPr lang="en-US" sz="2800" b="1" i="1" dirty="0">
                <a:latin typeface="Bookman Old Style" panose="02050604050505020204" pitchFamily="18" charset="0"/>
              </a:rPr>
              <a:t>, but finds none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44</a:t>
            </a:r>
            <a:r>
              <a:rPr lang="en-US" sz="2800" b="1" dirty="0">
                <a:latin typeface="Bookman Old Style" panose="02050604050505020204" pitchFamily="18" charset="0"/>
              </a:rPr>
              <a:t> </a:t>
            </a:r>
            <a:r>
              <a:rPr lang="en-US" sz="2800" b="1" i="1" dirty="0">
                <a:latin typeface="Bookman Old Style" panose="02050604050505020204" pitchFamily="18" charset="0"/>
              </a:rPr>
              <a:t>Then it says, ‘I will return to my house from which I came.’ And when it comes, it finds the house empty, swept, and put in order</a:t>
            </a:r>
            <a:r>
              <a:rPr lang="en-US" sz="2800" b="1" dirty="0">
                <a:latin typeface="Bookman Old Style" panose="02050604050505020204" pitchFamily="18" charset="0"/>
              </a:rPr>
              <a:t>. </a:t>
            </a:r>
          </a:p>
          <a:p>
            <a:pPr marL="0" indent="0">
              <a:buNone/>
            </a:pP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402424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Rejecting the gospel is dangerous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43-45</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43</a:t>
            </a:r>
            <a:r>
              <a:rPr lang="en-US" sz="2800" b="1" i="1" dirty="0">
                <a:latin typeface="Bookman Old Style" panose="02050604050505020204" pitchFamily="18" charset="0"/>
              </a:rPr>
              <a:t>“When the unclean spirit has gone out of a person, it passes through waterless places seeking rest, but finds none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44</a:t>
            </a:r>
            <a:r>
              <a:rPr lang="en-US" sz="2800" b="1" dirty="0">
                <a:latin typeface="Bookman Old Style" panose="02050604050505020204" pitchFamily="18" charset="0"/>
              </a:rPr>
              <a:t> </a:t>
            </a:r>
            <a:r>
              <a:rPr lang="en-US" sz="2800" b="1" i="1" dirty="0">
                <a:latin typeface="Bookman Old Style" panose="02050604050505020204" pitchFamily="18" charset="0"/>
              </a:rPr>
              <a:t>Then it says, ‘</a:t>
            </a:r>
            <a:r>
              <a:rPr lang="en-US" sz="2800" b="1" i="1" dirty="0">
                <a:solidFill>
                  <a:srgbClr val="0070C0"/>
                </a:solidFill>
                <a:latin typeface="Bookman Old Style" panose="02050604050505020204" pitchFamily="18" charset="0"/>
              </a:rPr>
              <a:t>I will return to </a:t>
            </a:r>
            <a:r>
              <a:rPr lang="en-US" sz="2800" b="1" i="1" u="sng" dirty="0">
                <a:solidFill>
                  <a:srgbClr val="0070C0"/>
                </a:solidFill>
                <a:latin typeface="Bookman Old Style" panose="02050604050505020204" pitchFamily="18" charset="0"/>
              </a:rPr>
              <a:t>my house</a:t>
            </a:r>
            <a:r>
              <a:rPr lang="en-US" sz="2800" b="1" i="1" dirty="0">
                <a:latin typeface="Bookman Old Style" panose="02050604050505020204" pitchFamily="18" charset="0"/>
              </a:rPr>
              <a:t> from which I came.’ And when it comes, </a:t>
            </a:r>
            <a:r>
              <a:rPr lang="en-US" sz="2800" b="1" i="1" dirty="0">
                <a:solidFill>
                  <a:srgbClr val="0070C0"/>
                </a:solidFill>
                <a:latin typeface="Bookman Old Style" panose="02050604050505020204" pitchFamily="18" charset="0"/>
              </a:rPr>
              <a:t>it finds the house empty, swept, and put in order</a:t>
            </a:r>
            <a:r>
              <a:rPr lang="en-US" sz="2800" b="1" dirty="0">
                <a:latin typeface="Bookman Old Style" panose="02050604050505020204" pitchFamily="18" charset="0"/>
              </a:rPr>
              <a:t>. </a:t>
            </a:r>
          </a:p>
          <a:p>
            <a:pPr marL="0" indent="0">
              <a:buNone/>
            </a:pP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3484023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Rejecting the gospel is dangerous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43-45</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“Goats in Sheep’s Clothing: Why We Warn the Lukewarm” by </a:t>
            </a:r>
            <a:r>
              <a:rPr lang="en-US" sz="2800" b="1" dirty="0">
                <a:solidFill>
                  <a:srgbClr val="C00000"/>
                </a:solidFill>
                <a:effectLst/>
                <a:latin typeface="Bookman Old Style" panose="02050604050505020204" pitchFamily="18" charset="0"/>
                <a:ea typeface="Calibri" panose="020F0502020204030204" pitchFamily="34" charset="0"/>
              </a:rPr>
              <a:t>Greg Morse </a:t>
            </a:r>
          </a:p>
          <a:p>
            <a:pPr marL="0" indent="0">
              <a:buNone/>
            </a:pPr>
            <a:r>
              <a:rPr lang="en-US" sz="2700" b="1" dirty="0">
                <a:latin typeface="Bookman Old Style" panose="02050604050505020204" pitchFamily="18" charset="0"/>
              </a:rPr>
              <a:t>“Is he growing in holiness? You can’t really tell. Is he increasing in his knowledge of Christ? Hard to say. Does he really love the brethren? Well, what exactly do you mean? Does he warm at the love of God or delight in the Lord Jesus? Perhaps deep down. You’ve attended church with this person, maybe overlapped in a small group with him, but for all of that, his heart for his Lord hasn’t surfaced much. He blends into the pew from Sunday to Sunday like a fake plant in the corner of the sanctuary.”</a:t>
            </a: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30244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Rejecting the gospel is dangerous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43-45</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45</a:t>
            </a:r>
            <a:r>
              <a:rPr lang="en-US" sz="2800" b="1" dirty="0">
                <a:latin typeface="Bookman Old Style" panose="02050604050505020204" pitchFamily="18" charset="0"/>
              </a:rPr>
              <a:t> </a:t>
            </a:r>
            <a:r>
              <a:rPr lang="en-US" sz="2800" b="1" i="1" dirty="0">
                <a:latin typeface="Bookman Old Style" panose="02050604050505020204" pitchFamily="18" charset="0"/>
              </a:rPr>
              <a:t>Then it goes and brings with it seven other spirits </a:t>
            </a:r>
            <a:r>
              <a:rPr lang="en-US" sz="2800" b="1" i="1" dirty="0">
                <a:solidFill>
                  <a:srgbClr val="0070C0"/>
                </a:solidFill>
                <a:latin typeface="Bookman Old Style" panose="02050604050505020204" pitchFamily="18" charset="0"/>
              </a:rPr>
              <a:t>more evil </a:t>
            </a:r>
            <a:r>
              <a:rPr lang="en-US" sz="2800" b="1" i="1" dirty="0">
                <a:latin typeface="Bookman Old Style" panose="02050604050505020204" pitchFamily="18" charset="0"/>
              </a:rPr>
              <a:t>than itself, and they enter and dwell there, and </a:t>
            </a:r>
            <a:r>
              <a:rPr lang="en-US" sz="2800" b="1" i="1" dirty="0">
                <a:solidFill>
                  <a:srgbClr val="0070C0"/>
                </a:solidFill>
                <a:latin typeface="Bookman Old Style" panose="02050604050505020204" pitchFamily="18" charset="0"/>
              </a:rPr>
              <a:t>the last state of that person is worse than the first</a:t>
            </a:r>
            <a:r>
              <a:rPr lang="en-US" sz="2800" b="1" i="1" dirty="0">
                <a:latin typeface="Bookman Old Style" panose="02050604050505020204" pitchFamily="18" charset="0"/>
              </a:rPr>
              <a:t>. So also will it be with this </a:t>
            </a:r>
            <a:r>
              <a:rPr lang="en-US" sz="2800" b="1" i="1" dirty="0">
                <a:solidFill>
                  <a:srgbClr val="0070C0"/>
                </a:solidFill>
                <a:latin typeface="Bookman Old Style" panose="02050604050505020204" pitchFamily="18" charset="0"/>
              </a:rPr>
              <a:t>evil generation</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379099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Heed the King’s Message</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i="1" dirty="0">
                <a:latin typeface="Bookman Old Style" panose="02050604050505020204" pitchFamily="18" charset="0"/>
              </a:rPr>
              <a:t>Jesus said to him, “I am the way, and the truth, and the life. No one comes to the Father except through me.” </a:t>
            </a:r>
            <a:r>
              <a:rPr lang="en-US" sz="2800" b="1" dirty="0">
                <a:solidFill>
                  <a:srgbClr val="C00000"/>
                </a:solidFill>
                <a:latin typeface="Bookman Old Style" panose="02050604050505020204" pitchFamily="18" charset="0"/>
              </a:rPr>
              <a:t>John 14:6</a:t>
            </a:r>
          </a:p>
          <a:p>
            <a:pPr marL="0" indent="0">
              <a:buNone/>
            </a:pPr>
            <a:r>
              <a:rPr lang="en-US" sz="2800" b="1" dirty="0">
                <a:latin typeface="Bookman Old Style" panose="02050604050505020204" pitchFamily="18" charset="0"/>
              </a:rPr>
              <a:t>“Jesus was one of the greatest men that ever walked the earth.” </a:t>
            </a:r>
            <a:r>
              <a:rPr lang="en-US" sz="2800" b="1" dirty="0">
                <a:solidFill>
                  <a:srgbClr val="C00000"/>
                </a:solidFill>
                <a:latin typeface="Bookman Old Style" panose="02050604050505020204" pitchFamily="18" charset="0"/>
              </a:rPr>
              <a:t>Sammy Hagar </a:t>
            </a:r>
            <a:r>
              <a:rPr lang="en-US" sz="2800" b="1" dirty="0">
                <a:solidFill>
                  <a:srgbClr val="0070C0"/>
                </a:solidFill>
                <a:latin typeface="Bookman Old Style" panose="02050604050505020204" pitchFamily="18" charset="0"/>
              </a:rPr>
              <a:t>…but</a:t>
            </a:r>
          </a:p>
          <a:p>
            <a:pPr marL="0" indent="0" algn="ctr">
              <a:buNone/>
            </a:pPr>
            <a:r>
              <a:rPr lang="en-US" sz="2800" b="1" dirty="0">
                <a:solidFill>
                  <a:srgbClr val="009900"/>
                </a:solidFill>
                <a:latin typeface="Bookman Old Style" panose="02050604050505020204" pitchFamily="18" charset="0"/>
              </a:rPr>
              <a:t>There is no more dangerous state to be in than to put Jesus in your box.</a:t>
            </a:r>
          </a:p>
          <a:p>
            <a:pPr marL="0" indent="0">
              <a:buNone/>
            </a:pPr>
            <a:r>
              <a:rPr lang="en-US" sz="2400" b="1" dirty="0">
                <a:solidFill>
                  <a:srgbClr val="FF0000"/>
                </a:solidFill>
                <a:latin typeface="Bookman Old Style" panose="02050604050505020204" pitchFamily="18" charset="0"/>
              </a:rPr>
              <a:t>38</a:t>
            </a:r>
            <a:r>
              <a:rPr lang="en-US" sz="2800" b="1" dirty="0">
                <a:latin typeface="Bookman Old Style" panose="02050604050505020204" pitchFamily="18" charset="0"/>
              </a:rPr>
              <a:t> … “</a:t>
            </a:r>
            <a:r>
              <a:rPr lang="en-US" sz="2800" b="1" i="1" dirty="0">
                <a:solidFill>
                  <a:srgbClr val="0070C0"/>
                </a:solidFill>
                <a:latin typeface="Bookman Old Style" panose="02050604050505020204" pitchFamily="18" charset="0"/>
              </a:rPr>
              <a:t>Teacher</a:t>
            </a:r>
            <a:r>
              <a:rPr lang="en-US" sz="2800" b="1" i="1" dirty="0">
                <a:latin typeface="Bookman Old Style" panose="02050604050505020204" pitchFamily="18" charset="0"/>
              </a:rPr>
              <a:t>, we wish to see a sign from you</a:t>
            </a:r>
            <a:r>
              <a:rPr lang="en-US" sz="2800" b="1" dirty="0">
                <a:latin typeface="Bookman Old Style" panose="02050604050505020204" pitchFamily="18" charset="0"/>
              </a:rPr>
              <a:t>.”</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1247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6000"/>
            <a:lum/>
            <a:extLst>
              <a:ext uri="{BEBA8EAE-BF5A-486C-A8C5-ECC9F3942E4B}">
                <a14:imgProps xmlns:a14="http://schemas.microsoft.com/office/drawing/2010/main">
                  <a14:imgLayer r:embed="rId3">
                    <a14:imgEffect>
                      <a14:sharpenSoften amount="4000"/>
                    </a14:imgEffect>
                  </a14:imgLayer>
                </a14:imgProps>
              </a:ext>
            </a:extLst>
          </a:blip>
          <a:srcRect/>
          <a:stretch>
            <a:fillRect t="-4000" b="-40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C66EDD-5C89-6633-740B-33011E7CC064}"/>
              </a:ext>
            </a:extLst>
          </p:cNvPr>
          <p:cNvSpPr>
            <a:spLocks noGrp="1"/>
          </p:cNvSpPr>
          <p:nvPr>
            <p:ph type="title"/>
          </p:nvPr>
        </p:nvSpPr>
        <p:spPr>
          <a:xfrm>
            <a:off x="7247964" y="0"/>
            <a:ext cx="4944035" cy="2514600"/>
          </a:xfrm>
        </p:spPr>
        <p:txBody>
          <a:bodyPr>
            <a:normAutofit/>
          </a:bodyPr>
          <a:lstStyle/>
          <a:p>
            <a:pPr algn="ctr"/>
            <a:r>
              <a:rPr lang="en-US" sz="4000" b="1" i="1" dirty="0">
                <a:solidFill>
                  <a:schemeClr val="tx1">
                    <a:lumMod val="85000"/>
                    <a:lumOff val="15000"/>
                  </a:schemeClr>
                </a:solidFill>
                <a:latin typeface="Bookman Old Style" panose="02050604050505020204" pitchFamily="18" charset="0"/>
                <a:cs typeface="David" panose="020E0502060401010101" pitchFamily="34" charset="-79"/>
              </a:rPr>
              <a:t>Heed </a:t>
            </a:r>
            <a:br>
              <a:rPr lang="en-US" sz="4000" b="1" i="1" dirty="0">
                <a:solidFill>
                  <a:schemeClr val="tx1">
                    <a:lumMod val="85000"/>
                    <a:lumOff val="15000"/>
                  </a:schemeClr>
                </a:solidFill>
                <a:latin typeface="Bookman Old Style" panose="02050604050505020204" pitchFamily="18" charset="0"/>
                <a:cs typeface="David" panose="020E0502060401010101" pitchFamily="34" charset="-79"/>
              </a:rPr>
            </a:br>
            <a:r>
              <a:rPr lang="en-US" sz="4000" b="1" i="1" dirty="0">
                <a:solidFill>
                  <a:schemeClr val="tx1">
                    <a:lumMod val="85000"/>
                    <a:lumOff val="15000"/>
                  </a:schemeClr>
                </a:solidFill>
                <a:latin typeface="Bookman Old Style" panose="02050604050505020204" pitchFamily="18" charset="0"/>
                <a:cs typeface="David" panose="020E0502060401010101" pitchFamily="34" charset="-79"/>
              </a:rPr>
              <a:t>the King’s Message</a:t>
            </a:r>
          </a:p>
        </p:txBody>
      </p:sp>
      <p:sp>
        <p:nvSpPr>
          <p:cNvPr id="2" name="Content Placeholder 1">
            <a:extLst>
              <a:ext uri="{FF2B5EF4-FFF2-40B4-BE49-F238E27FC236}">
                <a16:creationId xmlns:a16="http://schemas.microsoft.com/office/drawing/2014/main" id="{388682A7-30A1-F971-5EEE-CE66716A6785}"/>
              </a:ext>
            </a:extLst>
          </p:cNvPr>
          <p:cNvSpPr>
            <a:spLocks noGrp="1"/>
          </p:cNvSpPr>
          <p:nvPr>
            <p:ph idx="1"/>
          </p:nvPr>
        </p:nvSpPr>
        <p:spPr>
          <a:xfrm>
            <a:off x="0" y="785039"/>
            <a:ext cx="5026152" cy="944521"/>
          </a:xfrm>
        </p:spPr>
        <p:txBody>
          <a:bodyPr>
            <a:normAutofit/>
          </a:bodyPr>
          <a:lstStyle/>
          <a:p>
            <a:pPr marL="0" indent="0" algn="ctr">
              <a:buNone/>
            </a:pPr>
            <a:r>
              <a:rPr lang="en-US" sz="3600" b="1" i="1" dirty="0">
                <a:solidFill>
                  <a:schemeClr val="tx1">
                    <a:lumMod val="85000"/>
                    <a:lumOff val="15000"/>
                  </a:schemeClr>
                </a:solidFill>
                <a:latin typeface="Bookman Old Style" panose="02050604050505020204" pitchFamily="18" charset="0"/>
                <a:cs typeface="David" panose="020E0502060401010101" pitchFamily="34" charset="-79"/>
              </a:rPr>
              <a:t>Matthew 12:38-45</a:t>
            </a:r>
            <a:endParaRPr lang="en-US" sz="3600" dirty="0">
              <a:solidFill>
                <a:schemeClr val="tx1">
                  <a:lumMod val="85000"/>
                  <a:lumOff val="15000"/>
                </a:schemeClr>
              </a:solidFill>
            </a:endParaRP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circle(in)">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An evil heart demands proof of what it has already rejected (</a:t>
            </a:r>
            <a:r>
              <a:rPr lang="en-US" sz="2800" b="1" i="1" dirty="0">
                <a:latin typeface="Bookman Old Style" panose="02050604050505020204" pitchFamily="18" charset="0"/>
              </a:rPr>
              <a:t>38-40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38</a:t>
            </a:r>
            <a:r>
              <a:rPr lang="en-US" sz="2800" b="1" dirty="0">
                <a:latin typeface="Bookman Old Style" panose="02050604050505020204" pitchFamily="18" charset="0"/>
              </a:rPr>
              <a:t> </a:t>
            </a:r>
            <a:r>
              <a:rPr lang="en-US" sz="2800" b="1" i="1" dirty="0">
                <a:latin typeface="Bookman Old Style" panose="02050604050505020204" pitchFamily="18" charset="0"/>
              </a:rPr>
              <a:t>Then some of the scribes and Pharisees answered him, saying, “Teacher, </a:t>
            </a:r>
            <a:r>
              <a:rPr lang="en-US" sz="2800" b="1" i="1" dirty="0">
                <a:solidFill>
                  <a:srgbClr val="0070C0"/>
                </a:solidFill>
                <a:latin typeface="Bookman Old Style" panose="02050604050505020204" pitchFamily="18" charset="0"/>
              </a:rPr>
              <a:t>we wish to see a sign from you</a:t>
            </a:r>
            <a:r>
              <a:rPr lang="en-US" sz="2800" b="1" i="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out of the abundance of the heart the mouth speaks</a:t>
            </a:r>
            <a:r>
              <a:rPr lang="en-US" sz="2800" b="1" i="1" dirty="0">
                <a:latin typeface="Bookman Old Style" panose="02050604050505020204" pitchFamily="18" charset="0"/>
              </a:rPr>
              <a:t>. The good person out of his good treasure brings forth good, and </a:t>
            </a:r>
            <a:r>
              <a:rPr lang="en-US" sz="2800" b="1" i="1" dirty="0">
                <a:solidFill>
                  <a:srgbClr val="0070C0"/>
                </a:solidFill>
                <a:latin typeface="Bookman Old Style" panose="02050604050505020204" pitchFamily="18" charset="0"/>
              </a:rPr>
              <a:t>the evil person out of his evil treasure brings forth evil</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12:34-35</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An evil heart demands proof of what it has already rejected (</a:t>
            </a:r>
            <a:r>
              <a:rPr lang="en-US" sz="2800" b="1" i="1" dirty="0">
                <a:latin typeface="Bookman Old Style" panose="02050604050505020204" pitchFamily="18" charset="0"/>
              </a:rPr>
              <a:t>38-40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But he answered them, “</a:t>
            </a:r>
            <a:r>
              <a:rPr lang="en-US" sz="2800" b="1" i="1" dirty="0">
                <a:solidFill>
                  <a:srgbClr val="0070C0"/>
                </a:solidFill>
                <a:latin typeface="Bookman Old Style" panose="02050604050505020204" pitchFamily="18" charset="0"/>
              </a:rPr>
              <a:t>An evil and </a:t>
            </a:r>
            <a:r>
              <a:rPr lang="en-US" sz="2800" b="1" i="1" u="sng" dirty="0">
                <a:solidFill>
                  <a:srgbClr val="0070C0"/>
                </a:solidFill>
                <a:latin typeface="Bookman Old Style" panose="02050604050505020204" pitchFamily="18" charset="0"/>
              </a:rPr>
              <a:t>adulterous</a:t>
            </a:r>
            <a:r>
              <a:rPr lang="en-US" sz="2800" b="1" i="1" dirty="0">
                <a:solidFill>
                  <a:srgbClr val="0070C0"/>
                </a:solidFill>
                <a:latin typeface="Bookman Old Style" panose="02050604050505020204" pitchFamily="18" charset="0"/>
              </a:rPr>
              <a:t> generation seeks for a sign</a:t>
            </a:r>
            <a:r>
              <a:rPr lang="en-US" sz="2800" b="1" i="1" dirty="0">
                <a:latin typeface="Bookman Old Style" panose="02050604050505020204" pitchFamily="18" charset="0"/>
              </a:rPr>
              <a:t>, but no sign will be given to it except </a:t>
            </a:r>
            <a:r>
              <a:rPr lang="en-US" sz="2800" b="1" i="1" dirty="0">
                <a:solidFill>
                  <a:srgbClr val="0070C0"/>
                </a:solidFill>
                <a:latin typeface="Bookman Old Style" panose="02050604050505020204" pitchFamily="18" charset="0"/>
              </a:rPr>
              <a:t>the sign of the prophet Jonah</a:t>
            </a:r>
            <a:r>
              <a:rPr lang="en-US" sz="2800" b="1" dirty="0">
                <a:latin typeface="Bookman Old Style" panose="02050604050505020204" pitchFamily="18" charset="0"/>
              </a:rPr>
              <a:t>. </a:t>
            </a: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198194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An evil heart demands proof of what it has already rejected (</a:t>
            </a:r>
            <a:r>
              <a:rPr lang="en-US" sz="2800" b="1" i="1" dirty="0">
                <a:latin typeface="Bookman Old Style" panose="02050604050505020204" pitchFamily="18" charset="0"/>
              </a:rPr>
              <a:t>38-40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40</a:t>
            </a:r>
            <a:r>
              <a:rPr lang="en-US" sz="2800" b="1" dirty="0">
                <a:latin typeface="Bookman Old Style" panose="02050604050505020204" pitchFamily="18" charset="0"/>
              </a:rPr>
              <a:t> </a:t>
            </a:r>
            <a:r>
              <a:rPr lang="en-US" sz="2800" b="1" i="1" dirty="0">
                <a:latin typeface="Bookman Old Style" panose="02050604050505020204" pitchFamily="18" charset="0"/>
              </a:rPr>
              <a:t>For just as </a:t>
            </a:r>
            <a:r>
              <a:rPr lang="en-US" sz="2800" b="1" i="1" dirty="0">
                <a:solidFill>
                  <a:srgbClr val="0070C0"/>
                </a:solidFill>
                <a:latin typeface="Bookman Old Style" panose="02050604050505020204" pitchFamily="18" charset="0"/>
              </a:rPr>
              <a:t>Jonah was three days and three nights in the belly of the great fish</a:t>
            </a:r>
            <a:r>
              <a:rPr lang="en-US" sz="2800" b="1" i="1" dirty="0">
                <a:latin typeface="Bookman Old Style" panose="02050604050505020204" pitchFamily="18" charset="0"/>
              </a:rPr>
              <a:t>, so will the Son of Man be three days and three nights in the heart of the earth</a:t>
            </a:r>
            <a:r>
              <a:rPr lang="en-US" sz="2800" b="1" dirty="0">
                <a:latin typeface="Bookman Old Style" panose="02050604050505020204" pitchFamily="18" charset="0"/>
              </a:rPr>
              <a:t>. </a:t>
            </a: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332028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An evil heart demands proof of what it has already rejected (</a:t>
            </a:r>
            <a:r>
              <a:rPr lang="en-US" sz="2800" b="1" i="1" dirty="0">
                <a:latin typeface="Bookman Old Style" panose="02050604050505020204" pitchFamily="18" charset="0"/>
              </a:rPr>
              <a:t>38-40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40</a:t>
            </a:r>
            <a:r>
              <a:rPr lang="en-US" sz="2800" b="1" dirty="0">
                <a:latin typeface="Bookman Old Style" panose="02050604050505020204" pitchFamily="18" charset="0"/>
              </a:rPr>
              <a:t> </a:t>
            </a:r>
            <a:r>
              <a:rPr lang="en-US" sz="2800" b="1" i="1" dirty="0">
                <a:latin typeface="Bookman Old Style" panose="02050604050505020204" pitchFamily="18" charset="0"/>
              </a:rPr>
              <a:t>For </a:t>
            </a:r>
            <a:r>
              <a:rPr lang="en-US" sz="2800" b="1" i="1" u="sng" dirty="0">
                <a:solidFill>
                  <a:srgbClr val="0070C0"/>
                </a:solidFill>
                <a:latin typeface="Bookman Old Style" panose="02050604050505020204" pitchFamily="18" charset="0"/>
              </a:rPr>
              <a:t>just as</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Jonah was three days and three nights in the belly of the great fish, </a:t>
            </a:r>
            <a:r>
              <a:rPr lang="en-US" sz="2800" b="1" i="1" u="sng" dirty="0">
                <a:solidFill>
                  <a:srgbClr val="0070C0"/>
                </a:solidFill>
                <a:latin typeface="Bookman Old Style" panose="02050604050505020204" pitchFamily="18" charset="0"/>
              </a:rPr>
              <a:t>so will</a:t>
            </a:r>
            <a:r>
              <a:rPr lang="en-US" sz="2800" b="1" i="1" dirty="0">
                <a:solidFill>
                  <a:srgbClr val="0070C0"/>
                </a:solidFill>
                <a:latin typeface="Bookman Old Style" panose="02050604050505020204" pitchFamily="18" charset="0"/>
              </a:rPr>
              <a:t> the Son of Man be three days and three nights in the heart of the earth</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He was handed over to </a:t>
            </a:r>
            <a:r>
              <a:rPr lang="en-US" sz="2800" b="1" i="1" u="sng" dirty="0">
                <a:solidFill>
                  <a:srgbClr val="0070C0"/>
                </a:solidFill>
                <a:latin typeface="Bookman Old Style" panose="02050604050505020204" pitchFamily="18" charset="0"/>
              </a:rPr>
              <a:t>die</a:t>
            </a:r>
            <a:r>
              <a:rPr lang="en-US" sz="2800" b="1" i="1" dirty="0">
                <a:solidFill>
                  <a:srgbClr val="0070C0"/>
                </a:solidFill>
                <a:latin typeface="Bookman Old Style" panose="02050604050505020204" pitchFamily="18" charset="0"/>
              </a:rPr>
              <a:t> because of our sins</a:t>
            </a:r>
            <a:r>
              <a:rPr lang="en-US" sz="2800" b="1" i="1" dirty="0">
                <a:latin typeface="Bookman Old Style" panose="02050604050505020204" pitchFamily="18" charset="0"/>
              </a:rPr>
              <a:t>, and he was </a:t>
            </a:r>
            <a:r>
              <a:rPr lang="en-US" sz="2800" b="1" i="1" u="sng" dirty="0">
                <a:solidFill>
                  <a:srgbClr val="0070C0"/>
                </a:solidFill>
                <a:latin typeface="Bookman Old Style" panose="02050604050505020204" pitchFamily="18" charset="0"/>
              </a:rPr>
              <a:t>raised to life</a:t>
            </a:r>
            <a:r>
              <a:rPr lang="en-US" sz="2800" b="1" i="1" dirty="0">
                <a:solidFill>
                  <a:srgbClr val="0070C0"/>
                </a:solidFill>
                <a:latin typeface="Bookman Old Style" panose="02050604050505020204" pitchFamily="18" charset="0"/>
              </a:rPr>
              <a:t> to make us right with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4:25, NLT</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1127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“Faith comes from hearing, and hearing through the word of Christ” (</a:t>
            </a:r>
            <a:r>
              <a:rPr lang="en-US" sz="2800" b="1" i="1" dirty="0">
                <a:latin typeface="Bookman Old Style" panose="02050604050505020204" pitchFamily="18" charset="0"/>
              </a:rPr>
              <a:t>41-42, Romans 10:17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41</a:t>
            </a:r>
            <a:r>
              <a:rPr lang="en-US" sz="2800" b="1" dirty="0">
                <a:latin typeface="Bookman Old Style" panose="02050604050505020204" pitchFamily="18" charset="0"/>
              </a:rPr>
              <a:t> </a:t>
            </a:r>
            <a:r>
              <a:rPr lang="en-US" sz="2800" b="1" i="1" dirty="0">
                <a:latin typeface="Bookman Old Style" panose="02050604050505020204" pitchFamily="18" charset="0"/>
              </a:rPr>
              <a:t>The men of Nineveh will rise up at the judgment with this generation and condemn it, for </a:t>
            </a:r>
            <a:r>
              <a:rPr lang="en-US" sz="2800" b="1" i="1" dirty="0">
                <a:solidFill>
                  <a:srgbClr val="0070C0"/>
                </a:solidFill>
                <a:latin typeface="Bookman Old Style" panose="02050604050505020204" pitchFamily="18" charset="0"/>
              </a:rPr>
              <a:t>they repented at the preaching of Jonah</a:t>
            </a:r>
            <a:r>
              <a:rPr lang="en-US" sz="2800" b="1" dirty="0">
                <a:solidFill>
                  <a:srgbClr val="0070C0"/>
                </a:solidFill>
                <a:latin typeface="Bookman Old Style" panose="02050604050505020204" pitchFamily="18" charset="0"/>
              </a:rPr>
              <a:t>, </a:t>
            </a:r>
            <a:r>
              <a:rPr lang="en-US" sz="2800" b="1" i="1" dirty="0">
                <a:latin typeface="Bookman Old Style" panose="02050604050505020204" pitchFamily="18" charset="0"/>
              </a:rPr>
              <a:t>and behold, something greater than Jonah is here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08305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The gospel is sufficient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verses 38-42</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“Faith comes from hearing, and hearing through the word of Christ” (</a:t>
            </a:r>
            <a:r>
              <a:rPr lang="en-US" sz="2800" b="1" i="1" dirty="0">
                <a:latin typeface="Bookman Old Style" panose="02050604050505020204" pitchFamily="18" charset="0"/>
              </a:rPr>
              <a:t>41-42, Romans 10:17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41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 men of </a:t>
            </a:r>
            <a:r>
              <a:rPr lang="en-US" sz="2800" b="1" i="1" u="sng" dirty="0">
                <a:solidFill>
                  <a:srgbClr val="0070C0"/>
                </a:solidFill>
                <a:latin typeface="Bookman Old Style" panose="02050604050505020204" pitchFamily="18" charset="0"/>
              </a:rPr>
              <a:t>Nineveh</a:t>
            </a:r>
            <a:r>
              <a:rPr lang="en-US" sz="2800" b="1" i="1" dirty="0">
                <a:solidFill>
                  <a:srgbClr val="0070C0"/>
                </a:solidFill>
                <a:latin typeface="Bookman Old Style" panose="02050604050505020204" pitchFamily="18" charset="0"/>
              </a:rPr>
              <a:t> will rise up at the judgment with this generation and condemn it, </a:t>
            </a:r>
            <a:r>
              <a:rPr lang="en-US" sz="2800" b="1" i="1" dirty="0">
                <a:latin typeface="Bookman Old Style" panose="02050604050505020204" pitchFamily="18" charset="0"/>
              </a:rPr>
              <a:t>for they repented at the preaching of Jonah</a:t>
            </a:r>
            <a:r>
              <a:rPr lang="en-US" sz="2800" b="1" dirty="0">
                <a:latin typeface="Bookman Old Style" panose="02050604050505020204" pitchFamily="18" charset="0"/>
              </a:rPr>
              <a:t>, </a:t>
            </a:r>
            <a:r>
              <a:rPr lang="en-US" sz="2800" b="1" i="1" dirty="0">
                <a:latin typeface="Bookman Old Style" panose="02050604050505020204" pitchFamily="18" charset="0"/>
              </a:rPr>
              <a:t>and behold, </a:t>
            </a:r>
            <a:r>
              <a:rPr lang="en-US" sz="2800" b="1" i="1" dirty="0">
                <a:solidFill>
                  <a:srgbClr val="0070C0"/>
                </a:solidFill>
                <a:latin typeface="Bookman Old Style" panose="02050604050505020204" pitchFamily="18" charset="0"/>
              </a:rPr>
              <a:t>something greater than Jonah is here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427124525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835</TotalTime>
  <Words>1158</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Heed  the King’s Message</vt:lpstr>
      <vt:lpstr>I. The gospel is sufficient (verses 38-42)</vt:lpstr>
      <vt:lpstr>I. The gospel is sufficient (verses 38-42)</vt:lpstr>
      <vt:lpstr>I. The gospel is sufficient (verses 38-42)</vt:lpstr>
      <vt:lpstr>I. The gospel is sufficient (verses 38-42)</vt:lpstr>
      <vt:lpstr>I. The gospel is sufficient (verses 38-42)</vt:lpstr>
      <vt:lpstr>I. The gospel is sufficient (verses 38-42)</vt:lpstr>
      <vt:lpstr>I. The gospel is sufficient (verses 38-42)</vt:lpstr>
      <vt:lpstr>I. The gospel is sufficient (verses 38-42)</vt:lpstr>
      <vt:lpstr>II. Rejecting the gospel is dangerous (verses 43-45)</vt:lpstr>
      <vt:lpstr>II. Rejecting the gospel is dangerous (verses 43-45)</vt:lpstr>
      <vt:lpstr>II. Rejecting the gospel is dangerous (verses 43-45)</vt:lpstr>
      <vt:lpstr>II. Rejecting the gospel is dangerous (verses 43-45)</vt:lpstr>
      <vt:lpstr>II. Rejecting the gospel is dangerous (verses 43-45)</vt:lpstr>
      <vt:lpstr>III. Heed the King’s Message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2023-07-12T01:06:24Z</dcterms:modified>
</cp:coreProperties>
</file>