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62" r:id="rId2"/>
  </p:sldMasterIdLst>
  <p:notesMasterIdLst>
    <p:notesMasterId r:id="rId18"/>
  </p:notesMasterIdLst>
  <p:sldIdLst>
    <p:sldId id="545" r:id="rId3"/>
    <p:sldId id="399" r:id="rId4"/>
    <p:sldId id="504" r:id="rId5"/>
    <p:sldId id="565" r:id="rId6"/>
    <p:sldId id="660" r:id="rId7"/>
    <p:sldId id="677" r:id="rId8"/>
    <p:sldId id="674" r:id="rId9"/>
    <p:sldId id="676" r:id="rId10"/>
    <p:sldId id="678" r:id="rId11"/>
    <p:sldId id="679" r:id="rId12"/>
    <p:sldId id="680" r:id="rId13"/>
    <p:sldId id="681" r:id="rId14"/>
    <p:sldId id="675" r:id="rId15"/>
    <p:sldId id="682" r:id="rId16"/>
    <p:sldId id="53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4660"/>
  </p:normalViewPr>
  <p:slideViewPr>
    <p:cSldViewPr snapToGrid="0">
      <p:cViewPr varScale="1">
        <p:scale>
          <a:sx n="112" d="100"/>
          <a:sy n="112" d="100"/>
        </p:scale>
        <p:origin x="4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7/23/23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7/23/23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7/23/23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7/23/23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7/23/23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894232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7/23/23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7210297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7/23/23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649210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7/23/23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3898546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7/23/23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534725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7/23/23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684542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7/23/23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6839989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7/23/23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11663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7/23/23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7/23/23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2659473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7/23/23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3496565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7/23/23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33548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7/23/23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7/23/23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7/23/23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7/23/23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7/23/23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7/23/23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7/23/23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7/23/23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7/23/23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204728648"/>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Scripture Reading</a:t>
            </a:r>
          </a:p>
          <a:p>
            <a:pPr marL="0" indent="0" algn="ctr">
              <a:buNone/>
            </a:pPr>
            <a:r>
              <a:rPr lang="en-US" sz="4400" b="1" i="1" dirty="0">
                <a:solidFill>
                  <a:schemeClr val="accent4">
                    <a:lumMod val="60000"/>
                    <a:lumOff val="40000"/>
                  </a:schemeClr>
                </a:solidFill>
              </a:rPr>
              <a:t>Matthew 13:24-43</a:t>
            </a:r>
          </a:p>
          <a:p>
            <a:pPr marL="0" indent="0" algn="ctr">
              <a:buNone/>
            </a:pPr>
            <a:endParaRPr lang="en-US" sz="4000" b="1" dirty="0">
              <a:solidFill>
                <a:srgbClr val="FF3300"/>
              </a:solidFill>
            </a:endParaRPr>
          </a:p>
          <a:p>
            <a:pPr marL="0" indent="0" algn="ctr">
              <a:buNone/>
            </a:pPr>
            <a:r>
              <a:rPr lang="en-US" sz="4000" b="1" dirty="0">
                <a:solidFill>
                  <a:srgbClr val="FF3300"/>
                </a:solidFill>
              </a:rPr>
              <a:t>Pages 973-74 in the seat back bibles</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effectLst/>
                <a:latin typeface="Bookman Old Style" panose="02050604050505020204" pitchFamily="18" charset="0"/>
                <a:ea typeface="Calibri" panose="020F0502020204030204" pitchFamily="34" charset="0"/>
              </a:rPr>
              <a:t> The kingdom of heaven will grow together with Satan’s kingdom until the final judgment (</a:t>
            </a:r>
            <a:r>
              <a:rPr lang="en-US" sz="3200" b="1" i="1" dirty="0">
                <a:effectLst/>
                <a:latin typeface="Bookman Old Style" panose="02050604050505020204" pitchFamily="18" charset="0"/>
                <a:ea typeface="Calibri" panose="020F0502020204030204" pitchFamily="34" charset="0"/>
              </a:rPr>
              <a:t>verses 24-30 &amp; 36-42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26</a:t>
            </a:r>
            <a:r>
              <a:rPr lang="en-US" sz="2800" b="1" dirty="0">
                <a:latin typeface="Bookman Old Style" panose="02050604050505020204" pitchFamily="18" charset="0"/>
              </a:rPr>
              <a:t> </a:t>
            </a:r>
            <a:r>
              <a:rPr lang="en-US" sz="2800" b="1" i="1" dirty="0">
                <a:latin typeface="Bookman Old Style" panose="02050604050505020204" pitchFamily="18" charset="0"/>
              </a:rPr>
              <a:t>So when the plants came up and bore grain, then the weeds appeared also</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27</a:t>
            </a:r>
            <a:r>
              <a:rPr lang="en-US" sz="2800" b="1" dirty="0">
                <a:latin typeface="Bookman Old Style" panose="02050604050505020204" pitchFamily="18" charset="0"/>
              </a:rPr>
              <a:t> </a:t>
            </a:r>
            <a:r>
              <a:rPr lang="en-US" sz="2800" b="1" i="1" dirty="0">
                <a:latin typeface="Bookman Old Style" panose="02050604050505020204" pitchFamily="18" charset="0"/>
              </a:rPr>
              <a:t>And the servants of the master of the house came and said to him, ‘Master, did you not sow good seed in your field? How then does it have weeds?’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28</a:t>
            </a:r>
            <a:r>
              <a:rPr lang="en-US" sz="2800" b="1" dirty="0">
                <a:latin typeface="Bookman Old Style" panose="02050604050505020204" pitchFamily="18" charset="0"/>
              </a:rPr>
              <a:t> </a:t>
            </a:r>
            <a:r>
              <a:rPr lang="en-US" sz="2800" b="1" i="1" dirty="0">
                <a:latin typeface="Bookman Old Style" panose="02050604050505020204" pitchFamily="18" charset="0"/>
              </a:rPr>
              <a:t>He said to them, </a:t>
            </a:r>
            <a:r>
              <a:rPr lang="en-US" sz="2800" b="1" i="1" dirty="0">
                <a:solidFill>
                  <a:srgbClr val="0070C0"/>
                </a:solidFill>
                <a:latin typeface="Bookman Old Style" panose="02050604050505020204" pitchFamily="18" charset="0"/>
              </a:rPr>
              <a:t>‘An enemy has done this.’</a:t>
            </a:r>
            <a:r>
              <a:rPr lang="en-US" sz="2800" b="1" i="1" dirty="0">
                <a:latin typeface="Bookman Old Style" panose="02050604050505020204" pitchFamily="18" charset="0"/>
              </a:rPr>
              <a:t> So the servants said to him, ‘</a:t>
            </a:r>
            <a:r>
              <a:rPr lang="en-US" sz="2800" b="1" i="1" dirty="0">
                <a:solidFill>
                  <a:srgbClr val="0070C0"/>
                </a:solidFill>
                <a:latin typeface="Bookman Old Style" panose="02050604050505020204" pitchFamily="18" charset="0"/>
              </a:rPr>
              <a:t>Then do you want us to go and gather them?’</a:t>
            </a:r>
            <a:r>
              <a:rPr lang="en-US" sz="28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29</a:t>
            </a:r>
            <a:r>
              <a:rPr lang="en-US" sz="2800" b="1" dirty="0">
                <a:latin typeface="Bookman Old Style" panose="02050604050505020204" pitchFamily="18" charset="0"/>
              </a:rPr>
              <a:t> </a:t>
            </a:r>
            <a:r>
              <a:rPr lang="en-US" sz="2800" b="1" i="1" dirty="0">
                <a:latin typeface="Bookman Old Style" panose="02050604050505020204" pitchFamily="18" charset="0"/>
              </a:rPr>
              <a:t>But he said, </a:t>
            </a:r>
            <a:r>
              <a:rPr lang="en-US" sz="2800" b="1" i="1" dirty="0">
                <a:solidFill>
                  <a:srgbClr val="0070C0"/>
                </a:solidFill>
                <a:latin typeface="Bookman Old Style" panose="02050604050505020204" pitchFamily="18" charset="0"/>
              </a:rPr>
              <a:t>‘No, lest in gathering the weeds you root up the wheat along with them</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30</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Let </a:t>
            </a:r>
            <a:r>
              <a:rPr lang="en-US" sz="2800" b="1" i="1" u="sng" dirty="0">
                <a:solidFill>
                  <a:srgbClr val="0070C0"/>
                </a:solidFill>
                <a:latin typeface="Bookman Old Style" panose="02050604050505020204" pitchFamily="18" charset="0"/>
              </a:rPr>
              <a:t>both grow together</a:t>
            </a:r>
            <a:r>
              <a:rPr lang="en-US" sz="2800" b="1" i="1" dirty="0">
                <a:solidFill>
                  <a:srgbClr val="0070C0"/>
                </a:solidFill>
                <a:latin typeface="Bookman Old Style" panose="02050604050505020204" pitchFamily="18" charset="0"/>
              </a:rPr>
              <a:t> until the harvest</a:t>
            </a:r>
            <a:r>
              <a:rPr lang="en-US" sz="2800" b="1" i="1" dirty="0">
                <a:latin typeface="Bookman Old Style" panose="02050604050505020204" pitchFamily="18" charset="0"/>
              </a:rPr>
              <a:t>…</a:t>
            </a:r>
            <a:endParaRPr lang="en-US" sz="36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952571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effectLst/>
                <a:latin typeface="Bookman Old Style" panose="02050604050505020204" pitchFamily="18" charset="0"/>
                <a:ea typeface="Calibri" panose="020F0502020204030204" pitchFamily="34" charset="0"/>
              </a:rPr>
              <a:t> The kingdom of heaven will grow together with Satan’s kingdom until the final judgment (</a:t>
            </a:r>
            <a:r>
              <a:rPr lang="en-US" sz="3200" b="1" i="1" dirty="0">
                <a:effectLst/>
                <a:latin typeface="Bookman Old Style" panose="02050604050505020204" pitchFamily="18" charset="0"/>
                <a:ea typeface="Calibri" panose="020F0502020204030204" pitchFamily="34" charset="0"/>
              </a:rPr>
              <a:t>verses 24-30 &amp; 36-42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30</a:t>
            </a:r>
            <a:r>
              <a:rPr lang="en-US" sz="2800" b="1" dirty="0">
                <a:latin typeface="Bookman Old Style" panose="02050604050505020204" pitchFamily="18" charset="0"/>
              </a:rPr>
              <a:t> </a:t>
            </a:r>
            <a:r>
              <a:rPr lang="en-US" sz="2800" b="1" i="1" dirty="0">
                <a:latin typeface="Bookman Old Style" panose="02050604050505020204" pitchFamily="18" charset="0"/>
              </a:rPr>
              <a:t>Let both grow together until the harvest, and at harvest time I will tell the reapers, “Gather the weeds first and bind them in bundles to be burned, but gather the wheat into </a:t>
            </a:r>
            <a:r>
              <a:rPr lang="en-US" sz="2800" b="1" i="1" dirty="0">
                <a:solidFill>
                  <a:srgbClr val="0070C0"/>
                </a:solidFill>
                <a:latin typeface="Bookman Old Style" panose="02050604050505020204" pitchFamily="18" charset="0"/>
              </a:rPr>
              <a:t>my</a:t>
            </a:r>
            <a:r>
              <a:rPr lang="en-US" sz="2800" b="1" i="1" dirty="0">
                <a:latin typeface="Bookman Old Style" panose="02050604050505020204" pitchFamily="18" charset="0"/>
              </a:rPr>
              <a:t> barn.”</a:t>
            </a:r>
            <a:endParaRPr lang="en-US" sz="36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297949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effectLst/>
                <a:latin typeface="Bookman Old Style" panose="02050604050505020204" pitchFamily="18" charset="0"/>
                <a:ea typeface="Calibri" panose="020F0502020204030204" pitchFamily="34" charset="0"/>
              </a:rPr>
              <a:t> The kingdom of heaven will grow together with Satan’s kingdom until the final judgment (</a:t>
            </a:r>
            <a:r>
              <a:rPr lang="en-US" sz="3200" b="1" i="1" dirty="0">
                <a:effectLst/>
                <a:latin typeface="Bookman Old Style" panose="02050604050505020204" pitchFamily="18" charset="0"/>
                <a:ea typeface="Calibri" panose="020F0502020204030204" pitchFamily="34" charset="0"/>
              </a:rPr>
              <a:t>verses 24-30 &amp; 36-42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39</a:t>
            </a:r>
            <a:r>
              <a:rPr lang="en-US" sz="2800" b="1" dirty="0">
                <a:latin typeface="Bookman Old Style" panose="02050604050505020204" pitchFamily="18" charset="0"/>
              </a:rPr>
              <a:t> …</a:t>
            </a:r>
            <a:r>
              <a:rPr lang="en-US" sz="2800" b="1" i="1" dirty="0">
                <a:latin typeface="Bookman Old Style" panose="02050604050505020204" pitchFamily="18" charset="0"/>
              </a:rPr>
              <a:t>The </a:t>
            </a:r>
            <a:r>
              <a:rPr lang="en-US" sz="2800" b="1" i="1" dirty="0">
                <a:solidFill>
                  <a:srgbClr val="0070C0"/>
                </a:solidFill>
                <a:latin typeface="Bookman Old Style" panose="02050604050505020204" pitchFamily="18" charset="0"/>
              </a:rPr>
              <a:t>harvest</a:t>
            </a:r>
            <a:r>
              <a:rPr lang="en-US" sz="2800" b="1" i="1" dirty="0">
                <a:latin typeface="Bookman Old Style" panose="02050604050505020204" pitchFamily="18" charset="0"/>
              </a:rPr>
              <a:t> is the </a:t>
            </a:r>
            <a:r>
              <a:rPr lang="en-US" sz="2800" b="1" i="1" dirty="0">
                <a:solidFill>
                  <a:srgbClr val="0070C0"/>
                </a:solidFill>
                <a:latin typeface="Bookman Old Style" panose="02050604050505020204" pitchFamily="18" charset="0"/>
              </a:rPr>
              <a:t>end of the age</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the reapers are angels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40</a:t>
            </a:r>
            <a:r>
              <a:rPr lang="en-US" sz="2800" b="1" dirty="0">
                <a:latin typeface="Bookman Old Style" panose="02050604050505020204" pitchFamily="18" charset="0"/>
              </a:rPr>
              <a:t> </a:t>
            </a:r>
            <a:r>
              <a:rPr lang="en-US" sz="2800" b="1" i="1" dirty="0">
                <a:latin typeface="Bookman Old Style" panose="02050604050505020204" pitchFamily="18" charset="0"/>
              </a:rPr>
              <a:t>Just as the weeds are gathered and burned with fire, so will it be at the end of the age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41</a:t>
            </a:r>
            <a:r>
              <a:rPr lang="en-US" sz="2800" b="1" dirty="0">
                <a:latin typeface="Bookman Old Style" panose="02050604050505020204" pitchFamily="18" charset="0"/>
              </a:rPr>
              <a:t> </a:t>
            </a:r>
            <a:r>
              <a:rPr lang="en-US" sz="2800" b="1" i="1" dirty="0">
                <a:latin typeface="Bookman Old Style" panose="02050604050505020204" pitchFamily="18" charset="0"/>
              </a:rPr>
              <a:t>The Son of Man will send </a:t>
            </a:r>
            <a:r>
              <a:rPr lang="en-US" sz="2800" b="1" i="1" dirty="0">
                <a:solidFill>
                  <a:srgbClr val="0070C0"/>
                </a:solidFill>
                <a:latin typeface="Bookman Old Style" panose="02050604050505020204" pitchFamily="18" charset="0"/>
              </a:rPr>
              <a:t>his</a:t>
            </a:r>
            <a:r>
              <a:rPr lang="en-US" sz="2800" b="1" i="1" dirty="0">
                <a:latin typeface="Bookman Old Style" panose="02050604050505020204" pitchFamily="18" charset="0"/>
              </a:rPr>
              <a:t> angels, and they will gather out of </a:t>
            </a:r>
            <a:r>
              <a:rPr lang="en-US" sz="2800" b="1" i="1" dirty="0">
                <a:solidFill>
                  <a:srgbClr val="0070C0"/>
                </a:solidFill>
                <a:latin typeface="Bookman Old Style" panose="02050604050505020204" pitchFamily="18" charset="0"/>
              </a:rPr>
              <a:t>his</a:t>
            </a:r>
            <a:r>
              <a:rPr lang="en-US" sz="2800" b="1" i="1" dirty="0">
                <a:latin typeface="Bookman Old Style" panose="02050604050505020204" pitchFamily="18" charset="0"/>
              </a:rPr>
              <a:t> kingdom </a:t>
            </a:r>
            <a:r>
              <a:rPr lang="en-US" sz="2800" b="1" i="1" dirty="0">
                <a:solidFill>
                  <a:srgbClr val="0070C0"/>
                </a:solidFill>
                <a:latin typeface="Bookman Old Style" panose="02050604050505020204" pitchFamily="18" charset="0"/>
              </a:rPr>
              <a:t>all causes of sin and all law-breakers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42</a:t>
            </a:r>
            <a:r>
              <a:rPr lang="en-US" sz="2800" b="1" dirty="0">
                <a:latin typeface="Bookman Old Style" panose="02050604050505020204" pitchFamily="18" charset="0"/>
              </a:rPr>
              <a:t> </a:t>
            </a:r>
            <a:r>
              <a:rPr lang="en-US" sz="2800" b="1" i="1" dirty="0">
                <a:latin typeface="Bookman Old Style" panose="02050604050505020204" pitchFamily="18" charset="0"/>
              </a:rPr>
              <a:t>and throw them into </a:t>
            </a:r>
            <a:r>
              <a:rPr lang="en-US" sz="2800" b="1" i="1" dirty="0">
                <a:solidFill>
                  <a:srgbClr val="0070C0"/>
                </a:solidFill>
                <a:latin typeface="Bookman Old Style" panose="02050604050505020204" pitchFamily="18" charset="0"/>
              </a:rPr>
              <a:t>the fiery furnace</a:t>
            </a:r>
            <a:r>
              <a:rPr lang="en-US" sz="2800" b="1" i="1" dirty="0">
                <a:latin typeface="Bookman Old Style" panose="02050604050505020204" pitchFamily="18" charset="0"/>
              </a:rPr>
              <a:t>. In that place there will be </a:t>
            </a:r>
            <a:r>
              <a:rPr lang="en-US" sz="2800" b="1" i="1" dirty="0">
                <a:solidFill>
                  <a:srgbClr val="0070C0"/>
                </a:solidFill>
                <a:latin typeface="Bookman Old Style" panose="02050604050505020204" pitchFamily="18" charset="0"/>
              </a:rPr>
              <a:t>weeping and gnashing of teeth</a:t>
            </a:r>
            <a:r>
              <a:rPr lang="en-US" sz="2800" b="1" dirty="0">
                <a:latin typeface="Bookman Old Style" panose="02050604050505020204" pitchFamily="18" charset="0"/>
              </a:rPr>
              <a:t>. </a:t>
            </a:r>
          </a:p>
          <a:p>
            <a:pPr marL="0" indent="0">
              <a:buNone/>
            </a:pPr>
            <a:endParaRPr lang="en-US" sz="36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417566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V.</a:t>
            </a:r>
            <a:r>
              <a:rPr lang="en-US" sz="3200" b="1" dirty="0">
                <a:effectLst/>
                <a:latin typeface="Bookman Old Style" panose="02050604050505020204" pitchFamily="18" charset="0"/>
                <a:ea typeface="Calibri" panose="020F0502020204030204" pitchFamily="34" charset="0"/>
              </a:rPr>
              <a:t> The King will make His kingdom shine! (</a:t>
            </a:r>
            <a:r>
              <a:rPr lang="en-US" sz="3200" b="1" i="1" dirty="0">
                <a:effectLst/>
                <a:latin typeface="Bookman Old Style" panose="02050604050505020204" pitchFamily="18" charset="0"/>
                <a:ea typeface="Calibri" panose="020F0502020204030204" pitchFamily="34" charset="0"/>
              </a:rPr>
              <a:t>Verse 43</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solidFill>
                  <a:srgbClr val="FF0000"/>
                </a:solidFill>
                <a:latin typeface="Bookman Old Style" panose="02050604050505020204" pitchFamily="18" charset="0"/>
              </a:rPr>
              <a:t>43</a:t>
            </a:r>
            <a:r>
              <a:rPr lang="en-US" sz="2800" b="1" dirty="0">
                <a:latin typeface="Bookman Old Style" panose="02050604050505020204" pitchFamily="18" charset="0"/>
              </a:rPr>
              <a:t> </a:t>
            </a:r>
            <a:r>
              <a:rPr lang="en-US" sz="2800" b="1" i="1" dirty="0">
                <a:latin typeface="Bookman Old Style" panose="02050604050505020204" pitchFamily="18" charset="0"/>
              </a:rPr>
              <a:t>Then the righteous will shine like the sun </a:t>
            </a:r>
            <a:r>
              <a:rPr lang="en-US" sz="2800" b="1" i="1" dirty="0">
                <a:solidFill>
                  <a:srgbClr val="0070C0"/>
                </a:solidFill>
                <a:latin typeface="Bookman Old Style" panose="02050604050505020204" pitchFamily="18" charset="0"/>
              </a:rPr>
              <a:t>in the kingdom of their Father</a:t>
            </a:r>
            <a:r>
              <a:rPr lang="en-US" sz="2800" b="1" i="1" dirty="0">
                <a:latin typeface="Bookman Old Style" panose="02050604050505020204" pitchFamily="18" charset="0"/>
              </a:rPr>
              <a:t>. He who has ears, let him hear</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Truly, truly, I say to you, unless one is born again he </a:t>
            </a:r>
            <a:r>
              <a:rPr lang="en-US" sz="2800" b="1" i="1" dirty="0">
                <a:solidFill>
                  <a:srgbClr val="0070C0"/>
                </a:solidFill>
                <a:latin typeface="Bookman Old Style" panose="02050604050505020204" pitchFamily="18" charset="0"/>
              </a:rPr>
              <a:t>cannot see the kingdom of God</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John 3:3</a:t>
            </a:r>
          </a:p>
          <a:p>
            <a:pPr marL="0" indent="0">
              <a:buNone/>
            </a:pPr>
            <a:endParaRPr lang="en-US" sz="3600" b="1" i="1" dirty="0">
              <a:latin typeface="Bookman Old Style" panose="02050604050505020204" pitchFamily="18" charset="0"/>
            </a:endParaRPr>
          </a:p>
        </p:txBody>
      </p:sp>
    </p:spTree>
    <p:extLst>
      <p:ext uri="{BB962C8B-B14F-4D97-AF65-F5344CB8AC3E}">
        <p14:creationId xmlns:p14="http://schemas.microsoft.com/office/powerpoint/2010/main" val="2386478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4000"/>
            <a:lum/>
          </a:blip>
          <a:srcRect/>
          <a:stretch>
            <a:fillRect t="-9000" b="-9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V.</a:t>
            </a:r>
            <a:r>
              <a:rPr lang="en-US" sz="3200" b="1" dirty="0">
                <a:effectLst/>
                <a:latin typeface="Bookman Old Style" panose="02050604050505020204" pitchFamily="18" charset="0"/>
                <a:ea typeface="Calibri" panose="020F0502020204030204" pitchFamily="34" charset="0"/>
              </a:rPr>
              <a:t> The King will make His kingdom shine! (</a:t>
            </a:r>
            <a:r>
              <a:rPr lang="en-US" sz="3200" b="1" i="1" dirty="0">
                <a:effectLst/>
                <a:latin typeface="Bookman Old Style" panose="02050604050505020204" pitchFamily="18" charset="0"/>
                <a:ea typeface="Calibri" panose="020F0502020204030204" pitchFamily="34" charset="0"/>
              </a:rPr>
              <a:t>Verse 43</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For I consider that the sufferings of this present time are not worth comparing with the glory that is to be revealed to us. For the creation waits with eager longing for the revealing of the sons of God. For the creation was subjected to futility, not willingly, but because of him who subjected it, in hope that the creation itself will be set free from its bondage to corruption and obtain the freedom of the glory of the children of God.</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Romans 8:18-21</a:t>
            </a:r>
          </a:p>
          <a:p>
            <a:pPr marL="0" indent="0">
              <a:buNone/>
            </a:pPr>
            <a:endParaRPr lang="en-US" sz="3600" b="1" i="1" dirty="0">
              <a:latin typeface="Bookman Old Style" panose="02050604050505020204" pitchFamily="18" charset="0"/>
            </a:endParaRPr>
          </a:p>
        </p:txBody>
      </p:sp>
    </p:spTree>
    <p:extLst>
      <p:ext uri="{BB962C8B-B14F-4D97-AF65-F5344CB8AC3E}">
        <p14:creationId xmlns:p14="http://schemas.microsoft.com/office/powerpoint/2010/main" val="91016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Benediction</a:t>
            </a:r>
          </a:p>
        </p:txBody>
      </p:sp>
    </p:spTree>
    <p:extLst>
      <p:ext uri="{BB962C8B-B14F-4D97-AF65-F5344CB8AC3E}">
        <p14:creationId xmlns:p14="http://schemas.microsoft.com/office/powerpoint/2010/main" val="273860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16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C66EDD-5C89-6633-740B-33011E7CC064}"/>
              </a:ext>
            </a:extLst>
          </p:cNvPr>
          <p:cNvSpPr>
            <a:spLocks noGrp="1"/>
          </p:cNvSpPr>
          <p:nvPr>
            <p:ph type="title"/>
          </p:nvPr>
        </p:nvSpPr>
        <p:spPr>
          <a:xfrm>
            <a:off x="7325958" y="0"/>
            <a:ext cx="4866042" cy="2407024"/>
          </a:xfrm>
          <a:solidFill>
            <a:srgbClr val="00B0F0"/>
          </a:solidFill>
          <a:ln>
            <a:noFill/>
          </a:ln>
          <a:effectLst>
            <a:outerShdw blurRad="190500" dist="228600" dir="2700000" algn="ctr">
              <a:srgbClr val="000000">
                <a:alpha val="30000"/>
              </a:srgbClr>
            </a:outerShdw>
            <a:softEdge rad="317500"/>
          </a:effectLst>
        </p:spPr>
        <p:txBody>
          <a:bodyPr>
            <a:normAutofit fontScale="90000"/>
          </a:bodyPr>
          <a:lstStyle/>
          <a:p>
            <a:pPr algn="ctr"/>
            <a:r>
              <a:rPr lang="en-US" sz="4000" b="1" i="1" dirty="0">
                <a:solidFill>
                  <a:srgbClr val="FFFF00"/>
                </a:solidFill>
                <a:latin typeface="Bookman Old Style" panose="02050604050505020204" pitchFamily="18" charset="0"/>
                <a:cs typeface="David" panose="020E0502060401010101" pitchFamily="34" charset="-79"/>
              </a:rPr>
              <a:t>The King will make his kingdom shine!</a:t>
            </a:r>
            <a:br>
              <a:rPr lang="en-US" sz="4000" b="1" i="1" dirty="0">
                <a:solidFill>
                  <a:srgbClr val="FFFF00"/>
                </a:solidFill>
                <a:latin typeface="Bookman Old Style" panose="02050604050505020204" pitchFamily="18" charset="0"/>
                <a:cs typeface="David" panose="020E0502060401010101" pitchFamily="34" charset="-79"/>
              </a:rPr>
            </a:br>
            <a:r>
              <a:rPr lang="en-US" sz="3200" b="1" i="1" dirty="0">
                <a:solidFill>
                  <a:srgbClr val="FFFF00"/>
                </a:solidFill>
                <a:latin typeface="Bookman Old Style" panose="02050604050505020204" pitchFamily="18" charset="0"/>
                <a:cs typeface="David" panose="020E0502060401010101" pitchFamily="34" charset="-79"/>
              </a:rPr>
              <a:t>Matthew 13:24-43</a:t>
            </a:r>
            <a:br>
              <a:rPr lang="en-US" sz="4000" dirty="0">
                <a:solidFill>
                  <a:srgbClr val="FFFF00"/>
                </a:solidFill>
                <a:latin typeface="Bookman Old Style" panose="02050604050505020204" pitchFamily="18" charset="0"/>
              </a:rPr>
            </a:br>
            <a:endParaRPr lang="en-US" sz="4000" b="1" i="1" dirty="0">
              <a:solidFill>
                <a:srgbClr val="FFFF00"/>
              </a:solidFill>
              <a:latin typeface="Bookman Old Style" panose="02050604050505020204" pitchFamily="18" charset="0"/>
              <a:cs typeface="David" panose="020E0502060401010101" pitchFamily="34" charset="-79"/>
            </a:endParaRPr>
          </a:p>
        </p:txBody>
      </p:sp>
      <p:sp>
        <p:nvSpPr>
          <p:cNvPr id="2" name="TextBox 1">
            <a:extLst>
              <a:ext uri="{FF2B5EF4-FFF2-40B4-BE49-F238E27FC236}">
                <a16:creationId xmlns:a16="http://schemas.microsoft.com/office/drawing/2014/main" id="{0930472F-7CD1-7473-B7DE-DB0747FFEC36}"/>
              </a:ext>
            </a:extLst>
          </p:cNvPr>
          <p:cNvSpPr txBox="1"/>
          <p:nvPr/>
        </p:nvSpPr>
        <p:spPr>
          <a:xfrm>
            <a:off x="832758" y="3749457"/>
            <a:ext cx="10526485" cy="3108543"/>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man Old Style" panose="02050604050505020204" pitchFamily="18" charset="0"/>
                <a:ea typeface="Calibri" panose="020F0502020204030204" pitchFamily="34" charset="0"/>
                <a:cs typeface="+mn-cs"/>
              </a:rPr>
              <a:t>“</a:t>
            </a:r>
            <a:r>
              <a:rPr kumimoji="0" lang="en-US" sz="2800" b="1" i="1" u="none" strike="noStrike" kern="1200" cap="none" spc="0" normalizeH="0" baseline="0" noProof="0" dirty="0">
                <a:ln>
                  <a:noFill/>
                </a:ln>
                <a:solidFill>
                  <a:prstClr val="black"/>
                </a:solidFill>
                <a:effectLst/>
                <a:uLnTx/>
                <a:uFillTx/>
                <a:latin typeface="Bookman Old Style" panose="02050604050505020204" pitchFamily="18" charset="0"/>
                <a:ea typeface="Calibri" panose="020F0502020204030204" pitchFamily="34" charset="0"/>
                <a:cs typeface="+mn-cs"/>
              </a:rPr>
              <a:t>In that day, declares the Lord, I will assemble the lame and gather those who have been driven away and those whom I have afflicted; and the lame I will make the remnant, and those who were cast off, </a:t>
            </a:r>
            <a:r>
              <a:rPr kumimoji="0" lang="en-US" sz="2800" b="1" i="1" u="none" strike="noStrike" kern="1200" cap="none" spc="0" normalizeH="0" baseline="0" noProof="0" dirty="0">
                <a:ln>
                  <a:noFill/>
                </a:ln>
                <a:solidFill>
                  <a:srgbClr val="0070C0"/>
                </a:solidFill>
                <a:effectLst/>
                <a:uLnTx/>
                <a:uFillTx/>
                <a:latin typeface="Bookman Old Style" panose="02050604050505020204" pitchFamily="18" charset="0"/>
                <a:ea typeface="Calibri" panose="020F0502020204030204" pitchFamily="34" charset="0"/>
                <a:cs typeface="+mn-cs"/>
              </a:rPr>
              <a:t>a strong nation</a:t>
            </a:r>
            <a:r>
              <a:rPr kumimoji="0" lang="en-US" sz="2800" b="1" i="1" u="none" strike="noStrike" kern="1200" cap="none" spc="0" normalizeH="0" baseline="0" noProof="0" dirty="0">
                <a:ln>
                  <a:noFill/>
                </a:ln>
                <a:solidFill>
                  <a:prstClr val="black"/>
                </a:solidFill>
                <a:effectLst/>
                <a:uLnTx/>
                <a:uFillTx/>
                <a:latin typeface="Bookman Old Style" panose="02050604050505020204" pitchFamily="18" charset="0"/>
                <a:ea typeface="Calibri" panose="020F0502020204030204" pitchFamily="34" charset="0"/>
                <a:cs typeface="+mn-cs"/>
              </a:rPr>
              <a:t>; and </a:t>
            </a:r>
            <a:r>
              <a:rPr kumimoji="0" lang="en-US" sz="2800" b="1" i="1" u="none" strike="noStrike" kern="1200" cap="none" spc="0" normalizeH="0" baseline="0" noProof="0" dirty="0">
                <a:ln>
                  <a:noFill/>
                </a:ln>
                <a:solidFill>
                  <a:srgbClr val="0070C0"/>
                </a:solidFill>
                <a:effectLst/>
                <a:uLnTx/>
                <a:uFillTx/>
                <a:latin typeface="Bookman Old Style" panose="02050604050505020204" pitchFamily="18" charset="0"/>
                <a:ea typeface="Calibri" panose="020F0502020204030204" pitchFamily="34" charset="0"/>
                <a:cs typeface="+mn-cs"/>
              </a:rPr>
              <a:t>the Lord will reign over them in Mount Zion from this time forth and forevermore</a:t>
            </a:r>
            <a:r>
              <a:rPr kumimoji="0" lang="en-US" sz="2800" b="1" i="0" u="none" strike="noStrike" kern="1200" cap="none" spc="0" normalizeH="0" baseline="0" noProof="0" dirty="0">
                <a:ln>
                  <a:noFill/>
                </a:ln>
                <a:solidFill>
                  <a:prstClr val="black"/>
                </a:solidFill>
                <a:effectLst/>
                <a:uLnTx/>
                <a:uFillTx/>
                <a:latin typeface="Bookman Old Style" panose="02050604050505020204" pitchFamily="18" charset="0"/>
                <a:ea typeface="Calibri" panose="020F0502020204030204" pitchFamily="34" charset="0"/>
                <a:cs typeface="+mn-cs"/>
              </a:rPr>
              <a:t>.” </a:t>
            </a:r>
            <a:r>
              <a:rPr kumimoji="0" lang="en-US" sz="2800" b="1" i="0" u="none" strike="noStrike" kern="1200" cap="none" spc="0" normalizeH="0" baseline="0" noProof="0" dirty="0">
                <a:ln>
                  <a:noFill/>
                </a:ln>
                <a:solidFill>
                  <a:srgbClr val="C00000"/>
                </a:solidFill>
                <a:effectLst/>
                <a:uLnTx/>
                <a:uFillTx/>
                <a:latin typeface="Bookman Old Style" panose="02050604050505020204" pitchFamily="18" charset="0"/>
                <a:ea typeface="Calibri" panose="020F0502020204030204" pitchFamily="34" charset="0"/>
                <a:cs typeface="+mn-cs"/>
              </a:rPr>
              <a:t>Micah 4:6-7 </a:t>
            </a:r>
            <a:endParaRPr kumimoji="0" lang="en-US" sz="2800" b="1" i="0" u="none" strike="noStrike" kern="1200" cap="none" spc="0" normalizeH="0" baseline="0" noProof="0" dirty="0">
              <a:ln>
                <a:noFill/>
              </a:ln>
              <a:solidFill>
                <a:srgbClr val="C00000"/>
              </a:solidFill>
              <a:effectLst/>
              <a:uLnTx/>
              <a:uFillTx/>
              <a:latin typeface="Bookman Old Style" panose="02050604050505020204" pitchFamily="18" charset="0"/>
              <a:ea typeface="+mn-ea"/>
              <a:cs typeface="+mn-cs"/>
            </a:endParaRPr>
          </a:p>
        </p:txBody>
      </p:sp>
    </p:spTree>
    <p:extLst>
      <p:ext uri="{BB962C8B-B14F-4D97-AF65-F5344CB8AC3E}">
        <p14:creationId xmlns:p14="http://schemas.microsoft.com/office/powerpoint/2010/main" val="116730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10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Jesus’ teaching about the Kingdom is new revelation (</a:t>
            </a:r>
            <a:r>
              <a:rPr lang="en-US" sz="3200" b="1" i="1" dirty="0">
                <a:effectLst/>
                <a:latin typeface="Bookman Old Style" panose="02050604050505020204" pitchFamily="18" charset="0"/>
                <a:ea typeface="Calibri" panose="020F0502020204030204" pitchFamily="34" charset="0"/>
              </a:rPr>
              <a:t>verses 34-35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34</a:t>
            </a:r>
            <a:r>
              <a:rPr lang="en-US" sz="2800" b="1" dirty="0">
                <a:latin typeface="Bookman Old Style" panose="02050604050505020204" pitchFamily="18" charset="0"/>
              </a:rPr>
              <a:t> </a:t>
            </a:r>
            <a:r>
              <a:rPr lang="en-US" sz="2800" b="1" i="1" dirty="0">
                <a:latin typeface="Bookman Old Style" panose="02050604050505020204" pitchFamily="18" charset="0"/>
              </a:rPr>
              <a:t>All these things Jesus said to the crowds in parables; indeed, he said nothing to them without a parable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35</a:t>
            </a:r>
            <a:r>
              <a:rPr lang="en-US" sz="2800" b="1" dirty="0">
                <a:latin typeface="Bookman Old Style" panose="02050604050505020204" pitchFamily="18" charset="0"/>
              </a:rPr>
              <a:t> </a:t>
            </a:r>
            <a:r>
              <a:rPr lang="en-US" sz="2800" b="1" i="1" dirty="0">
                <a:latin typeface="Bookman Old Style" panose="02050604050505020204" pitchFamily="18" charset="0"/>
              </a:rPr>
              <a:t>This was to fulfill what was spoken by the prophet: “I will open my mouth in parables; </a:t>
            </a:r>
            <a:r>
              <a:rPr lang="en-US" sz="2800" b="1" i="1" dirty="0">
                <a:solidFill>
                  <a:srgbClr val="0070C0"/>
                </a:solidFill>
                <a:latin typeface="Bookman Old Style" panose="02050604050505020204" pitchFamily="18" charset="0"/>
              </a:rPr>
              <a:t>I will utter what has been hidden since the foundation of the world</a:t>
            </a:r>
            <a:r>
              <a:rPr lang="en-US" sz="2800" b="1" i="1" dirty="0">
                <a:latin typeface="Bookman Old Style" panose="02050604050505020204" pitchFamily="18" charset="0"/>
              </a:rPr>
              <a:t>.”</a:t>
            </a:r>
            <a:endParaRPr lang="en-US" sz="36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60492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kingdom will grow in great ways from humble beginnings (</a:t>
            </a:r>
            <a:r>
              <a:rPr lang="en-US" sz="3200" b="1" i="1" dirty="0">
                <a:effectLst/>
                <a:latin typeface="Bookman Old Style" panose="02050604050505020204" pitchFamily="18" charset="0"/>
                <a:ea typeface="Calibri" panose="020F0502020204030204" pitchFamily="34" charset="0"/>
              </a:rPr>
              <a:t>verses 31-32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31</a:t>
            </a:r>
            <a:r>
              <a:rPr lang="en-US" sz="2800" b="1" dirty="0">
                <a:latin typeface="Bookman Old Style" panose="02050604050505020204" pitchFamily="18" charset="0"/>
              </a:rPr>
              <a:t> </a:t>
            </a:r>
            <a:r>
              <a:rPr lang="en-US" sz="2800" b="1" i="1" dirty="0">
                <a:latin typeface="Bookman Old Style" panose="02050604050505020204" pitchFamily="18" charset="0"/>
              </a:rPr>
              <a:t>He put another parable before them, saying, “The kingdom of heaven is like a grain of </a:t>
            </a:r>
            <a:r>
              <a:rPr lang="en-US" sz="2800" b="1" i="1" dirty="0">
                <a:solidFill>
                  <a:srgbClr val="0070C0"/>
                </a:solidFill>
                <a:latin typeface="Bookman Old Style" panose="02050604050505020204" pitchFamily="18" charset="0"/>
              </a:rPr>
              <a:t>mustard seed </a:t>
            </a:r>
            <a:r>
              <a:rPr lang="en-US" sz="2800" b="1" i="1" dirty="0">
                <a:latin typeface="Bookman Old Style" panose="02050604050505020204" pitchFamily="18" charset="0"/>
              </a:rPr>
              <a:t>that a man took and sowed in his field</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32</a:t>
            </a:r>
            <a:r>
              <a:rPr lang="en-US" sz="2800" b="1" dirty="0">
                <a:latin typeface="Bookman Old Style" panose="02050604050505020204" pitchFamily="18" charset="0"/>
              </a:rPr>
              <a:t> </a:t>
            </a:r>
            <a:r>
              <a:rPr lang="en-US" sz="2800" b="1" i="1" dirty="0">
                <a:latin typeface="Bookman Old Style" panose="02050604050505020204" pitchFamily="18" charset="0"/>
              </a:rPr>
              <a:t>It is </a:t>
            </a:r>
            <a:r>
              <a:rPr lang="en-US" sz="2800" b="1" i="1" dirty="0">
                <a:solidFill>
                  <a:srgbClr val="0070C0"/>
                </a:solidFill>
                <a:latin typeface="Bookman Old Style" panose="02050604050505020204" pitchFamily="18" charset="0"/>
              </a:rPr>
              <a:t>the smallest of all seeds</a:t>
            </a:r>
            <a:r>
              <a:rPr lang="en-US" sz="2800" b="1" i="1" dirty="0">
                <a:latin typeface="Bookman Old Style" panose="02050604050505020204" pitchFamily="18" charset="0"/>
              </a:rPr>
              <a:t>, but </a:t>
            </a:r>
            <a:r>
              <a:rPr lang="en-US" sz="2800" b="1" i="1" dirty="0">
                <a:solidFill>
                  <a:srgbClr val="0070C0"/>
                </a:solidFill>
                <a:latin typeface="Bookman Old Style" panose="02050604050505020204" pitchFamily="18" charset="0"/>
              </a:rPr>
              <a:t>when it has grown it is larger than all the garden plants </a:t>
            </a:r>
            <a:r>
              <a:rPr lang="en-US" sz="2800" b="1" i="1" dirty="0">
                <a:latin typeface="Bookman Old Style" panose="02050604050505020204" pitchFamily="18" charset="0"/>
              </a:rPr>
              <a:t>and becomes a tree, so that the birds of the air come and make nests in its branches.”</a:t>
            </a:r>
          </a:p>
        </p:txBody>
      </p:sp>
    </p:spTree>
    <p:extLst>
      <p:ext uri="{BB962C8B-B14F-4D97-AF65-F5344CB8AC3E}">
        <p14:creationId xmlns:p14="http://schemas.microsoft.com/office/powerpoint/2010/main" val="253084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kingdom will grow in great ways from humble beginnings (</a:t>
            </a:r>
            <a:r>
              <a:rPr lang="en-US" sz="3200" b="1" i="1" dirty="0">
                <a:effectLst/>
                <a:latin typeface="Bookman Old Style" panose="02050604050505020204" pitchFamily="18" charset="0"/>
                <a:ea typeface="Calibri" panose="020F0502020204030204" pitchFamily="34" charset="0"/>
              </a:rPr>
              <a:t>verses 31-32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For consider your calling, brothers: not many of you were wise according to worldly standards, not many were powerful, not many were of noble birth. But </a:t>
            </a:r>
            <a:r>
              <a:rPr lang="en-US" sz="2800" b="1" i="1" dirty="0">
                <a:solidFill>
                  <a:srgbClr val="0070C0"/>
                </a:solidFill>
                <a:latin typeface="Bookman Old Style" panose="02050604050505020204" pitchFamily="18" charset="0"/>
              </a:rPr>
              <a:t>God chose what is foolish in the world to shame the wise</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God chose what is weak in the world to shame the strong</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God chose what is low and despised in the world</a:t>
            </a:r>
            <a:r>
              <a:rPr lang="en-US" sz="2800" b="1" i="1" dirty="0">
                <a:latin typeface="Bookman Old Style" panose="02050604050505020204" pitchFamily="18" charset="0"/>
              </a:rPr>
              <a:t>, even things that are not, to bring to nothing things that are…</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1</a:t>
            </a:r>
            <a:r>
              <a:rPr lang="en-US" sz="2800" b="1" baseline="30000" dirty="0">
                <a:solidFill>
                  <a:srgbClr val="C00000"/>
                </a:solidFill>
                <a:latin typeface="Bookman Old Style" panose="02050604050505020204" pitchFamily="18" charset="0"/>
              </a:rPr>
              <a:t>st</a:t>
            </a:r>
            <a:r>
              <a:rPr lang="en-US" sz="2800" b="1" dirty="0">
                <a:solidFill>
                  <a:srgbClr val="C00000"/>
                </a:solidFill>
                <a:latin typeface="Bookman Old Style" panose="02050604050505020204" pitchFamily="18" charset="0"/>
              </a:rPr>
              <a:t> Corinthians 1:26-28</a:t>
            </a:r>
          </a:p>
          <a:p>
            <a:pPr marL="0" indent="0">
              <a:buNone/>
            </a:pPr>
            <a:endParaRPr lang="en-US" sz="3600" b="1" i="1" dirty="0">
              <a:latin typeface="Bookman Old Style" panose="02050604050505020204" pitchFamily="18" charset="0"/>
            </a:endParaRPr>
          </a:p>
        </p:txBody>
      </p:sp>
    </p:spTree>
    <p:extLst>
      <p:ext uri="{BB962C8B-B14F-4D97-AF65-F5344CB8AC3E}">
        <p14:creationId xmlns:p14="http://schemas.microsoft.com/office/powerpoint/2010/main" val="3009009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The kingdom will grow through the inner transformation of its citizens (</a:t>
            </a:r>
            <a:r>
              <a:rPr lang="en-US" sz="3200" b="1" i="1" dirty="0">
                <a:effectLst/>
                <a:latin typeface="Bookman Old Style" panose="02050604050505020204" pitchFamily="18" charset="0"/>
                <a:ea typeface="Calibri" panose="020F0502020204030204" pitchFamily="34" charset="0"/>
              </a:rPr>
              <a:t>verse 33</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33</a:t>
            </a:r>
            <a:r>
              <a:rPr lang="en-US" sz="2800" b="1" dirty="0">
                <a:latin typeface="Bookman Old Style" panose="02050604050505020204" pitchFamily="18" charset="0"/>
              </a:rPr>
              <a:t> </a:t>
            </a:r>
            <a:r>
              <a:rPr lang="en-US" sz="2800" b="1" i="1" dirty="0">
                <a:latin typeface="Bookman Old Style" panose="02050604050505020204" pitchFamily="18" charset="0"/>
              </a:rPr>
              <a:t>He told them another parable. “The kingdom of heaven is like </a:t>
            </a:r>
            <a:r>
              <a:rPr lang="en-US" sz="2800" b="1" i="1" dirty="0">
                <a:solidFill>
                  <a:srgbClr val="0070C0"/>
                </a:solidFill>
                <a:latin typeface="Bookman Old Style" panose="02050604050505020204" pitchFamily="18" charset="0"/>
              </a:rPr>
              <a:t>leaven</a:t>
            </a:r>
            <a:r>
              <a:rPr lang="en-US" sz="2800" b="1" i="1" dirty="0">
                <a:latin typeface="Bookman Old Style" panose="02050604050505020204" pitchFamily="18" charset="0"/>
              </a:rPr>
              <a:t> that a woman took and </a:t>
            </a:r>
            <a:r>
              <a:rPr lang="en-US" sz="2800" b="1" i="1" dirty="0">
                <a:solidFill>
                  <a:srgbClr val="0070C0"/>
                </a:solidFill>
                <a:latin typeface="Bookman Old Style" panose="02050604050505020204" pitchFamily="18" charset="0"/>
              </a:rPr>
              <a:t>hid in </a:t>
            </a:r>
            <a:r>
              <a:rPr lang="en-US" sz="2800" b="1" i="1" dirty="0">
                <a:latin typeface="Bookman Old Style" panose="02050604050505020204" pitchFamily="18" charset="0"/>
              </a:rPr>
              <a:t>three measures of </a:t>
            </a:r>
            <a:r>
              <a:rPr lang="en-US" sz="2800" b="1" i="1" dirty="0">
                <a:solidFill>
                  <a:srgbClr val="0070C0"/>
                </a:solidFill>
                <a:latin typeface="Bookman Old Style" panose="02050604050505020204" pitchFamily="18" charset="0"/>
              </a:rPr>
              <a:t>flour</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till it was all leavened</a:t>
            </a:r>
            <a:r>
              <a:rPr lang="en-US" sz="2800" b="1" i="1" dirty="0">
                <a:latin typeface="Bookman Old Style" panose="02050604050505020204" pitchFamily="18" charset="0"/>
              </a:rPr>
              <a:t>.”</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Having purified your souls by your obedience to the truth for a sincere brotherly love, love one another earnestly from a pure heart, since </a:t>
            </a:r>
            <a:r>
              <a:rPr lang="en-US" sz="2800" b="1" i="1" dirty="0">
                <a:solidFill>
                  <a:srgbClr val="0070C0"/>
                </a:solidFill>
                <a:latin typeface="Bookman Old Style" panose="02050604050505020204" pitchFamily="18" charset="0"/>
              </a:rPr>
              <a:t>you have been born again</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not of perishable seed but of imperishable</a:t>
            </a:r>
            <a:r>
              <a:rPr lang="en-US" sz="2800" b="1" i="1" dirty="0">
                <a:latin typeface="Bookman Old Style" panose="02050604050505020204" pitchFamily="18" charset="0"/>
              </a:rPr>
              <a:t>, through </a:t>
            </a:r>
            <a:r>
              <a:rPr lang="en-US" sz="2800" b="1" i="1" dirty="0">
                <a:solidFill>
                  <a:srgbClr val="0070C0"/>
                </a:solidFill>
                <a:latin typeface="Bookman Old Style" panose="02050604050505020204" pitchFamily="18" charset="0"/>
              </a:rPr>
              <a:t>the living and abiding word of God</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1</a:t>
            </a:r>
            <a:r>
              <a:rPr lang="en-US" sz="2800" b="1" baseline="30000" dirty="0">
                <a:solidFill>
                  <a:srgbClr val="C00000"/>
                </a:solidFill>
                <a:latin typeface="Bookman Old Style" panose="02050604050505020204" pitchFamily="18" charset="0"/>
              </a:rPr>
              <a:t>st</a:t>
            </a:r>
            <a:r>
              <a:rPr lang="en-US" sz="2800" b="1" dirty="0">
                <a:solidFill>
                  <a:srgbClr val="C00000"/>
                </a:solidFill>
                <a:latin typeface="Bookman Old Style" panose="02050604050505020204" pitchFamily="18" charset="0"/>
              </a:rPr>
              <a:t> Peter 1:22-23</a:t>
            </a:r>
            <a:endParaRPr lang="en-US" sz="2800" b="1" dirty="0">
              <a:latin typeface="Bookman Old Style" panose="02050604050505020204" pitchFamily="18" charset="0"/>
            </a:endParaRPr>
          </a:p>
          <a:p>
            <a:pPr marL="0" indent="0">
              <a:buNone/>
            </a:pPr>
            <a:endParaRPr lang="en-US" sz="2800" b="1" i="1" dirty="0">
              <a:latin typeface="Bookman Old Style" panose="02050604050505020204" pitchFamily="18" charset="0"/>
            </a:endParaRPr>
          </a:p>
        </p:txBody>
      </p:sp>
    </p:spTree>
    <p:extLst>
      <p:ext uri="{BB962C8B-B14F-4D97-AF65-F5344CB8AC3E}">
        <p14:creationId xmlns:p14="http://schemas.microsoft.com/office/powerpoint/2010/main" val="80168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effectLst/>
                <a:latin typeface="Bookman Old Style" panose="02050604050505020204" pitchFamily="18" charset="0"/>
                <a:ea typeface="Calibri" panose="020F0502020204030204" pitchFamily="34" charset="0"/>
              </a:rPr>
              <a:t> The kingdom of heaven will grow together with Satan’s kingdom until the final judgment (</a:t>
            </a:r>
            <a:r>
              <a:rPr lang="en-US" sz="3200" b="1" i="1" dirty="0">
                <a:effectLst/>
                <a:latin typeface="Bookman Old Style" panose="02050604050505020204" pitchFamily="18" charset="0"/>
                <a:ea typeface="Calibri" panose="020F0502020204030204" pitchFamily="34" charset="0"/>
              </a:rPr>
              <a:t>verses 24-30 &amp; 36-42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36</a:t>
            </a:r>
            <a:r>
              <a:rPr lang="en-US" sz="2800" b="1" dirty="0">
                <a:latin typeface="Bookman Old Style" panose="02050604050505020204" pitchFamily="18" charset="0"/>
              </a:rPr>
              <a:t> </a:t>
            </a:r>
            <a:r>
              <a:rPr lang="en-US" sz="2800" b="1" i="1" dirty="0">
                <a:latin typeface="Bookman Old Style" panose="02050604050505020204" pitchFamily="18" charset="0"/>
              </a:rPr>
              <a:t>Then he left the crowds and went into the house. And his disciples came to him, saying, “</a:t>
            </a:r>
            <a:r>
              <a:rPr lang="en-US" sz="2800" b="1" i="1" dirty="0">
                <a:solidFill>
                  <a:srgbClr val="0070C0"/>
                </a:solidFill>
                <a:latin typeface="Bookman Old Style" panose="02050604050505020204" pitchFamily="18" charset="0"/>
              </a:rPr>
              <a:t>Explain to us</a:t>
            </a:r>
            <a:r>
              <a:rPr lang="en-US" sz="2800" b="1" i="1" dirty="0">
                <a:latin typeface="Bookman Old Style" panose="02050604050505020204" pitchFamily="18" charset="0"/>
              </a:rPr>
              <a:t> the parable of the weeds of the field.”</a:t>
            </a:r>
            <a:endParaRPr lang="en-US" sz="36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591924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effectLst/>
                <a:latin typeface="Bookman Old Style" panose="02050604050505020204" pitchFamily="18" charset="0"/>
                <a:ea typeface="Calibri" panose="020F0502020204030204" pitchFamily="34" charset="0"/>
              </a:rPr>
              <a:t> The kingdom of heaven will grow together with Satan’s kingdom until the final judgment (</a:t>
            </a:r>
            <a:r>
              <a:rPr lang="en-US" sz="3200" b="1" i="1" dirty="0">
                <a:effectLst/>
                <a:latin typeface="Bookman Old Style" panose="02050604050505020204" pitchFamily="18" charset="0"/>
                <a:ea typeface="Calibri" panose="020F0502020204030204" pitchFamily="34" charset="0"/>
              </a:rPr>
              <a:t>verses 24-30 &amp; 36-42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24</a:t>
            </a:r>
            <a:r>
              <a:rPr lang="en-US" sz="2800" b="1" dirty="0">
                <a:latin typeface="Bookman Old Style" panose="02050604050505020204" pitchFamily="18" charset="0"/>
              </a:rPr>
              <a:t> </a:t>
            </a:r>
            <a:r>
              <a:rPr lang="en-US" sz="2800" b="1" i="1" dirty="0">
                <a:latin typeface="Bookman Old Style" panose="02050604050505020204" pitchFamily="18" charset="0"/>
              </a:rPr>
              <a:t>He put another parable before them, saying, “The kingdom of heaven may be compared to a man who sowed good seed in </a:t>
            </a:r>
            <a:r>
              <a:rPr lang="en-US" sz="2800" b="1" i="1" dirty="0">
                <a:solidFill>
                  <a:srgbClr val="0070C0"/>
                </a:solidFill>
                <a:latin typeface="Bookman Old Style" panose="02050604050505020204" pitchFamily="18" charset="0"/>
              </a:rPr>
              <a:t>his</a:t>
            </a:r>
            <a:r>
              <a:rPr lang="en-US" sz="2800" b="1" i="1" dirty="0">
                <a:latin typeface="Bookman Old Style" panose="02050604050505020204" pitchFamily="18" charset="0"/>
              </a:rPr>
              <a:t> field</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25</a:t>
            </a:r>
            <a:r>
              <a:rPr lang="en-US" sz="2800" b="1" dirty="0">
                <a:latin typeface="Bookman Old Style" panose="02050604050505020204" pitchFamily="18" charset="0"/>
              </a:rPr>
              <a:t> </a:t>
            </a:r>
            <a:r>
              <a:rPr lang="en-US" sz="2800" b="1" i="1" dirty="0">
                <a:latin typeface="Bookman Old Style" panose="02050604050505020204" pitchFamily="18" charset="0"/>
              </a:rPr>
              <a:t>but while his men were sleeping, his enemy came and sowed weeds among the wheat and went away</a:t>
            </a:r>
            <a:r>
              <a:rPr lang="en-US" sz="2800" b="1" dirty="0">
                <a:latin typeface="Bookman Old Style" panose="02050604050505020204" pitchFamily="18" charset="0"/>
              </a:rPr>
              <a:t>. </a:t>
            </a:r>
          </a:p>
          <a:p>
            <a:pPr marL="0" indent="0">
              <a:buNone/>
            </a:pPr>
            <a:r>
              <a:rPr lang="en-US" sz="2400" b="1" dirty="0">
                <a:solidFill>
                  <a:srgbClr val="FF0000"/>
                </a:solidFill>
                <a:latin typeface="Bookman Old Style" panose="02050604050505020204" pitchFamily="18" charset="0"/>
              </a:rPr>
              <a:t>37</a:t>
            </a:r>
            <a:r>
              <a:rPr lang="en-US" sz="2800" b="1" dirty="0">
                <a:latin typeface="Bookman Old Style" panose="02050604050505020204" pitchFamily="18" charset="0"/>
              </a:rPr>
              <a:t> </a:t>
            </a:r>
            <a:r>
              <a:rPr lang="en-US" sz="2800" b="1" i="1" dirty="0">
                <a:latin typeface="Bookman Old Style" panose="02050604050505020204" pitchFamily="18" charset="0"/>
              </a:rPr>
              <a:t>He answered, “</a:t>
            </a:r>
            <a:r>
              <a:rPr lang="en-US" sz="2800" b="1" i="1" dirty="0">
                <a:solidFill>
                  <a:srgbClr val="0070C0"/>
                </a:solidFill>
                <a:latin typeface="Bookman Old Style" panose="02050604050505020204" pitchFamily="18" charset="0"/>
              </a:rPr>
              <a:t>The one who sows the good seed is the Son of Man</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38</a:t>
            </a:r>
            <a:r>
              <a:rPr lang="en-US" sz="2800" b="1" dirty="0">
                <a:solidFill>
                  <a:srgbClr val="FF0000"/>
                </a:solidFill>
                <a:latin typeface="Bookman Old Style" panose="02050604050505020204" pitchFamily="18" charset="0"/>
              </a:rPr>
              <a:t> </a:t>
            </a:r>
            <a:r>
              <a:rPr lang="en-US" sz="2800" b="1" i="1" dirty="0">
                <a:solidFill>
                  <a:srgbClr val="00B050"/>
                </a:solidFill>
                <a:latin typeface="Bookman Old Style" panose="02050604050505020204" pitchFamily="18" charset="0"/>
              </a:rPr>
              <a:t>The field is the world</a:t>
            </a:r>
            <a:r>
              <a:rPr lang="en-US" sz="2800" b="1" i="1" dirty="0">
                <a:latin typeface="Bookman Old Style" panose="02050604050505020204" pitchFamily="18" charset="0"/>
              </a:rPr>
              <a:t>, and </a:t>
            </a:r>
            <a:r>
              <a:rPr lang="en-US" sz="2800" b="1" i="1" dirty="0">
                <a:solidFill>
                  <a:schemeClr val="accent1"/>
                </a:solidFill>
                <a:latin typeface="Bookman Old Style" panose="02050604050505020204" pitchFamily="18" charset="0"/>
              </a:rPr>
              <a:t>the good seed is the sons of the kingdom</a:t>
            </a:r>
            <a:r>
              <a:rPr lang="en-US" sz="2800" b="1" dirty="0">
                <a:latin typeface="Bookman Old Style" panose="02050604050505020204" pitchFamily="18" charset="0"/>
              </a:rPr>
              <a:t>.  </a:t>
            </a:r>
            <a:r>
              <a:rPr lang="en-US" sz="2800" b="1" i="1" dirty="0">
                <a:solidFill>
                  <a:srgbClr val="7030A0"/>
                </a:solidFill>
                <a:latin typeface="Bookman Old Style" panose="02050604050505020204" pitchFamily="18" charset="0"/>
              </a:rPr>
              <a:t>The weeds are the sons of the evil one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39</a:t>
            </a:r>
            <a:r>
              <a:rPr lang="en-US" sz="28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C00000"/>
                </a:solidFill>
                <a:latin typeface="Bookman Old Style" panose="02050604050505020204" pitchFamily="18" charset="0"/>
              </a:rPr>
              <a:t>the enemy who sowed them is the devil</a:t>
            </a:r>
            <a:r>
              <a:rPr lang="en-US" sz="2800" b="1" i="1" dirty="0">
                <a:latin typeface="Bookman Old Style" panose="02050604050505020204" pitchFamily="18" charset="0"/>
              </a:rPr>
              <a:t>. </a:t>
            </a:r>
            <a:endParaRPr lang="en-US" sz="3600" b="1" i="1" dirty="0">
              <a:solidFill>
                <a:srgbClr val="C00000"/>
              </a:solidFill>
              <a:latin typeface="Bookman Old Style" panose="02050604050505020204" pitchFamily="18" charset="0"/>
            </a:endParaRPr>
          </a:p>
        </p:txBody>
      </p:sp>
      <p:sp>
        <p:nvSpPr>
          <p:cNvPr id="2" name="TextBox 1">
            <a:extLst>
              <a:ext uri="{FF2B5EF4-FFF2-40B4-BE49-F238E27FC236}">
                <a16:creationId xmlns:a16="http://schemas.microsoft.com/office/drawing/2014/main" id="{54A90195-58C6-1187-13D3-FA13CAF0F60A}"/>
              </a:ext>
            </a:extLst>
          </p:cNvPr>
          <p:cNvSpPr txBox="1"/>
          <p:nvPr/>
        </p:nvSpPr>
        <p:spPr>
          <a:xfrm>
            <a:off x="854694" y="2093976"/>
            <a:ext cx="10267458" cy="1938992"/>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Bookman Old Style" panose="02050604050505020204" pitchFamily="18" charset="0"/>
                <a:ea typeface="Calibri" panose="020F0502020204030204" pitchFamily="34" charset="0"/>
                <a:cs typeface="+mn-cs"/>
              </a:rPr>
              <a:t>“</a:t>
            </a:r>
            <a:r>
              <a:rPr kumimoji="0" lang="en-US" sz="3000" b="1" i="1" u="none" strike="noStrike" kern="1200" cap="none" spc="0" normalizeH="0" baseline="0" noProof="0" dirty="0">
                <a:ln>
                  <a:noFill/>
                </a:ln>
                <a:solidFill>
                  <a:prstClr val="black"/>
                </a:solidFill>
                <a:effectLst/>
                <a:uLnTx/>
                <a:uFillTx/>
                <a:latin typeface="Bookman Old Style" panose="02050604050505020204" pitchFamily="18" charset="0"/>
                <a:ea typeface="Calibri" panose="020F0502020204030204" pitchFamily="34" charset="0"/>
                <a:cs typeface="+mn-cs"/>
              </a:rPr>
              <a:t>And you were dead in the trespasses and sins in which </a:t>
            </a:r>
            <a:r>
              <a:rPr kumimoji="0" lang="en-US" sz="3000" b="1" i="1" u="none" strike="noStrike" kern="1200" cap="none" spc="0" normalizeH="0" baseline="0" noProof="0" dirty="0">
                <a:ln>
                  <a:noFill/>
                </a:ln>
                <a:solidFill>
                  <a:srgbClr val="0070C0"/>
                </a:solidFill>
                <a:effectLst/>
                <a:uLnTx/>
                <a:uFillTx/>
                <a:latin typeface="Bookman Old Style" panose="02050604050505020204" pitchFamily="18" charset="0"/>
                <a:ea typeface="Calibri" panose="020F0502020204030204" pitchFamily="34" charset="0"/>
                <a:cs typeface="+mn-cs"/>
              </a:rPr>
              <a:t>you once walked</a:t>
            </a:r>
            <a:r>
              <a:rPr kumimoji="0" lang="en-US" sz="3000" b="1" i="1" u="none" strike="noStrike" kern="1200" cap="none" spc="0" normalizeH="0" baseline="0" noProof="0" dirty="0">
                <a:ln>
                  <a:noFill/>
                </a:ln>
                <a:solidFill>
                  <a:prstClr val="black"/>
                </a:solidFill>
                <a:effectLst/>
                <a:uLnTx/>
                <a:uFillTx/>
                <a:latin typeface="Bookman Old Style" panose="02050604050505020204" pitchFamily="18" charset="0"/>
                <a:ea typeface="Calibri" panose="020F0502020204030204" pitchFamily="34" charset="0"/>
                <a:cs typeface="+mn-cs"/>
              </a:rPr>
              <a:t>, following the course of this world, </a:t>
            </a:r>
            <a:r>
              <a:rPr kumimoji="0" lang="en-US" sz="3000" b="1" i="1" u="none" strike="noStrike" kern="1200" cap="none" spc="0" normalizeH="0" baseline="0" noProof="0" dirty="0">
                <a:ln>
                  <a:noFill/>
                </a:ln>
                <a:solidFill>
                  <a:srgbClr val="0070C0"/>
                </a:solidFill>
                <a:effectLst/>
                <a:uLnTx/>
                <a:uFillTx/>
                <a:latin typeface="Bookman Old Style" panose="02050604050505020204" pitchFamily="18" charset="0"/>
                <a:ea typeface="Calibri" panose="020F0502020204030204" pitchFamily="34" charset="0"/>
                <a:cs typeface="+mn-cs"/>
              </a:rPr>
              <a:t>following the prince of the power of the air</a:t>
            </a:r>
            <a:r>
              <a:rPr kumimoji="0" lang="en-US" sz="3000" b="1" i="0" u="none" strike="noStrike" kern="1200" cap="none" spc="0" normalizeH="0" baseline="0" noProof="0" dirty="0">
                <a:ln>
                  <a:noFill/>
                </a:ln>
                <a:solidFill>
                  <a:prstClr val="black"/>
                </a:solidFill>
                <a:effectLst/>
                <a:uLnTx/>
                <a:uFillTx/>
                <a:latin typeface="Bookman Old Style" panose="02050604050505020204" pitchFamily="18" charset="0"/>
                <a:ea typeface="Calibri" panose="020F0502020204030204" pitchFamily="34" charset="0"/>
                <a:cs typeface="+mn-cs"/>
              </a:rPr>
              <a:t>…” </a:t>
            </a:r>
            <a:r>
              <a:rPr kumimoji="0" lang="en-US" sz="3000" b="1" i="0" u="none" strike="noStrike" kern="1200" cap="none" spc="0" normalizeH="0" baseline="0" noProof="0" dirty="0">
                <a:ln>
                  <a:noFill/>
                </a:ln>
                <a:solidFill>
                  <a:srgbClr val="C00000"/>
                </a:solidFill>
                <a:effectLst/>
                <a:uLnTx/>
                <a:uFillTx/>
                <a:latin typeface="Bookman Old Style" panose="02050604050505020204" pitchFamily="18" charset="0"/>
                <a:ea typeface="Calibri" panose="020F0502020204030204" pitchFamily="34" charset="0"/>
                <a:cs typeface="+mn-cs"/>
              </a:rPr>
              <a:t>Ephesians 2:1-2</a:t>
            </a:r>
            <a:endParaRPr kumimoji="0" lang="en-US" sz="3000" b="1" i="0" u="none" strike="noStrike" kern="1200" cap="none" spc="0" normalizeH="0" baseline="0" noProof="0" dirty="0">
              <a:ln>
                <a:noFill/>
              </a:ln>
              <a:solidFill>
                <a:prstClr val="black"/>
              </a:solidFill>
              <a:effectLst/>
              <a:uLnTx/>
              <a:uFillTx/>
              <a:latin typeface="Bookman Old Style" panose="02050604050505020204" pitchFamily="18" charset="0"/>
              <a:ea typeface="+mn-ea"/>
              <a:cs typeface="+mn-cs"/>
            </a:endParaRPr>
          </a:p>
        </p:txBody>
      </p:sp>
    </p:spTree>
    <p:extLst>
      <p:ext uri="{BB962C8B-B14F-4D97-AF65-F5344CB8AC3E}">
        <p14:creationId xmlns:p14="http://schemas.microsoft.com/office/powerpoint/2010/main" val="927969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10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834</TotalTime>
  <Words>1173</Words>
  <Application>Microsoft Macintosh PowerPoint</Application>
  <PresentationFormat>Widescreen</PresentationFormat>
  <Paragraphs>33</Paragraphs>
  <Slides>15</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15</vt:i4>
      </vt:variant>
    </vt:vector>
  </HeadingPairs>
  <TitlesOfParts>
    <vt:vector size="25" baseType="lpstr">
      <vt:lpstr>Arial</vt:lpstr>
      <vt:lpstr>Bookman Old Style</vt:lpstr>
      <vt:lpstr>Calibri</vt:lpstr>
      <vt:lpstr>Calibri Light</vt:lpstr>
      <vt:lpstr>David</vt:lpstr>
      <vt:lpstr>Rockwell</vt:lpstr>
      <vt:lpstr>Rockwell Condensed</vt:lpstr>
      <vt:lpstr>Wingdings</vt:lpstr>
      <vt:lpstr>1_Office Theme</vt:lpstr>
      <vt:lpstr>Wood Type</vt:lpstr>
      <vt:lpstr>PowerPoint Presentation</vt:lpstr>
      <vt:lpstr>PowerPoint Presentation</vt:lpstr>
      <vt:lpstr>The King will make his kingdom shine! Matthew 13:24-43 </vt:lpstr>
      <vt:lpstr>I. Jesus’ teaching about the Kingdom is new revelation (verses 34-35)</vt:lpstr>
      <vt:lpstr>II. The kingdom will grow in great ways from humble beginnings (verses 31-32)</vt:lpstr>
      <vt:lpstr>II. The kingdom will grow in great ways from humble beginnings (verses 31-32)</vt:lpstr>
      <vt:lpstr>III. The kingdom will grow through the inner transformation of its citizens (verse 33)</vt:lpstr>
      <vt:lpstr>IV. The kingdom of heaven will grow together with Satan’s kingdom until the final judgment (verses 24-30 &amp; 36-42)</vt:lpstr>
      <vt:lpstr>IV. The kingdom of heaven will grow together with Satan’s kingdom until the final judgment (verses 24-30 &amp; 36-42)</vt:lpstr>
      <vt:lpstr>IV. The kingdom of heaven will grow together with Satan’s kingdom until the final judgment (verses 24-30 &amp; 36-42)</vt:lpstr>
      <vt:lpstr>IV. The kingdom of heaven will grow together with Satan’s kingdom until the final judgment (verses 24-30 &amp; 36-42)</vt:lpstr>
      <vt:lpstr>IV. The kingdom of heaven will grow together with Satan’s kingdom until the final judgment (verses 24-30 &amp; 36-42)</vt:lpstr>
      <vt:lpstr>V. The King will make His kingdom shine! (Verse 43)</vt:lpstr>
      <vt:lpstr>V. The King will make His kingdom shine! (Verse 43)</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Microsoft Office User</cp:lastModifiedBy>
  <cp:revision>64</cp:revision>
  <dcterms:created xsi:type="dcterms:W3CDTF">2020-03-26T18:56:14Z</dcterms:created>
  <dcterms:modified xsi:type="dcterms:W3CDTF">2023-07-24T01:18:28Z</dcterms:modified>
</cp:coreProperties>
</file>