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50" r:id="rId2"/>
  </p:sldMasterIdLst>
  <p:notesMasterIdLst>
    <p:notesMasterId r:id="rId25"/>
  </p:notesMasterIdLst>
  <p:sldIdLst>
    <p:sldId id="545" r:id="rId3"/>
    <p:sldId id="399" r:id="rId4"/>
    <p:sldId id="504" r:id="rId5"/>
    <p:sldId id="672" r:id="rId6"/>
    <p:sldId id="565" r:id="rId7"/>
    <p:sldId id="660" r:id="rId8"/>
    <p:sldId id="673" r:id="rId9"/>
    <p:sldId id="674" r:id="rId10"/>
    <p:sldId id="676" r:id="rId11"/>
    <p:sldId id="675" r:id="rId12"/>
    <p:sldId id="677" r:id="rId13"/>
    <p:sldId id="678" r:id="rId14"/>
    <p:sldId id="652" r:id="rId15"/>
    <p:sldId id="679" r:id="rId16"/>
    <p:sldId id="680" r:id="rId17"/>
    <p:sldId id="681" r:id="rId18"/>
    <p:sldId id="682" r:id="rId19"/>
    <p:sldId id="683" r:id="rId20"/>
    <p:sldId id="684" r:id="rId21"/>
    <p:sldId id="685" r:id="rId22"/>
    <p:sldId id="686" r:id="rId23"/>
    <p:sldId id="53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0" d="100"/>
          <a:sy n="60" d="100"/>
        </p:scale>
        <p:origin x="8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7/16/2023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32347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1191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7/16/2023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5663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7685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421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7858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68389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0534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7/16/2023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0129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252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4885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7/16/2023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7/16/2023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519122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Scripture Reading</a:t>
            </a:r>
          </a:p>
          <a:p>
            <a:pPr marL="0" indent="0" algn="ctr">
              <a:buNone/>
            </a:pPr>
            <a:r>
              <a:rPr lang="en-US" sz="4400" b="1" i="1" dirty="0">
                <a:solidFill>
                  <a:schemeClr val="accent4">
                    <a:lumMod val="60000"/>
                    <a:lumOff val="40000"/>
                  </a:schemeClr>
                </a:solidFill>
              </a:rPr>
              <a:t>Matthew 12:46 – 13:23</a:t>
            </a:r>
          </a:p>
          <a:p>
            <a:pPr marL="0" indent="0" algn="ctr">
              <a:buNone/>
            </a:pPr>
            <a:endParaRPr lang="en-US" sz="4000" b="1" dirty="0">
              <a:solidFill>
                <a:srgbClr val="FF3300"/>
              </a:solidFill>
            </a:endParaRPr>
          </a:p>
          <a:p>
            <a:pPr marL="0" indent="0" algn="ctr">
              <a:buNone/>
            </a:pPr>
            <a:r>
              <a:rPr lang="en-US" sz="4000" b="1" dirty="0">
                <a:solidFill>
                  <a:srgbClr val="FF3300"/>
                </a:solidFill>
              </a:rPr>
              <a:t>Pages 972-73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Jesus’ disciples were blessed by God with understanding to do the Father’s will (</a:t>
            </a:r>
            <a:r>
              <a:rPr lang="en-US" sz="2800" b="1" i="1" dirty="0">
                <a:latin typeface="Bookman Old Style" panose="02050604050505020204" pitchFamily="18" charset="0"/>
              </a:rPr>
              <a:t>10-12, 16-17</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16</a:t>
            </a:r>
            <a:r>
              <a:rPr lang="en-US" sz="2800" b="1" dirty="0">
                <a:latin typeface="Bookman Old Style" panose="02050604050505020204" pitchFamily="18" charset="0"/>
              </a:rPr>
              <a:t> </a:t>
            </a:r>
            <a:r>
              <a:rPr lang="en-US" sz="2800" b="1" i="1" dirty="0">
                <a:latin typeface="Bookman Old Style" panose="02050604050505020204" pitchFamily="18" charset="0"/>
              </a:rPr>
              <a:t>But </a:t>
            </a:r>
            <a:r>
              <a:rPr lang="en-US" sz="2800" b="1" i="1" u="sng" dirty="0">
                <a:solidFill>
                  <a:srgbClr val="0070C0"/>
                </a:solidFill>
                <a:latin typeface="Bookman Old Style" panose="02050604050505020204" pitchFamily="18" charset="0"/>
              </a:rPr>
              <a:t>blessed</a:t>
            </a:r>
            <a:r>
              <a:rPr lang="en-US" sz="2800" b="1" i="1" dirty="0">
                <a:solidFill>
                  <a:srgbClr val="0070C0"/>
                </a:solidFill>
                <a:latin typeface="Bookman Old Style" panose="02050604050505020204" pitchFamily="18" charset="0"/>
              </a:rPr>
              <a:t> are </a:t>
            </a:r>
            <a:r>
              <a:rPr lang="en-US" sz="2800" b="1" i="1" dirty="0">
                <a:latin typeface="Bookman Old Style" panose="02050604050505020204" pitchFamily="18" charset="0"/>
              </a:rPr>
              <a:t>your eyes, for they see, and your ears, for they hear</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17</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For</a:t>
            </a:r>
            <a:r>
              <a:rPr lang="en-US" sz="2800" b="1" i="1" dirty="0">
                <a:latin typeface="Bookman Old Style" panose="02050604050505020204" pitchFamily="18" charset="0"/>
              </a:rPr>
              <a:t> truly, I say to you, </a:t>
            </a:r>
            <a:r>
              <a:rPr lang="en-US" sz="2800" b="1" i="1" dirty="0">
                <a:solidFill>
                  <a:srgbClr val="0070C0"/>
                </a:solidFill>
                <a:latin typeface="Bookman Old Style" panose="02050604050505020204" pitchFamily="18" charset="0"/>
              </a:rPr>
              <a:t>many prophets and righteous people longed to see what you see</a:t>
            </a:r>
            <a:r>
              <a:rPr lang="en-US" sz="2800" b="1" i="1" dirty="0">
                <a:latin typeface="Bookman Old Style" panose="02050604050505020204" pitchFamily="18" charset="0"/>
              </a:rPr>
              <a:t>, and did not see it, and </a:t>
            </a:r>
            <a:r>
              <a:rPr lang="en-US" sz="2800" b="1" i="1" dirty="0">
                <a:solidFill>
                  <a:srgbClr val="0070C0"/>
                </a:solidFill>
                <a:latin typeface="Bookman Old Style" panose="02050604050505020204" pitchFamily="18" charset="0"/>
              </a:rPr>
              <a:t>to hear what you hear</a:t>
            </a:r>
            <a:r>
              <a:rPr lang="en-US" sz="2800" b="1" i="1" dirty="0">
                <a:latin typeface="Bookman Old Style" panose="02050604050505020204" pitchFamily="18" charset="0"/>
              </a:rPr>
              <a:t>, and did not hear it</a:t>
            </a:r>
            <a:r>
              <a:rPr lang="en-US" sz="2800" b="1" dirty="0">
                <a:latin typeface="Bookman Old Style" panose="02050604050505020204" pitchFamily="18" charset="0"/>
              </a:rPr>
              <a:t>. </a:t>
            </a:r>
          </a:p>
          <a:p>
            <a:pPr marL="0" indent="0">
              <a:buNone/>
            </a:pPr>
            <a:r>
              <a:rPr lang="en-US" sz="2400" b="1" dirty="0">
                <a:solidFill>
                  <a:srgbClr val="FF0000"/>
                </a:solidFill>
                <a:latin typeface="Bookman Old Style" panose="02050604050505020204" pitchFamily="18" charset="0"/>
              </a:rPr>
              <a:t>18</a:t>
            </a:r>
            <a:r>
              <a:rPr lang="en-US" sz="2800" b="1" dirty="0">
                <a:latin typeface="Bookman Old Style" panose="02050604050505020204" pitchFamily="18" charset="0"/>
              </a:rPr>
              <a:t> </a:t>
            </a:r>
            <a:r>
              <a:rPr lang="en-US" sz="2800" b="1" i="1" dirty="0">
                <a:latin typeface="Bookman Old Style" panose="02050604050505020204" pitchFamily="18" charset="0"/>
              </a:rPr>
              <a:t>“</a:t>
            </a:r>
            <a:r>
              <a:rPr lang="en-US" sz="2800" b="1" i="1" dirty="0">
                <a:solidFill>
                  <a:srgbClr val="0070C0"/>
                </a:solidFill>
                <a:latin typeface="Bookman Old Style" panose="02050604050505020204" pitchFamily="18" charset="0"/>
              </a:rPr>
              <a:t>Hear then </a:t>
            </a:r>
            <a:r>
              <a:rPr lang="en-US" sz="2800" b="1" i="1" dirty="0">
                <a:latin typeface="Bookman Old Style" panose="02050604050505020204" pitchFamily="18" charset="0"/>
              </a:rPr>
              <a:t>the parable of the sower:” </a:t>
            </a:r>
          </a:p>
        </p:txBody>
      </p:sp>
    </p:spTree>
    <p:extLst>
      <p:ext uri="{BB962C8B-B14F-4D97-AF65-F5344CB8AC3E}">
        <p14:creationId xmlns:p14="http://schemas.microsoft.com/office/powerpoint/2010/main" val="23864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startAt="2"/>
            </a:pPr>
            <a:r>
              <a:rPr lang="en-US" sz="2800" b="1" dirty="0">
                <a:latin typeface="Bookman Old Style" panose="02050604050505020204" pitchFamily="18" charset="0"/>
              </a:rPr>
              <a:t>The disciples’ hearts were fertile ground for the word of the kingdom (</a:t>
            </a:r>
            <a:r>
              <a:rPr lang="en-US" sz="2800" b="1" i="1" dirty="0">
                <a:latin typeface="Bookman Old Style" panose="02050604050505020204" pitchFamily="18" charset="0"/>
              </a:rPr>
              <a:t>10, 13-15</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13</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This is why I speak to them in parables</a:t>
            </a:r>
            <a:r>
              <a:rPr lang="en-US" sz="2800" b="1" i="1" dirty="0">
                <a:latin typeface="Bookman Old Style" panose="02050604050505020204" pitchFamily="18" charset="0"/>
              </a:rPr>
              <a:t>, because seeing they do not see, and hearing they do not hear, nor do they understand</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14</a:t>
            </a:r>
            <a:r>
              <a:rPr lang="en-US" sz="2800" b="1" dirty="0">
                <a:latin typeface="Bookman Old Style" panose="02050604050505020204" pitchFamily="18" charset="0"/>
              </a:rPr>
              <a:t> </a:t>
            </a:r>
            <a:r>
              <a:rPr lang="en-US" sz="2800" b="1" i="1" dirty="0">
                <a:latin typeface="Bookman Old Style" panose="02050604050505020204" pitchFamily="18" charset="0"/>
              </a:rPr>
              <a:t>Indeed, in their case the prophecy of Isaiah is fulfilled that says: “‘“You will indeed hear but never understand, and you will indeed see but never perceive.</a:t>
            </a:r>
            <a:r>
              <a:rPr lang="en-US" sz="2800" b="1" dirty="0">
                <a:latin typeface="Bookman Old Style" panose="02050604050505020204" pitchFamily="18" charset="0"/>
              </a:rPr>
              <a:t>”</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Here I am! Send me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Isaiah 6:8</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How long, O Lord?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Isaiah 6:11</a:t>
            </a:r>
            <a:r>
              <a:rPr lang="en-US" sz="2800" b="1" dirty="0">
                <a:latin typeface="Bookman Old Style" panose="02050604050505020204" pitchFamily="18" charset="0"/>
              </a:rPr>
              <a:t> </a:t>
            </a:r>
            <a:endParaRPr lang="en-US" sz="6600" b="1"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43460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circle(in)">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ircle(in)">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startAt="2"/>
            </a:pPr>
            <a:r>
              <a:rPr lang="en-US" sz="2800" b="1" dirty="0">
                <a:latin typeface="Bookman Old Style" panose="02050604050505020204" pitchFamily="18" charset="0"/>
              </a:rPr>
              <a:t>The disciples’ hearts were fertile ground for the word of the kingdom (</a:t>
            </a:r>
            <a:r>
              <a:rPr lang="en-US" sz="2800" b="1" i="1" dirty="0">
                <a:latin typeface="Bookman Old Style" panose="02050604050505020204" pitchFamily="18" charset="0"/>
              </a:rPr>
              <a:t>10, 13-15</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15</a:t>
            </a:r>
            <a:r>
              <a:rPr lang="en-US" sz="2800" b="1" dirty="0">
                <a:latin typeface="Bookman Old Style" panose="02050604050505020204" pitchFamily="18" charset="0"/>
              </a:rPr>
              <a:t> </a:t>
            </a:r>
            <a:r>
              <a:rPr lang="en-US" sz="2800" b="1" i="1" dirty="0">
                <a:latin typeface="Bookman Old Style" panose="02050604050505020204" pitchFamily="18" charset="0"/>
              </a:rPr>
              <a:t>For </a:t>
            </a:r>
            <a:r>
              <a:rPr lang="en-US" sz="2800" b="1" i="1" dirty="0">
                <a:solidFill>
                  <a:srgbClr val="0070C0"/>
                </a:solidFill>
                <a:latin typeface="Bookman Old Style" panose="02050604050505020204" pitchFamily="18" charset="0"/>
              </a:rPr>
              <a:t>this people’s heart has grown dull</a:t>
            </a:r>
            <a:r>
              <a:rPr lang="en-US" sz="2800" b="1" i="1" dirty="0">
                <a:latin typeface="Bookman Old Style" panose="02050604050505020204" pitchFamily="18" charset="0"/>
              </a:rPr>
              <a:t>, and with their ears they can barely hear, and their eyes </a:t>
            </a:r>
            <a:r>
              <a:rPr lang="en-US" sz="2800" b="1" i="1" dirty="0">
                <a:solidFill>
                  <a:srgbClr val="0070C0"/>
                </a:solidFill>
                <a:latin typeface="Bookman Old Style" panose="02050604050505020204" pitchFamily="18" charset="0"/>
              </a:rPr>
              <a:t>they have closed</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lest they </a:t>
            </a:r>
            <a:r>
              <a:rPr lang="en-US" sz="2800" b="1" i="1" dirty="0">
                <a:latin typeface="Bookman Old Style" panose="02050604050505020204" pitchFamily="18" charset="0"/>
              </a:rPr>
              <a:t>should see with their eyes and hear with their ears and </a:t>
            </a:r>
            <a:r>
              <a:rPr lang="en-US" sz="2800" b="1" i="1" dirty="0">
                <a:solidFill>
                  <a:srgbClr val="0070C0"/>
                </a:solidFill>
                <a:latin typeface="Bookman Old Style" panose="02050604050505020204" pitchFamily="18" charset="0"/>
              </a:rPr>
              <a:t>understand with their </a:t>
            </a:r>
            <a:r>
              <a:rPr lang="en-US" sz="2800" b="1" i="1" u="sng" dirty="0">
                <a:solidFill>
                  <a:srgbClr val="0070C0"/>
                </a:solidFill>
                <a:latin typeface="Bookman Old Style" panose="02050604050505020204" pitchFamily="18" charset="0"/>
              </a:rPr>
              <a:t>heart</a:t>
            </a:r>
            <a:r>
              <a:rPr lang="en-US" sz="2800" b="1" i="1" dirty="0">
                <a:solidFill>
                  <a:srgbClr val="0070C0"/>
                </a:solidFill>
                <a:latin typeface="Bookman Old Style" panose="02050604050505020204" pitchFamily="18" charset="0"/>
              </a:rPr>
              <a:t> and turn</a:t>
            </a:r>
            <a:r>
              <a:rPr lang="en-US" sz="2800" b="1" i="1" dirty="0">
                <a:latin typeface="Bookman Old Style" panose="02050604050505020204" pitchFamily="18" charset="0"/>
              </a:rPr>
              <a:t>, and I would heal them.</a:t>
            </a:r>
            <a:r>
              <a:rPr lang="en-US" sz="2800" b="1" dirty="0">
                <a:latin typeface="Bookman Old Style" panose="02050604050505020204" pitchFamily="18" charset="0"/>
              </a:rPr>
              <a:t>’</a:t>
            </a:r>
            <a:endParaRPr lang="en-US" sz="8000" b="1"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558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For </a:t>
            </a:r>
            <a:r>
              <a:rPr lang="en-US" sz="2800" b="1" i="1" dirty="0">
                <a:solidFill>
                  <a:srgbClr val="0070C0"/>
                </a:solidFill>
                <a:latin typeface="Bookman Old Style" panose="02050604050505020204" pitchFamily="18" charset="0"/>
              </a:rPr>
              <a:t>whoever does the will of my Father in heaven </a:t>
            </a:r>
            <a:r>
              <a:rPr lang="en-US" sz="2800" b="1" i="1" dirty="0">
                <a:latin typeface="Bookman Old Style" panose="02050604050505020204" pitchFamily="18" charset="0"/>
              </a:rPr>
              <a:t>is my brother and sister and mother.</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Matthew 12:50</a:t>
            </a:r>
          </a:p>
          <a:p>
            <a:pPr marL="0" indent="0">
              <a:buNone/>
            </a:pPr>
            <a:r>
              <a:rPr lang="en-US" sz="2800" b="1" dirty="0">
                <a:latin typeface="Bookman Old Style" panose="02050604050505020204" pitchFamily="18" charset="0"/>
              </a:rPr>
              <a:t>“</a:t>
            </a:r>
            <a:r>
              <a:rPr lang="en-US" sz="2800" b="1" i="1" dirty="0">
                <a:solidFill>
                  <a:srgbClr val="0070C0"/>
                </a:solidFill>
                <a:latin typeface="Bookman Old Style" panose="02050604050505020204" pitchFamily="18" charset="0"/>
              </a:rPr>
              <a:t>That same day </a:t>
            </a:r>
            <a:r>
              <a:rPr lang="en-US" sz="2800" b="1" i="1" dirty="0">
                <a:latin typeface="Bookman Old Style" panose="02050604050505020204" pitchFamily="18" charset="0"/>
              </a:rPr>
              <a:t>Jesus went out of the house and sat beside the sea</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Matthew 13:1</a:t>
            </a:r>
          </a:p>
          <a:p>
            <a:pPr marL="0" indent="0">
              <a:buNone/>
            </a:pPr>
            <a:r>
              <a:rPr lang="en-US" sz="2400" b="1" dirty="0">
                <a:solidFill>
                  <a:srgbClr val="FF0000"/>
                </a:solidFill>
                <a:latin typeface="Bookman Old Style" panose="02050604050505020204" pitchFamily="18" charset="0"/>
              </a:rPr>
              <a:t>2</a:t>
            </a:r>
            <a:r>
              <a:rPr lang="en-US" sz="2800" b="1" dirty="0">
                <a:latin typeface="Bookman Old Style" panose="02050604050505020204" pitchFamily="18" charset="0"/>
              </a:rPr>
              <a:t> </a:t>
            </a:r>
            <a:r>
              <a:rPr lang="en-US" sz="2800" b="1" i="1" dirty="0">
                <a:latin typeface="Bookman Old Style" panose="02050604050505020204" pitchFamily="18" charset="0"/>
              </a:rPr>
              <a:t>And great crowds gathered about him, so that he got into a boat and sat down. And </a:t>
            </a:r>
            <a:r>
              <a:rPr lang="en-US" sz="2800" b="1" i="1" dirty="0">
                <a:solidFill>
                  <a:srgbClr val="0070C0"/>
                </a:solidFill>
                <a:latin typeface="Bookman Old Style" panose="02050604050505020204" pitchFamily="18" charset="0"/>
              </a:rPr>
              <a:t>the whole crowd </a:t>
            </a:r>
            <a:r>
              <a:rPr lang="en-US" sz="2800" b="1" i="1" dirty="0">
                <a:latin typeface="Bookman Old Style" panose="02050604050505020204" pitchFamily="18" charset="0"/>
              </a:rPr>
              <a:t>stood on the beach</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9</a:t>
            </a:r>
            <a:r>
              <a:rPr lang="en-US" sz="2800" b="1" i="1" dirty="0">
                <a:latin typeface="Bookman Old Style" panose="02050604050505020204" pitchFamily="18" charset="0"/>
              </a:rPr>
              <a:t> “He who has ears, </a:t>
            </a:r>
            <a:r>
              <a:rPr lang="en-US" sz="2800" b="1" i="1" dirty="0">
                <a:solidFill>
                  <a:srgbClr val="0070C0"/>
                </a:solidFill>
                <a:latin typeface="Bookman Old Style" panose="02050604050505020204" pitchFamily="18" charset="0"/>
              </a:rPr>
              <a:t>let him hear</a:t>
            </a:r>
            <a:r>
              <a:rPr lang="en-US" sz="2800" b="1" i="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18</a:t>
            </a:r>
            <a:r>
              <a:rPr lang="en-US" sz="2800" b="1" dirty="0">
                <a:latin typeface="Bookman Old Style" panose="02050604050505020204" pitchFamily="18" charset="0"/>
              </a:rPr>
              <a:t> </a:t>
            </a:r>
            <a:r>
              <a:rPr lang="en-US" sz="2800" b="1" i="1" dirty="0">
                <a:latin typeface="Bookman Old Style" panose="02050604050505020204" pitchFamily="18" charset="0"/>
              </a:rPr>
              <a:t>“</a:t>
            </a:r>
            <a:r>
              <a:rPr lang="en-US" sz="2800" b="1" i="1" dirty="0">
                <a:solidFill>
                  <a:srgbClr val="0070C0"/>
                </a:solidFill>
                <a:latin typeface="Bookman Old Style" panose="02050604050505020204" pitchFamily="18" charset="0"/>
              </a:rPr>
              <a:t>Hear then </a:t>
            </a:r>
            <a:r>
              <a:rPr lang="en-US" sz="2800" b="1" i="1" dirty="0">
                <a:latin typeface="Bookman Old Style" panose="02050604050505020204" pitchFamily="18" charset="0"/>
              </a:rPr>
              <a:t>the parable of the sower</a:t>
            </a:r>
            <a:r>
              <a:rPr lang="en-US" sz="2800" b="1" dirty="0">
                <a:latin typeface="Bookman Old Style" panose="02050604050505020204" pitchFamily="18" charset="0"/>
              </a:rPr>
              <a:t>”</a:t>
            </a:r>
            <a:endParaRPr lang="en-US" sz="2800" b="1" i="1" dirty="0">
              <a:solidFill>
                <a:srgbClr val="C00000"/>
              </a:solidFill>
              <a:latin typeface="Bookman Old Style" panose="02050604050505020204" pitchFamily="18" charset="0"/>
            </a:endParaRPr>
          </a:p>
          <a:p>
            <a:pPr marL="0" indent="0">
              <a:buNone/>
            </a:pP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9124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Some hearts will reject the King’s word (</a:t>
            </a:r>
            <a:r>
              <a:rPr lang="en-US" sz="2800" b="1" i="1" dirty="0">
                <a:latin typeface="Bookman Old Style" panose="02050604050505020204" pitchFamily="18" charset="0"/>
              </a:rPr>
              <a:t>3-6 &amp; 19-21</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3</a:t>
            </a:r>
            <a:r>
              <a:rPr lang="en-US" sz="2800" b="1" dirty="0">
                <a:latin typeface="Bookman Old Style" panose="02050604050505020204" pitchFamily="18" charset="0"/>
              </a:rPr>
              <a:t> A</a:t>
            </a:r>
            <a:r>
              <a:rPr lang="en-US" sz="2800" b="1" i="1" dirty="0">
                <a:latin typeface="Bookman Old Style" panose="02050604050505020204" pitchFamily="18" charset="0"/>
              </a:rPr>
              <a:t>nd he told them many things in parables, saying: “A </a:t>
            </a:r>
            <a:r>
              <a:rPr lang="en-US" sz="2800" b="1" i="1" dirty="0">
                <a:solidFill>
                  <a:srgbClr val="0070C0"/>
                </a:solidFill>
                <a:latin typeface="Bookman Old Style" panose="02050604050505020204" pitchFamily="18" charset="0"/>
              </a:rPr>
              <a:t>sower</a:t>
            </a:r>
            <a:r>
              <a:rPr lang="en-US" sz="2800" b="1" i="1" dirty="0">
                <a:latin typeface="Bookman Old Style" panose="02050604050505020204" pitchFamily="18" charset="0"/>
              </a:rPr>
              <a:t> went out to sow.</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4</a:t>
            </a:r>
            <a:r>
              <a:rPr lang="en-US" sz="2800" b="1" dirty="0">
                <a:latin typeface="Bookman Old Style" panose="02050604050505020204" pitchFamily="18" charset="0"/>
              </a:rPr>
              <a:t> </a:t>
            </a:r>
            <a:r>
              <a:rPr lang="en-US" sz="2800" b="1" i="1" dirty="0">
                <a:latin typeface="Bookman Old Style" panose="02050604050505020204" pitchFamily="18" charset="0"/>
              </a:rPr>
              <a:t>And as he sowed, </a:t>
            </a:r>
            <a:r>
              <a:rPr lang="en-US" sz="2800" b="1" i="1" dirty="0">
                <a:solidFill>
                  <a:srgbClr val="0070C0"/>
                </a:solidFill>
                <a:latin typeface="Bookman Old Style" panose="02050604050505020204" pitchFamily="18" charset="0"/>
              </a:rPr>
              <a:t>some</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seeds</a:t>
            </a:r>
            <a:r>
              <a:rPr lang="en-US" sz="2800" b="1" i="1" dirty="0">
                <a:latin typeface="Bookman Old Style" panose="02050604050505020204" pitchFamily="18" charset="0"/>
              </a:rPr>
              <a:t> fell along </a:t>
            </a:r>
            <a:r>
              <a:rPr lang="en-US" sz="2800" b="1" i="1" dirty="0">
                <a:solidFill>
                  <a:srgbClr val="0070C0"/>
                </a:solidFill>
                <a:latin typeface="Bookman Old Style" panose="02050604050505020204" pitchFamily="18" charset="0"/>
              </a:rPr>
              <a:t>the path</a:t>
            </a:r>
            <a:r>
              <a:rPr lang="en-US" sz="2800" b="1" i="1" dirty="0">
                <a:latin typeface="Bookman Old Style" panose="02050604050505020204" pitchFamily="18" charset="0"/>
              </a:rPr>
              <a:t>, and the </a:t>
            </a:r>
            <a:r>
              <a:rPr lang="en-US" sz="2800" b="1" i="1" dirty="0">
                <a:solidFill>
                  <a:srgbClr val="0070C0"/>
                </a:solidFill>
                <a:latin typeface="Bookman Old Style" panose="02050604050505020204" pitchFamily="18" charset="0"/>
              </a:rPr>
              <a:t>birds came and devoured them</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5</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Other seeds </a:t>
            </a:r>
            <a:r>
              <a:rPr lang="en-US" sz="2800" b="1" i="1" dirty="0">
                <a:latin typeface="Bookman Old Style" panose="02050604050505020204" pitchFamily="18" charset="0"/>
              </a:rPr>
              <a:t>fell on </a:t>
            </a:r>
            <a:r>
              <a:rPr lang="en-US" sz="2800" b="1" i="1" dirty="0">
                <a:solidFill>
                  <a:srgbClr val="0070C0"/>
                </a:solidFill>
                <a:latin typeface="Bookman Old Style" panose="02050604050505020204" pitchFamily="18" charset="0"/>
              </a:rPr>
              <a:t>rocky ground</a:t>
            </a:r>
            <a:r>
              <a:rPr lang="en-US" sz="2800" b="1" i="1" dirty="0">
                <a:latin typeface="Bookman Old Style" panose="02050604050505020204" pitchFamily="18" charset="0"/>
              </a:rPr>
              <a:t>, where they did not have much soil, and </a:t>
            </a:r>
            <a:r>
              <a:rPr lang="en-US" sz="2800" b="1" i="1" dirty="0">
                <a:solidFill>
                  <a:srgbClr val="0070C0"/>
                </a:solidFill>
                <a:latin typeface="Bookman Old Style" panose="02050604050505020204" pitchFamily="18" charset="0"/>
              </a:rPr>
              <a:t>immediately</a:t>
            </a:r>
            <a:r>
              <a:rPr lang="en-US" sz="2800" b="1" i="1" dirty="0">
                <a:latin typeface="Bookman Old Style" panose="02050604050505020204" pitchFamily="18" charset="0"/>
              </a:rPr>
              <a:t> they </a:t>
            </a:r>
            <a:r>
              <a:rPr lang="en-US" sz="2800" b="1" i="1" dirty="0">
                <a:solidFill>
                  <a:srgbClr val="0070C0"/>
                </a:solidFill>
                <a:latin typeface="Bookman Old Style" panose="02050604050505020204" pitchFamily="18" charset="0"/>
              </a:rPr>
              <a:t>sprang up</a:t>
            </a:r>
            <a:r>
              <a:rPr lang="en-US" sz="2800" b="1" i="1" dirty="0">
                <a:latin typeface="Bookman Old Style" panose="02050604050505020204" pitchFamily="18" charset="0"/>
              </a:rPr>
              <a:t>, since they had </a:t>
            </a:r>
            <a:r>
              <a:rPr lang="en-US" sz="2800" b="1" i="1" dirty="0">
                <a:solidFill>
                  <a:srgbClr val="0070C0"/>
                </a:solidFill>
                <a:latin typeface="Bookman Old Style" panose="02050604050505020204" pitchFamily="18" charset="0"/>
              </a:rPr>
              <a:t>no depth of soil</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6</a:t>
            </a:r>
            <a:r>
              <a:rPr lang="en-US" sz="2800" b="1" dirty="0">
                <a:latin typeface="Bookman Old Style" panose="02050604050505020204" pitchFamily="18" charset="0"/>
              </a:rPr>
              <a:t> </a:t>
            </a:r>
            <a:r>
              <a:rPr lang="en-US" sz="2800" b="1" i="1" dirty="0">
                <a:latin typeface="Bookman Old Style" panose="02050604050505020204" pitchFamily="18" charset="0"/>
              </a:rPr>
              <a:t>but when the sun rose </a:t>
            </a:r>
            <a:r>
              <a:rPr lang="en-US" sz="2800" b="1" i="1" dirty="0">
                <a:solidFill>
                  <a:srgbClr val="0070C0"/>
                </a:solidFill>
                <a:latin typeface="Bookman Old Style" panose="02050604050505020204" pitchFamily="18" charset="0"/>
              </a:rPr>
              <a:t>they were scorched</a:t>
            </a:r>
            <a:r>
              <a:rPr lang="en-US" sz="2800" b="1" i="1" dirty="0">
                <a:latin typeface="Bookman Old Style" panose="02050604050505020204" pitchFamily="18" charset="0"/>
              </a:rPr>
              <a:t>. And since they had </a:t>
            </a:r>
            <a:r>
              <a:rPr lang="en-US" sz="2800" b="1" i="1" dirty="0">
                <a:solidFill>
                  <a:srgbClr val="0070C0"/>
                </a:solidFill>
                <a:latin typeface="Bookman Old Style" panose="02050604050505020204" pitchFamily="18" charset="0"/>
              </a:rPr>
              <a:t>no root</a:t>
            </a:r>
            <a:r>
              <a:rPr lang="en-US" sz="2800" b="1" i="1" dirty="0">
                <a:latin typeface="Bookman Old Style" panose="02050604050505020204" pitchFamily="18" charset="0"/>
              </a:rPr>
              <a:t>, they </a:t>
            </a:r>
            <a:r>
              <a:rPr lang="en-US" sz="2800" b="1" i="1" dirty="0">
                <a:solidFill>
                  <a:srgbClr val="0070C0"/>
                </a:solidFill>
                <a:latin typeface="Bookman Old Style" panose="02050604050505020204" pitchFamily="18" charset="0"/>
              </a:rPr>
              <a:t>withered away</a:t>
            </a:r>
            <a:r>
              <a:rPr lang="en-US" sz="2800" b="1" dirty="0">
                <a:latin typeface="Bookman Old Style" panose="02050604050505020204" pitchFamily="18" charset="0"/>
              </a:rPr>
              <a:t>.</a:t>
            </a:r>
            <a:endParaRPr lang="en-US" sz="54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12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Some hearts will reject the King’s word (</a:t>
            </a:r>
            <a:r>
              <a:rPr lang="en-US" sz="2800" b="1" i="1" dirty="0">
                <a:latin typeface="Bookman Old Style" panose="02050604050505020204" pitchFamily="18" charset="0"/>
              </a:rPr>
              <a:t>3-6 &amp; 19-21</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19</a:t>
            </a:r>
            <a:r>
              <a:rPr lang="en-US" sz="2800" b="1" dirty="0">
                <a:latin typeface="Bookman Old Style" panose="02050604050505020204" pitchFamily="18" charset="0"/>
              </a:rPr>
              <a:t> </a:t>
            </a:r>
            <a:r>
              <a:rPr lang="en-US" sz="2800" b="1" i="1" dirty="0">
                <a:latin typeface="Bookman Old Style" panose="02050604050505020204" pitchFamily="18" charset="0"/>
              </a:rPr>
              <a:t>When anyone hears the word of the kingdom and does not understand it, </a:t>
            </a:r>
            <a:r>
              <a:rPr lang="en-US" sz="2800" b="1" i="1" dirty="0">
                <a:solidFill>
                  <a:srgbClr val="0070C0"/>
                </a:solidFill>
                <a:latin typeface="Bookman Old Style" panose="02050604050505020204" pitchFamily="18" charset="0"/>
              </a:rPr>
              <a:t>the evil one comes and snatches away what has been sown in his heart</a:t>
            </a:r>
            <a:r>
              <a:rPr lang="en-US" sz="2800" b="1" i="1" dirty="0">
                <a:latin typeface="Bookman Old Style" panose="02050604050505020204" pitchFamily="18" charset="0"/>
              </a:rPr>
              <a:t>. This is what was </a:t>
            </a:r>
            <a:r>
              <a:rPr lang="en-US" sz="2800" b="1" i="1" dirty="0">
                <a:solidFill>
                  <a:srgbClr val="0070C0"/>
                </a:solidFill>
                <a:latin typeface="Bookman Old Style" panose="02050604050505020204" pitchFamily="18" charset="0"/>
              </a:rPr>
              <a:t>sown along the path</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20</a:t>
            </a:r>
            <a:r>
              <a:rPr lang="en-US" sz="2800" b="1" dirty="0">
                <a:latin typeface="Bookman Old Style" panose="02050604050505020204" pitchFamily="18" charset="0"/>
              </a:rPr>
              <a:t> </a:t>
            </a:r>
            <a:r>
              <a:rPr lang="en-US" sz="2800" b="1" i="1" dirty="0">
                <a:latin typeface="Bookman Old Style" panose="02050604050505020204" pitchFamily="18" charset="0"/>
              </a:rPr>
              <a:t>As for what was sown on rocky ground, this is the one who hears the word and immediately receives it with joy</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21</a:t>
            </a:r>
            <a:r>
              <a:rPr lang="en-US" sz="2800" b="1" dirty="0">
                <a:latin typeface="Bookman Old Style" panose="02050604050505020204" pitchFamily="18" charset="0"/>
              </a:rPr>
              <a:t> </a:t>
            </a:r>
            <a:r>
              <a:rPr lang="en-US" sz="2800" b="1" i="1" dirty="0">
                <a:latin typeface="Bookman Old Style" panose="02050604050505020204" pitchFamily="18" charset="0"/>
              </a:rPr>
              <a:t>yet he has no root in himself, but endures for a while, and when tribulation or persecution arises on account of the word, immediately he falls away</a:t>
            </a:r>
            <a:r>
              <a:rPr lang="en-US" sz="2800" b="1" dirty="0">
                <a:latin typeface="Bookman Old Style" panose="02050604050505020204" pitchFamily="18" charset="0"/>
              </a:rPr>
              <a:t>.</a:t>
            </a:r>
            <a:endParaRPr lang="en-US" sz="6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7645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Some hearts will reject the King’s word (</a:t>
            </a:r>
            <a:r>
              <a:rPr lang="en-US" sz="2800" b="1" i="1" dirty="0">
                <a:latin typeface="Bookman Old Style" panose="02050604050505020204" pitchFamily="18" charset="0"/>
              </a:rPr>
              <a:t>3-6 &amp; 19-21</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19</a:t>
            </a:r>
            <a:r>
              <a:rPr lang="en-US" sz="2800" b="1" dirty="0">
                <a:latin typeface="Bookman Old Style" panose="02050604050505020204" pitchFamily="18" charset="0"/>
              </a:rPr>
              <a:t> </a:t>
            </a:r>
            <a:r>
              <a:rPr lang="en-US" sz="2800" b="1" i="1" dirty="0">
                <a:latin typeface="Bookman Old Style" panose="02050604050505020204" pitchFamily="18" charset="0"/>
              </a:rPr>
              <a:t>When anyone hears the word of the kingdom and does not understand it, the evil one comes and snatches away what has been sown in his heart. This is what was sown along the path</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20</a:t>
            </a:r>
            <a:r>
              <a:rPr lang="en-US" sz="2800" b="1" dirty="0">
                <a:latin typeface="Bookman Old Style" panose="02050604050505020204" pitchFamily="18" charset="0"/>
              </a:rPr>
              <a:t> </a:t>
            </a:r>
            <a:r>
              <a:rPr lang="en-US" sz="2800" b="1" i="1" dirty="0">
                <a:latin typeface="Bookman Old Style" panose="02050604050505020204" pitchFamily="18" charset="0"/>
              </a:rPr>
              <a:t>As for what was </a:t>
            </a:r>
            <a:r>
              <a:rPr lang="en-US" sz="2800" b="1" i="1" dirty="0">
                <a:solidFill>
                  <a:srgbClr val="0070C0"/>
                </a:solidFill>
                <a:latin typeface="Bookman Old Style" panose="02050604050505020204" pitchFamily="18" charset="0"/>
              </a:rPr>
              <a:t>sown on rocky ground</a:t>
            </a:r>
            <a:r>
              <a:rPr lang="en-US" sz="2800" b="1" i="1" dirty="0">
                <a:latin typeface="Bookman Old Style" panose="02050604050505020204" pitchFamily="18" charset="0"/>
              </a:rPr>
              <a:t>, this is the one who hears the word and </a:t>
            </a:r>
            <a:r>
              <a:rPr lang="en-US" sz="2800" b="1" i="1" dirty="0">
                <a:solidFill>
                  <a:srgbClr val="0070C0"/>
                </a:solidFill>
                <a:latin typeface="Bookman Old Style" panose="02050604050505020204" pitchFamily="18" charset="0"/>
              </a:rPr>
              <a:t>immediately receives it with joy</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21</a:t>
            </a:r>
            <a:r>
              <a:rPr lang="en-US" sz="2800" b="1" dirty="0">
                <a:latin typeface="Bookman Old Style" panose="02050604050505020204" pitchFamily="18" charset="0"/>
              </a:rPr>
              <a:t> </a:t>
            </a:r>
            <a:r>
              <a:rPr lang="en-US" sz="2800" b="1" i="1" dirty="0">
                <a:latin typeface="Bookman Old Style" panose="02050604050505020204" pitchFamily="18" charset="0"/>
              </a:rPr>
              <a:t>yet he </a:t>
            </a:r>
            <a:r>
              <a:rPr lang="en-US" sz="2800" b="1" i="1" dirty="0">
                <a:solidFill>
                  <a:srgbClr val="0070C0"/>
                </a:solidFill>
                <a:latin typeface="Bookman Old Style" panose="02050604050505020204" pitchFamily="18" charset="0"/>
              </a:rPr>
              <a:t>has no root in himself</a:t>
            </a:r>
            <a:r>
              <a:rPr lang="en-US" sz="2800" b="1" i="1" dirty="0">
                <a:latin typeface="Bookman Old Style" panose="02050604050505020204" pitchFamily="18" charset="0"/>
              </a:rPr>
              <a:t>, but </a:t>
            </a:r>
            <a:r>
              <a:rPr lang="en-US" sz="2800" b="1" i="1" dirty="0">
                <a:solidFill>
                  <a:srgbClr val="0070C0"/>
                </a:solidFill>
                <a:latin typeface="Bookman Old Style" panose="02050604050505020204" pitchFamily="18" charset="0"/>
              </a:rPr>
              <a:t>endures for a while</a:t>
            </a:r>
            <a:r>
              <a:rPr lang="en-US" sz="2800" b="1" i="1" dirty="0">
                <a:latin typeface="Bookman Old Style" panose="02050604050505020204" pitchFamily="18" charset="0"/>
              </a:rPr>
              <a:t>, and when </a:t>
            </a:r>
            <a:r>
              <a:rPr lang="en-US" sz="2800" b="1" i="1" dirty="0">
                <a:solidFill>
                  <a:srgbClr val="0070C0"/>
                </a:solidFill>
                <a:latin typeface="Bookman Old Style" panose="02050604050505020204" pitchFamily="18" charset="0"/>
              </a:rPr>
              <a:t>tribulation or persecution arises on account of the word</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immediately</a:t>
            </a:r>
            <a:r>
              <a:rPr lang="en-US" sz="2800" b="1" i="1" dirty="0">
                <a:latin typeface="Bookman Old Style" panose="02050604050505020204" pitchFamily="18" charset="0"/>
              </a:rPr>
              <a:t> he </a:t>
            </a:r>
            <a:r>
              <a:rPr lang="en-US" sz="2800" b="1" i="1" dirty="0">
                <a:solidFill>
                  <a:srgbClr val="0070C0"/>
                </a:solidFill>
                <a:latin typeface="Bookman Old Style" panose="02050604050505020204" pitchFamily="18" charset="0"/>
              </a:rPr>
              <a:t>falls away</a:t>
            </a:r>
            <a:r>
              <a:rPr lang="en-US" sz="2800" b="1" dirty="0">
                <a:latin typeface="Bookman Old Style" panose="02050604050505020204" pitchFamily="18" charset="0"/>
              </a:rPr>
              <a:t>.</a:t>
            </a:r>
            <a:endParaRPr lang="en-US" sz="6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04985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Some hearts will reject the King’s word (</a:t>
            </a:r>
            <a:r>
              <a:rPr lang="en-US" sz="2800" b="1" i="1" dirty="0">
                <a:latin typeface="Bookman Old Style" panose="02050604050505020204" pitchFamily="18" charset="0"/>
              </a:rPr>
              <a:t>3-6 &amp; 19-21</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21</a:t>
            </a:r>
            <a:r>
              <a:rPr lang="en-US" sz="2800" b="1" dirty="0">
                <a:latin typeface="Bookman Old Style" panose="02050604050505020204" pitchFamily="18" charset="0"/>
              </a:rPr>
              <a:t> </a:t>
            </a:r>
            <a:r>
              <a:rPr lang="en-US" sz="2800" b="1" i="1" dirty="0">
                <a:latin typeface="Bookman Old Style" panose="02050604050505020204" pitchFamily="18" charset="0"/>
              </a:rPr>
              <a:t>yet he has no root in himself, but endures for a while, and when tribulation or persecution arises on account of the word, immediately he </a:t>
            </a:r>
            <a:r>
              <a:rPr lang="en-US" sz="2800" b="1" i="1" dirty="0">
                <a:solidFill>
                  <a:srgbClr val="7030A0"/>
                </a:solidFill>
                <a:latin typeface="Bookman Old Style" panose="02050604050505020204" pitchFamily="18" charset="0"/>
              </a:rPr>
              <a:t>falls away</a:t>
            </a:r>
            <a:r>
              <a:rPr lang="en-US" sz="2800" b="1" dirty="0">
                <a:latin typeface="Bookman Old Style" panose="02050604050505020204" pitchFamily="18" charset="0"/>
              </a:rPr>
              <a:t>.</a:t>
            </a:r>
            <a:r>
              <a:rPr lang="en-US" sz="2800" b="1" dirty="0">
                <a:solidFill>
                  <a:srgbClr val="FF0000"/>
                </a:solidFill>
                <a:latin typeface="Bookman Old Style" panose="02050604050505020204" pitchFamily="18" charset="0"/>
              </a:rPr>
              <a:t>*</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Take care, brothers, lest there be in any of you an </a:t>
            </a:r>
            <a:r>
              <a:rPr lang="en-US" sz="2800" b="1" i="1" dirty="0">
                <a:solidFill>
                  <a:srgbClr val="0070C0"/>
                </a:solidFill>
                <a:latin typeface="Bookman Old Style" panose="02050604050505020204" pitchFamily="18" charset="0"/>
              </a:rPr>
              <a:t>evil</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unbelieving </a:t>
            </a:r>
            <a:r>
              <a:rPr lang="en-US" sz="2800" b="1" i="1" u="sng" dirty="0">
                <a:solidFill>
                  <a:srgbClr val="0070C0"/>
                </a:solidFill>
                <a:latin typeface="Bookman Old Style" panose="02050604050505020204" pitchFamily="18" charset="0"/>
              </a:rPr>
              <a:t>heart</a:t>
            </a:r>
            <a:r>
              <a:rPr lang="en-US" sz="2800" b="1" i="1" dirty="0">
                <a:latin typeface="Bookman Old Style" panose="02050604050505020204" pitchFamily="18" charset="0"/>
              </a:rPr>
              <a:t>, leading you to </a:t>
            </a:r>
            <a:r>
              <a:rPr lang="en-US" sz="2800" b="1" i="1" dirty="0">
                <a:solidFill>
                  <a:srgbClr val="7030A0"/>
                </a:solidFill>
                <a:latin typeface="Bookman Old Style" panose="02050604050505020204" pitchFamily="18" charset="0"/>
              </a:rPr>
              <a:t>fall away </a:t>
            </a:r>
            <a:r>
              <a:rPr lang="en-US" sz="2800" b="1" dirty="0">
                <a:solidFill>
                  <a:srgbClr val="FF0000"/>
                </a:solidFill>
                <a:latin typeface="Bookman Old Style" panose="02050604050505020204" pitchFamily="18" charset="0"/>
              </a:rPr>
              <a:t>*</a:t>
            </a:r>
            <a:r>
              <a:rPr lang="en-US" sz="2800" b="1" i="1" dirty="0">
                <a:solidFill>
                  <a:srgbClr val="7030A0"/>
                </a:solidFill>
                <a:latin typeface="Bookman Old Style" panose="02050604050505020204" pitchFamily="18" charset="0"/>
              </a:rPr>
              <a:t> </a:t>
            </a:r>
            <a:r>
              <a:rPr lang="en-US" sz="2800" b="1" i="1" dirty="0">
                <a:latin typeface="Bookman Old Style" panose="02050604050505020204" pitchFamily="18" charset="0"/>
              </a:rPr>
              <a:t>from the living God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Hebrews 3:12 </a:t>
            </a:r>
          </a:p>
          <a:p>
            <a:pPr marL="0" indent="0">
              <a:buNone/>
            </a:pPr>
            <a:endParaRPr lang="en-US" sz="2800" b="1" dirty="0">
              <a:solidFill>
                <a:srgbClr val="FF0000"/>
              </a:solidFill>
              <a:latin typeface="Bookman Old Style" panose="02050604050505020204" pitchFamily="18" charset="0"/>
            </a:endParaRPr>
          </a:p>
          <a:p>
            <a:pPr marL="0" indent="0">
              <a:buNone/>
            </a:pPr>
            <a:r>
              <a:rPr lang="en-US" sz="2800" b="1" dirty="0">
                <a:solidFill>
                  <a:srgbClr val="FF0000"/>
                </a:solidFill>
                <a:effectLst/>
                <a:latin typeface="Bookman Old Style" panose="02050604050505020204" pitchFamily="18" charset="0"/>
                <a:ea typeface="Calibri" panose="020F0502020204030204" pitchFamily="34" charset="0"/>
              </a:rPr>
              <a:t>*</a:t>
            </a:r>
            <a:r>
              <a:rPr lang="en-US" sz="2800" b="1" dirty="0">
                <a:effectLst/>
                <a:latin typeface="Bookman Old Style" panose="02050604050505020204" pitchFamily="18" charset="0"/>
                <a:ea typeface="Calibri" panose="020F0502020204030204" pitchFamily="34" charset="0"/>
              </a:rPr>
              <a:t> </a:t>
            </a:r>
            <a:r>
              <a:rPr lang="en-US" sz="2800" b="1" dirty="0">
                <a:solidFill>
                  <a:srgbClr val="7030A0"/>
                </a:solidFill>
                <a:effectLst/>
                <a:latin typeface="Bookman Old Style" panose="02050604050505020204" pitchFamily="18" charset="0"/>
                <a:ea typeface="Calibri" panose="020F0502020204030204" pitchFamily="34" charset="0"/>
              </a:rPr>
              <a:t>To distance oneself from some person or thing</a:t>
            </a:r>
            <a:endParaRPr lang="en-US" sz="8800" b="1" dirty="0">
              <a:solidFill>
                <a:srgbClr val="7030A0"/>
              </a:solidFill>
              <a:latin typeface="Bookman Old Style" panose="02050604050505020204" pitchFamily="18" charset="0"/>
            </a:endParaRPr>
          </a:p>
        </p:txBody>
      </p:sp>
    </p:spTree>
    <p:extLst>
      <p:ext uri="{BB962C8B-B14F-4D97-AF65-F5344CB8AC3E}">
        <p14:creationId xmlns:p14="http://schemas.microsoft.com/office/powerpoint/2010/main" val="33026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ircle(in)">
                                      <p:cBhvr>
                                        <p:cTn id="1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startAt="2"/>
            </a:pPr>
            <a:r>
              <a:rPr lang="en-US" sz="2800" b="1" dirty="0">
                <a:latin typeface="Bookman Old Style" panose="02050604050505020204" pitchFamily="18" charset="0"/>
              </a:rPr>
              <a:t>Some hearts will receive the King’s word but not mature (</a:t>
            </a:r>
            <a:r>
              <a:rPr lang="en-US" sz="2800" b="1" i="1" dirty="0">
                <a:latin typeface="Bookman Old Style" panose="02050604050505020204" pitchFamily="18" charset="0"/>
              </a:rPr>
              <a:t>7 &amp; 22</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7</a:t>
            </a:r>
            <a:r>
              <a:rPr lang="en-US" sz="2800" b="1" dirty="0">
                <a:latin typeface="Bookman Old Style" panose="02050604050505020204" pitchFamily="18" charset="0"/>
              </a:rPr>
              <a:t> </a:t>
            </a:r>
            <a:r>
              <a:rPr lang="en-US" sz="2800" b="1" i="1" dirty="0">
                <a:latin typeface="Bookman Old Style" panose="02050604050505020204" pitchFamily="18" charset="0"/>
              </a:rPr>
              <a:t>Other seeds fell among thorns, and the thorns grew up and choked them</a:t>
            </a:r>
            <a:r>
              <a:rPr lang="en-US" sz="2800" b="1" dirty="0">
                <a:latin typeface="Bookman Old Style" panose="02050604050505020204" pitchFamily="18" charset="0"/>
              </a:rPr>
              <a:t>. </a:t>
            </a:r>
          </a:p>
          <a:p>
            <a:pPr marL="0" indent="0">
              <a:buNone/>
            </a:pPr>
            <a:r>
              <a:rPr lang="en-US" sz="2400" b="1" dirty="0">
                <a:solidFill>
                  <a:srgbClr val="FF0000"/>
                </a:solidFill>
                <a:latin typeface="Bookman Old Style" panose="02050604050505020204" pitchFamily="18" charset="0"/>
              </a:rPr>
              <a:t>22</a:t>
            </a:r>
            <a:r>
              <a:rPr lang="en-US" sz="2800" b="1" dirty="0">
                <a:latin typeface="Bookman Old Style" panose="02050604050505020204" pitchFamily="18" charset="0"/>
              </a:rPr>
              <a:t> </a:t>
            </a:r>
            <a:r>
              <a:rPr lang="en-US" sz="2800" b="1" i="1" dirty="0">
                <a:latin typeface="Bookman Old Style" panose="02050604050505020204" pitchFamily="18" charset="0"/>
              </a:rPr>
              <a:t>As for what was sown among thorns, this is the one who hears the word, but the cares of the world and the deceitfulness of riches choke </a:t>
            </a:r>
            <a:r>
              <a:rPr lang="en-US" sz="2800" b="1" i="1" dirty="0">
                <a:solidFill>
                  <a:srgbClr val="0070C0"/>
                </a:solidFill>
                <a:latin typeface="Bookman Old Style" panose="02050604050505020204" pitchFamily="18" charset="0"/>
              </a:rPr>
              <a:t>the word</a:t>
            </a:r>
            <a:r>
              <a:rPr lang="en-US" sz="2800" b="1" i="1" dirty="0">
                <a:latin typeface="Bookman Old Style" panose="02050604050505020204" pitchFamily="18" charset="0"/>
              </a:rPr>
              <a:t>, and </a:t>
            </a:r>
            <a:r>
              <a:rPr lang="en-US" sz="2800" b="1" i="1" dirty="0">
                <a:solidFill>
                  <a:srgbClr val="0070C0"/>
                </a:solidFill>
                <a:latin typeface="Bookman Old Style" panose="02050604050505020204" pitchFamily="18" charset="0"/>
              </a:rPr>
              <a:t>it proves unfruitful</a:t>
            </a:r>
            <a:r>
              <a:rPr lang="en-US" sz="2800" dirty="0">
                <a:latin typeface="Bookman Old Style" panose="02050604050505020204" pitchFamily="18" charset="0"/>
              </a:rPr>
              <a:t>.</a:t>
            </a:r>
          </a:p>
        </p:txBody>
      </p:sp>
    </p:spTree>
    <p:extLst>
      <p:ext uri="{BB962C8B-B14F-4D97-AF65-F5344CB8AC3E}">
        <p14:creationId xmlns:p14="http://schemas.microsoft.com/office/powerpoint/2010/main" val="24956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startAt="2"/>
            </a:pPr>
            <a:r>
              <a:rPr lang="en-US" sz="2800" b="1" dirty="0">
                <a:latin typeface="Bookman Old Style" panose="02050604050505020204" pitchFamily="18" charset="0"/>
              </a:rPr>
              <a:t>Some hearts will receive the King’s word but not mature (</a:t>
            </a:r>
            <a:r>
              <a:rPr lang="en-US" sz="2800" b="1" i="1" dirty="0">
                <a:latin typeface="Bookman Old Style" panose="02050604050505020204" pitchFamily="18" charset="0"/>
              </a:rPr>
              <a:t>7 &amp; 22</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22</a:t>
            </a:r>
            <a:r>
              <a:rPr lang="en-US" sz="2800" b="1" dirty="0">
                <a:latin typeface="Bookman Old Style" panose="02050604050505020204" pitchFamily="18" charset="0"/>
              </a:rPr>
              <a:t> </a:t>
            </a:r>
            <a:r>
              <a:rPr lang="en-US" sz="2800" b="1" i="1" dirty="0">
                <a:latin typeface="Bookman Old Style" panose="02050604050505020204" pitchFamily="18" charset="0"/>
              </a:rPr>
              <a:t>As for what was sown among thorns, this is the one who hears the word, but the cares of the world and the deceitfulness of riches choke </a:t>
            </a:r>
            <a:r>
              <a:rPr lang="en-US" sz="2800" b="1" i="1" dirty="0">
                <a:solidFill>
                  <a:srgbClr val="0070C0"/>
                </a:solidFill>
                <a:latin typeface="Bookman Old Style" panose="02050604050505020204" pitchFamily="18" charset="0"/>
              </a:rPr>
              <a:t>the word</a:t>
            </a:r>
            <a:r>
              <a:rPr lang="en-US" sz="2800" b="1" i="1" dirty="0">
                <a:latin typeface="Bookman Old Style" panose="02050604050505020204" pitchFamily="18" charset="0"/>
              </a:rPr>
              <a:t>, and </a:t>
            </a:r>
            <a:r>
              <a:rPr lang="en-US" sz="2800" b="1" i="1" dirty="0">
                <a:solidFill>
                  <a:srgbClr val="0070C0"/>
                </a:solidFill>
                <a:latin typeface="Bookman Old Style" panose="02050604050505020204" pitchFamily="18" charset="0"/>
              </a:rPr>
              <a:t>it proves unfruitful</a:t>
            </a:r>
            <a:r>
              <a:rPr lang="en-US" sz="2800" b="1" dirty="0">
                <a:latin typeface="Bookman Old Style" panose="02050604050505020204" pitchFamily="18" charset="0"/>
              </a:rPr>
              <a:t>.</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as for what fell among the thorns, they are those who hear, but as they go on their way they are choked by the cares and riches and pleasures of life, and </a:t>
            </a:r>
            <a:r>
              <a:rPr lang="en-US" sz="2800" b="1" i="1" dirty="0">
                <a:solidFill>
                  <a:srgbClr val="0070C0"/>
                </a:solidFill>
                <a:latin typeface="Bookman Old Style" panose="02050604050505020204" pitchFamily="18" charset="0"/>
              </a:rPr>
              <a:t>their fruit does not mature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Luke 8:14</a:t>
            </a:r>
          </a:p>
        </p:txBody>
      </p:sp>
    </p:spTree>
    <p:extLst>
      <p:ext uri="{BB962C8B-B14F-4D97-AF65-F5344CB8AC3E}">
        <p14:creationId xmlns:p14="http://schemas.microsoft.com/office/powerpoint/2010/main" val="40583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1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startAt="3"/>
            </a:pPr>
            <a:r>
              <a:rPr lang="en-US" sz="2800" b="1" dirty="0">
                <a:latin typeface="Bookman Old Style" panose="02050604050505020204" pitchFamily="18" charset="0"/>
              </a:rPr>
              <a:t>Some hearts will receive the King’s word and grow to maturity (</a:t>
            </a:r>
            <a:r>
              <a:rPr lang="en-US" sz="2800" b="1" i="1" dirty="0">
                <a:latin typeface="Bookman Old Style" panose="02050604050505020204" pitchFamily="18" charset="0"/>
              </a:rPr>
              <a:t>8 &amp; 23</a:t>
            </a:r>
            <a:r>
              <a:rPr lang="en-US" sz="2800" b="1" dirty="0">
                <a:latin typeface="Bookman Old Style" panose="02050604050505020204" pitchFamily="18" charset="0"/>
              </a:rPr>
              <a:t>)</a:t>
            </a:r>
          </a:p>
          <a:p>
            <a:pPr marL="0" indent="0">
              <a:buNone/>
            </a:pPr>
            <a:r>
              <a:rPr lang="en-US" sz="2800" b="1" dirty="0">
                <a:solidFill>
                  <a:srgbClr val="FF0000"/>
                </a:solidFill>
                <a:latin typeface="Bookman Old Style" panose="02050604050505020204" pitchFamily="18" charset="0"/>
              </a:rPr>
              <a:t>8</a:t>
            </a:r>
            <a:r>
              <a:rPr lang="en-US" sz="2800" b="1" dirty="0">
                <a:latin typeface="Bookman Old Style" panose="02050604050505020204" pitchFamily="18" charset="0"/>
              </a:rPr>
              <a:t> </a:t>
            </a:r>
            <a:r>
              <a:rPr lang="en-US" sz="2800" b="1" i="1" dirty="0">
                <a:latin typeface="Bookman Old Style" panose="02050604050505020204" pitchFamily="18" charset="0"/>
              </a:rPr>
              <a:t>Other seeds fell on </a:t>
            </a:r>
            <a:r>
              <a:rPr lang="en-US" sz="2800" b="1" i="1" dirty="0">
                <a:solidFill>
                  <a:srgbClr val="0070C0"/>
                </a:solidFill>
                <a:latin typeface="Bookman Old Style" panose="02050604050505020204" pitchFamily="18" charset="0"/>
              </a:rPr>
              <a:t>good soil </a:t>
            </a:r>
            <a:r>
              <a:rPr lang="en-US" sz="2800" b="1" i="1" dirty="0">
                <a:latin typeface="Bookman Old Style" panose="02050604050505020204" pitchFamily="18" charset="0"/>
              </a:rPr>
              <a:t>and produced grain, some a hundredfold, some sixty, some thirty</a:t>
            </a:r>
            <a:r>
              <a:rPr lang="en-US" sz="2800" b="1" dirty="0">
                <a:latin typeface="Bookman Old Style" panose="02050604050505020204" pitchFamily="18" charset="0"/>
              </a:rPr>
              <a:t>. </a:t>
            </a:r>
          </a:p>
          <a:p>
            <a:pPr marL="0" indent="0">
              <a:buNone/>
            </a:pPr>
            <a:r>
              <a:rPr lang="en-US" sz="2400" b="1" dirty="0">
                <a:solidFill>
                  <a:srgbClr val="FF0000"/>
                </a:solidFill>
                <a:latin typeface="Bookman Old Style" panose="02050604050505020204" pitchFamily="18" charset="0"/>
              </a:rPr>
              <a:t>23</a:t>
            </a:r>
            <a:r>
              <a:rPr lang="en-US" sz="2800" b="1" dirty="0">
                <a:latin typeface="Bookman Old Style" panose="02050604050505020204" pitchFamily="18" charset="0"/>
              </a:rPr>
              <a:t> </a:t>
            </a:r>
            <a:r>
              <a:rPr lang="en-US" sz="2800" b="1" i="1" dirty="0">
                <a:latin typeface="Bookman Old Style" panose="02050604050505020204" pitchFamily="18" charset="0"/>
              </a:rPr>
              <a:t>As for what was sown on good soil, </a:t>
            </a:r>
            <a:r>
              <a:rPr lang="en-US" sz="2800" b="1" i="1" dirty="0">
                <a:solidFill>
                  <a:srgbClr val="0070C0"/>
                </a:solidFill>
                <a:latin typeface="Bookman Old Style" panose="02050604050505020204" pitchFamily="18" charset="0"/>
              </a:rPr>
              <a:t>this is the one who hears the word and understands it</a:t>
            </a:r>
            <a:r>
              <a:rPr lang="en-US" sz="2800" b="1" i="1" dirty="0">
                <a:latin typeface="Bookman Old Style" panose="02050604050505020204" pitchFamily="18" charset="0"/>
              </a:rPr>
              <a:t>. He </a:t>
            </a:r>
            <a:r>
              <a:rPr lang="en-US" sz="2800" b="1" i="1" dirty="0">
                <a:solidFill>
                  <a:srgbClr val="0070C0"/>
                </a:solidFill>
                <a:latin typeface="Bookman Old Style" panose="02050604050505020204" pitchFamily="18" charset="0"/>
              </a:rPr>
              <a:t>indeed bears fruit and yields</a:t>
            </a:r>
            <a:r>
              <a:rPr lang="en-US" sz="2800" b="1" i="1" dirty="0">
                <a:latin typeface="Bookman Old Style" panose="02050604050505020204" pitchFamily="18" charset="0"/>
              </a:rPr>
              <a:t>, in one case a hundredfold, in another sixty, and in another thirty.</a:t>
            </a:r>
            <a:r>
              <a:rPr lang="en-US" sz="2800" b="1" dirty="0">
                <a:latin typeface="Bookman Old Style" panose="02050604050505020204" pitchFamily="18" charset="0"/>
              </a:rPr>
              <a:t>”</a:t>
            </a:r>
            <a:endParaRPr lang="en-US" sz="44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1098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wins the hearts of His people by the power of His received word (</a:t>
            </a:r>
            <a:r>
              <a:rPr lang="en-US" sz="3200" b="1" i="1" dirty="0">
                <a:effectLst/>
                <a:latin typeface="Bookman Old Style" panose="02050604050505020204" pitchFamily="18" charset="0"/>
                <a:ea typeface="Calibri" panose="020F0502020204030204" pitchFamily="34" charset="0"/>
              </a:rPr>
              <a:t>verses 1-9 &amp; 18-23</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startAt="3"/>
            </a:pPr>
            <a:r>
              <a:rPr lang="en-US" sz="2800" b="1" dirty="0">
                <a:latin typeface="Bookman Old Style" panose="02050604050505020204" pitchFamily="18" charset="0"/>
              </a:rPr>
              <a:t>Some hearts will receive the King’s word and grow to maturity (</a:t>
            </a:r>
            <a:r>
              <a:rPr lang="en-US" sz="2800" b="1" i="1" dirty="0">
                <a:latin typeface="Bookman Old Style" panose="02050604050505020204" pitchFamily="18" charset="0"/>
              </a:rPr>
              <a:t>8 &amp; 23</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23</a:t>
            </a:r>
            <a:r>
              <a:rPr lang="en-US" sz="2800" b="1" dirty="0">
                <a:latin typeface="Bookman Old Style" panose="02050604050505020204" pitchFamily="18" charset="0"/>
              </a:rPr>
              <a:t> </a:t>
            </a:r>
            <a:r>
              <a:rPr lang="en-US" sz="2800" b="1" i="1" dirty="0">
                <a:latin typeface="Bookman Old Style" panose="02050604050505020204" pitchFamily="18" charset="0"/>
              </a:rPr>
              <a:t>As for what was sown on good soil, </a:t>
            </a:r>
            <a:r>
              <a:rPr lang="en-US" sz="2800" b="1" i="1" dirty="0">
                <a:solidFill>
                  <a:srgbClr val="0070C0"/>
                </a:solidFill>
                <a:latin typeface="Bookman Old Style" panose="02050604050505020204" pitchFamily="18" charset="0"/>
              </a:rPr>
              <a:t>this is the one who hears the word and understands it</a:t>
            </a:r>
            <a:r>
              <a:rPr lang="en-US" sz="2800" b="1" i="1" dirty="0">
                <a:latin typeface="Bookman Old Style" panose="02050604050505020204" pitchFamily="18" charset="0"/>
              </a:rPr>
              <a:t>. He </a:t>
            </a:r>
            <a:r>
              <a:rPr lang="en-US" sz="2800" b="1" i="1" dirty="0">
                <a:solidFill>
                  <a:srgbClr val="0070C0"/>
                </a:solidFill>
                <a:latin typeface="Bookman Old Style" panose="02050604050505020204" pitchFamily="18" charset="0"/>
              </a:rPr>
              <a:t>indeed bears fruit and yields</a:t>
            </a:r>
            <a:r>
              <a:rPr lang="en-US" sz="2800" b="1" i="1" dirty="0">
                <a:latin typeface="Bookman Old Style" panose="02050604050505020204" pitchFamily="18" charset="0"/>
              </a:rPr>
              <a:t>, in one case a hundredfold, in another sixty, and in another thirty.</a:t>
            </a:r>
            <a:r>
              <a:rPr lang="en-US" sz="2800" b="1" dirty="0">
                <a:latin typeface="Bookman Old Style" panose="02050604050505020204" pitchFamily="18" charset="0"/>
              </a:rPr>
              <a:t>”</a:t>
            </a:r>
          </a:p>
          <a:p>
            <a:pPr marL="0" indent="0">
              <a:buNone/>
            </a:pPr>
            <a:r>
              <a:rPr lang="en-US" sz="2800" b="1" i="1" dirty="0">
                <a:latin typeface="Bookman Old Style" panose="02050604050505020204" pitchFamily="18" charset="0"/>
              </a:rPr>
              <a:t>“To you it has been given to know the secrets of the kingdom of heaven…For to the one who has, more will be given, and he will have an abundance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Verses 11-12</a:t>
            </a:r>
            <a:endParaRPr lang="en-US" sz="54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5197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Benediction</a:t>
            </a:r>
          </a:p>
        </p:txBody>
      </p:sp>
    </p:spTree>
    <p:extLst>
      <p:ext uri="{BB962C8B-B14F-4D97-AF65-F5344CB8AC3E}">
        <p14:creationId xmlns:p14="http://schemas.microsoft.com/office/powerpoint/2010/main" val="27386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66EDD-5C89-6633-740B-33011E7CC064}"/>
              </a:ext>
            </a:extLst>
          </p:cNvPr>
          <p:cNvSpPr>
            <a:spLocks noGrp="1"/>
          </p:cNvSpPr>
          <p:nvPr>
            <p:ph type="title"/>
          </p:nvPr>
        </p:nvSpPr>
        <p:spPr>
          <a:xfrm>
            <a:off x="2191871" y="0"/>
            <a:ext cx="7808258" cy="2407024"/>
          </a:xfrm>
        </p:spPr>
        <p:txBody>
          <a:bodyPr>
            <a:normAutofit/>
          </a:bodyPr>
          <a:lstStyle/>
          <a:p>
            <a:pPr algn="ctr"/>
            <a:r>
              <a:rPr lang="en-US" sz="4000" b="1" i="1" dirty="0">
                <a:solidFill>
                  <a:schemeClr val="tx1">
                    <a:lumMod val="85000"/>
                    <a:lumOff val="15000"/>
                  </a:schemeClr>
                </a:solidFill>
                <a:latin typeface="Bookman Old Style" panose="02050604050505020204" pitchFamily="18" charset="0"/>
                <a:cs typeface="David" panose="020E0502060401010101" pitchFamily="34" charset="-79"/>
              </a:rPr>
              <a:t>The King wins the </a:t>
            </a:r>
            <a:r>
              <a:rPr lang="en-US" sz="4000" b="1" i="1" dirty="0">
                <a:solidFill>
                  <a:srgbClr val="FF0000"/>
                </a:solidFill>
                <a:latin typeface="Bookman Old Style" panose="02050604050505020204" pitchFamily="18" charset="0"/>
                <a:cs typeface="David" panose="020E0502060401010101" pitchFamily="34" charset="-79"/>
              </a:rPr>
              <a:t>hearts</a:t>
            </a:r>
            <a:r>
              <a:rPr lang="en-US" sz="4000" b="1" i="1" dirty="0">
                <a:solidFill>
                  <a:schemeClr val="tx1">
                    <a:lumMod val="85000"/>
                    <a:lumOff val="15000"/>
                  </a:schemeClr>
                </a:solidFill>
                <a:latin typeface="Bookman Old Style" panose="02050604050505020204" pitchFamily="18" charset="0"/>
                <a:cs typeface="David" panose="020E0502060401010101" pitchFamily="34" charset="-79"/>
              </a:rPr>
              <a:t> of his people</a:t>
            </a:r>
            <a:br>
              <a:rPr lang="en-US" sz="4000" b="1" i="1" dirty="0">
                <a:solidFill>
                  <a:schemeClr val="tx1">
                    <a:lumMod val="85000"/>
                    <a:lumOff val="15000"/>
                  </a:schemeClr>
                </a:solidFill>
                <a:latin typeface="Bookman Old Style" panose="02050604050505020204" pitchFamily="18" charset="0"/>
                <a:cs typeface="David" panose="020E0502060401010101" pitchFamily="34" charset="-79"/>
              </a:rPr>
            </a:br>
            <a:r>
              <a:rPr lang="en-US" sz="3200" b="1" i="1" dirty="0">
                <a:solidFill>
                  <a:schemeClr val="tx1">
                    <a:lumMod val="85000"/>
                    <a:lumOff val="15000"/>
                  </a:schemeClr>
                </a:solidFill>
                <a:latin typeface="Bookman Old Style" panose="02050604050505020204" pitchFamily="18" charset="0"/>
                <a:cs typeface="David" panose="020E0502060401010101" pitchFamily="34" charset="-79"/>
              </a:rPr>
              <a:t>Matthew 12:46 – 13:23</a:t>
            </a:r>
            <a:br>
              <a:rPr lang="en-US" sz="4000" dirty="0">
                <a:solidFill>
                  <a:schemeClr val="tx1">
                    <a:lumMod val="85000"/>
                    <a:lumOff val="15000"/>
                  </a:schemeClr>
                </a:solidFill>
              </a:rPr>
            </a:br>
            <a:endParaRPr lang="en-US" sz="4000" b="1" i="1" dirty="0">
              <a:solidFill>
                <a:schemeClr val="tx1">
                  <a:lumMod val="85000"/>
                  <a:lumOff val="15000"/>
                </a:schemeClr>
              </a:solidFill>
              <a:latin typeface="Bookman Old Style" panose="02050604050505020204" pitchFamily="18" charset="0"/>
              <a:cs typeface="David" panose="020E0502060401010101" pitchFamily="34" charset="-79"/>
            </a:endParaRPr>
          </a:p>
        </p:txBody>
      </p:sp>
      <p:pic>
        <p:nvPicPr>
          <p:cNvPr id="5" name="Picture 4">
            <a:extLst>
              <a:ext uri="{FF2B5EF4-FFF2-40B4-BE49-F238E27FC236}">
                <a16:creationId xmlns:a16="http://schemas.microsoft.com/office/drawing/2014/main" id="{A4860E8F-A3D8-3466-E8D3-C49B90500F17}"/>
              </a:ext>
            </a:extLst>
          </p:cNvPr>
          <p:cNvPicPr>
            <a:picLocks noChangeAspect="1"/>
          </p:cNvPicPr>
          <p:nvPr/>
        </p:nvPicPr>
        <p:blipFill rotWithShape="1">
          <a:blip r:embed="rId2"/>
          <a:srcRect t="15670"/>
          <a:stretch/>
        </p:blipFill>
        <p:spPr>
          <a:xfrm>
            <a:off x="2762250" y="1959069"/>
            <a:ext cx="6667500" cy="2939863"/>
          </a:xfrm>
          <a:prstGeom prst="rect">
            <a:avLst/>
          </a:prstGeom>
          <a:effectLst>
            <a:softEdge rad="63500"/>
          </a:effectLst>
        </p:spPr>
      </p:pic>
      <p:sp>
        <p:nvSpPr>
          <p:cNvPr id="7" name="Content Placeholder 6">
            <a:extLst>
              <a:ext uri="{FF2B5EF4-FFF2-40B4-BE49-F238E27FC236}">
                <a16:creationId xmlns:a16="http://schemas.microsoft.com/office/drawing/2014/main" id="{8C26689C-1464-E96E-F1BF-FA284AFC8D8E}"/>
              </a:ext>
            </a:extLst>
          </p:cNvPr>
          <p:cNvSpPr>
            <a:spLocks noGrp="1"/>
          </p:cNvSpPr>
          <p:nvPr>
            <p:ph idx="1"/>
          </p:nvPr>
        </p:nvSpPr>
        <p:spPr>
          <a:xfrm>
            <a:off x="1069848" y="4898932"/>
            <a:ext cx="10058400" cy="1851492"/>
          </a:xfrm>
        </p:spPr>
        <p:txBody>
          <a:bodyPr>
            <a:normAutofit/>
          </a:bodyPr>
          <a:lstStyle/>
          <a:p>
            <a:pPr marL="0" indent="0">
              <a:buNone/>
            </a:pPr>
            <a:r>
              <a:rPr lang="en-US" sz="2800" b="1" dirty="0">
                <a:effectLst/>
                <a:latin typeface="Bookman Old Style" panose="02050604050505020204" pitchFamily="18" charset="0"/>
                <a:ea typeface="Calibri" panose="020F0502020204030204" pitchFamily="34" charset="0"/>
              </a:rPr>
              <a:t>“</a:t>
            </a:r>
            <a:r>
              <a:rPr lang="en-US" sz="2800" b="1" i="1" dirty="0">
                <a:effectLst/>
                <a:latin typeface="Bookman Old Style" panose="02050604050505020204" pitchFamily="18" charset="0"/>
                <a:ea typeface="Calibri" panose="020F0502020204030204" pitchFamily="34" charset="0"/>
              </a:rPr>
              <a:t>The heart is deceitful above all things, and desperately sick; who can understand it? </a:t>
            </a:r>
            <a:r>
              <a:rPr lang="en-US" sz="2800" b="1" i="1" dirty="0">
                <a:solidFill>
                  <a:srgbClr val="0070C0"/>
                </a:solidFill>
                <a:effectLst/>
                <a:latin typeface="Bookman Old Style" panose="02050604050505020204" pitchFamily="18" charset="0"/>
                <a:ea typeface="Calibri" panose="020F0502020204030204" pitchFamily="34" charset="0"/>
              </a:rPr>
              <a:t>I the Lord search the heart and test the mind</a:t>
            </a:r>
            <a:r>
              <a:rPr lang="en-US" sz="2800" b="1" i="1" dirty="0">
                <a:effectLst/>
                <a:latin typeface="Bookman Old Style" panose="02050604050505020204" pitchFamily="18" charset="0"/>
                <a:ea typeface="Calibri" panose="020F0502020204030204" pitchFamily="34" charset="0"/>
              </a:rPr>
              <a:t>…</a:t>
            </a:r>
            <a:r>
              <a:rPr lang="en-US" sz="2800" b="1" dirty="0">
                <a:effectLst/>
                <a:latin typeface="Bookman Old Style" panose="02050604050505020204" pitchFamily="18" charset="0"/>
                <a:ea typeface="Calibri" panose="020F0502020204030204" pitchFamily="34" charset="0"/>
              </a:rPr>
              <a:t>” </a:t>
            </a:r>
            <a:r>
              <a:rPr lang="en-US" sz="2800" b="1" dirty="0">
                <a:solidFill>
                  <a:srgbClr val="C00000"/>
                </a:solidFill>
                <a:effectLst/>
                <a:latin typeface="Bookman Old Style" panose="02050604050505020204" pitchFamily="18" charset="0"/>
                <a:ea typeface="Calibri" panose="020F0502020204030204" pitchFamily="34" charset="0"/>
              </a:rPr>
              <a:t>Jeremiah 17:9-10</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1673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66EDD-5C89-6633-740B-33011E7CC064}"/>
              </a:ext>
            </a:extLst>
          </p:cNvPr>
          <p:cNvSpPr>
            <a:spLocks noGrp="1"/>
          </p:cNvSpPr>
          <p:nvPr>
            <p:ph type="title"/>
          </p:nvPr>
        </p:nvSpPr>
        <p:spPr>
          <a:xfrm>
            <a:off x="2191871" y="0"/>
            <a:ext cx="7808258" cy="2407024"/>
          </a:xfrm>
        </p:spPr>
        <p:txBody>
          <a:bodyPr>
            <a:normAutofit/>
          </a:bodyPr>
          <a:lstStyle/>
          <a:p>
            <a:pPr algn="ctr"/>
            <a:r>
              <a:rPr lang="en-US" sz="4000" b="1" i="1" dirty="0">
                <a:solidFill>
                  <a:schemeClr val="tx1">
                    <a:lumMod val="85000"/>
                    <a:lumOff val="15000"/>
                  </a:schemeClr>
                </a:solidFill>
                <a:latin typeface="Bookman Old Style" panose="02050604050505020204" pitchFamily="18" charset="0"/>
                <a:cs typeface="David" panose="020E0502060401010101" pitchFamily="34" charset="-79"/>
              </a:rPr>
              <a:t>The King wins the </a:t>
            </a:r>
            <a:r>
              <a:rPr lang="en-US" sz="4000" b="1" i="1" dirty="0">
                <a:solidFill>
                  <a:srgbClr val="FF0000"/>
                </a:solidFill>
                <a:latin typeface="Bookman Old Style" panose="02050604050505020204" pitchFamily="18" charset="0"/>
                <a:cs typeface="David" panose="020E0502060401010101" pitchFamily="34" charset="-79"/>
              </a:rPr>
              <a:t>hearts</a:t>
            </a:r>
            <a:r>
              <a:rPr lang="en-US" sz="4000" b="1" i="1" dirty="0">
                <a:solidFill>
                  <a:schemeClr val="tx1">
                    <a:lumMod val="85000"/>
                    <a:lumOff val="15000"/>
                  </a:schemeClr>
                </a:solidFill>
                <a:latin typeface="Bookman Old Style" panose="02050604050505020204" pitchFamily="18" charset="0"/>
                <a:cs typeface="David" panose="020E0502060401010101" pitchFamily="34" charset="-79"/>
              </a:rPr>
              <a:t> of his people</a:t>
            </a:r>
            <a:br>
              <a:rPr lang="en-US" sz="4000" b="1" i="1" dirty="0">
                <a:solidFill>
                  <a:schemeClr val="tx1">
                    <a:lumMod val="85000"/>
                    <a:lumOff val="15000"/>
                  </a:schemeClr>
                </a:solidFill>
                <a:latin typeface="Bookman Old Style" panose="02050604050505020204" pitchFamily="18" charset="0"/>
                <a:cs typeface="David" panose="020E0502060401010101" pitchFamily="34" charset="-79"/>
              </a:rPr>
            </a:br>
            <a:r>
              <a:rPr lang="en-US" sz="3200" b="1" i="1" dirty="0">
                <a:solidFill>
                  <a:schemeClr val="tx1">
                    <a:lumMod val="85000"/>
                    <a:lumOff val="15000"/>
                  </a:schemeClr>
                </a:solidFill>
                <a:latin typeface="Bookman Old Style" panose="02050604050505020204" pitchFamily="18" charset="0"/>
                <a:cs typeface="David" panose="020E0502060401010101" pitchFamily="34" charset="-79"/>
              </a:rPr>
              <a:t>Matthew 12:46 – 13:23</a:t>
            </a:r>
            <a:br>
              <a:rPr lang="en-US" sz="4000" dirty="0">
                <a:solidFill>
                  <a:schemeClr val="tx1">
                    <a:lumMod val="85000"/>
                    <a:lumOff val="15000"/>
                  </a:schemeClr>
                </a:solidFill>
              </a:rPr>
            </a:br>
            <a:endParaRPr lang="en-US" sz="4000" b="1" i="1" dirty="0">
              <a:solidFill>
                <a:schemeClr val="tx1">
                  <a:lumMod val="85000"/>
                  <a:lumOff val="15000"/>
                </a:schemeClr>
              </a:solidFill>
              <a:latin typeface="Bookman Old Style" panose="02050604050505020204" pitchFamily="18" charset="0"/>
              <a:cs typeface="David" panose="020E0502060401010101" pitchFamily="34" charset="-79"/>
            </a:endParaRPr>
          </a:p>
        </p:txBody>
      </p:sp>
      <p:pic>
        <p:nvPicPr>
          <p:cNvPr id="5" name="Picture 4">
            <a:extLst>
              <a:ext uri="{FF2B5EF4-FFF2-40B4-BE49-F238E27FC236}">
                <a16:creationId xmlns:a16="http://schemas.microsoft.com/office/drawing/2014/main" id="{A4860E8F-A3D8-3466-E8D3-C49B90500F17}"/>
              </a:ext>
            </a:extLst>
          </p:cNvPr>
          <p:cNvPicPr>
            <a:picLocks noChangeAspect="1"/>
          </p:cNvPicPr>
          <p:nvPr/>
        </p:nvPicPr>
        <p:blipFill rotWithShape="1">
          <a:blip r:embed="rId2"/>
          <a:srcRect t="15670"/>
          <a:stretch/>
        </p:blipFill>
        <p:spPr>
          <a:xfrm>
            <a:off x="2762250" y="1959069"/>
            <a:ext cx="6667500" cy="2939863"/>
          </a:xfrm>
          <a:prstGeom prst="rect">
            <a:avLst/>
          </a:prstGeom>
          <a:effectLst>
            <a:softEdge rad="63500"/>
          </a:effectLst>
        </p:spPr>
      </p:pic>
      <p:sp>
        <p:nvSpPr>
          <p:cNvPr id="7" name="Content Placeholder 6">
            <a:extLst>
              <a:ext uri="{FF2B5EF4-FFF2-40B4-BE49-F238E27FC236}">
                <a16:creationId xmlns:a16="http://schemas.microsoft.com/office/drawing/2014/main" id="{8C26689C-1464-E96E-F1BF-FA284AFC8D8E}"/>
              </a:ext>
            </a:extLst>
          </p:cNvPr>
          <p:cNvSpPr>
            <a:spLocks noGrp="1"/>
          </p:cNvSpPr>
          <p:nvPr>
            <p:ph idx="1"/>
          </p:nvPr>
        </p:nvSpPr>
        <p:spPr>
          <a:xfrm>
            <a:off x="1069848" y="4898932"/>
            <a:ext cx="10058400" cy="1851492"/>
          </a:xfrm>
        </p:spPr>
        <p:txBody>
          <a:bodyPr>
            <a:norm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How unsearchable are his judgments and how inscrutable his ways! For </a:t>
            </a:r>
            <a:r>
              <a:rPr lang="en-US" sz="2800" b="1" i="1" dirty="0">
                <a:solidFill>
                  <a:srgbClr val="0070C0"/>
                </a:solidFill>
                <a:latin typeface="Bookman Old Style" panose="02050604050505020204" pitchFamily="18" charset="0"/>
              </a:rPr>
              <a:t>who has known the mind of the Lord</a:t>
            </a:r>
            <a:r>
              <a:rPr lang="en-US" sz="2800" b="1" i="1" dirty="0">
                <a:latin typeface="Bookman Old Style" panose="02050604050505020204" pitchFamily="18" charset="0"/>
              </a:rPr>
              <a:t>, or who has been his counselor?</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Romans 11:33-34</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0015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King’s people are those who do the will of His Father (</a:t>
            </a:r>
            <a:r>
              <a:rPr lang="en-US" sz="3200" b="1" i="1" dirty="0">
                <a:effectLst/>
                <a:latin typeface="Bookman Old Style" panose="02050604050505020204" pitchFamily="18" charset="0"/>
                <a:ea typeface="Calibri" panose="020F0502020204030204" pitchFamily="34" charset="0"/>
              </a:rPr>
              <a:t>verses 12:46-50</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46</a:t>
            </a:r>
            <a:r>
              <a:rPr lang="en-US" sz="2800" b="1" dirty="0">
                <a:latin typeface="Bookman Old Style" panose="02050604050505020204" pitchFamily="18" charset="0"/>
              </a:rPr>
              <a:t> </a:t>
            </a:r>
            <a:r>
              <a:rPr lang="en-US" sz="2800" b="1" i="1" dirty="0">
                <a:latin typeface="Bookman Old Style" panose="02050604050505020204" pitchFamily="18" charset="0"/>
              </a:rPr>
              <a:t>While he was still speaking to the people, behold, his mother and his brothers stood outside, asking to speak to him</a:t>
            </a:r>
            <a:r>
              <a:rPr lang="en-US" sz="2800" b="1" dirty="0">
                <a:latin typeface="Bookman Old Style" panose="02050604050505020204" pitchFamily="18" charset="0"/>
              </a:rPr>
              <a:t>. </a:t>
            </a:r>
          </a:p>
          <a:p>
            <a:pPr marL="0" indent="0">
              <a:buNone/>
            </a:pPr>
            <a:r>
              <a:rPr lang="en-US" sz="2400" b="1" dirty="0">
                <a:solidFill>
                  <a:srgbClr val="FF0000"/>
                </a:solidFill>
                <a:latin typeface="Bookman Old Style" panose="02050604050505020204" pitchFamily="18" charset="0"/>
              </a:rPr>
              <a:t>48</a:t>
            </a:r>
            <a:r>
              <a:rPr lang="en-US" sz="2800" b="1" dirty="0">
                <a:latin typeface="Bookman Old Style" panose="02050604050505020204" pitchFamily="18" charset="0"/>
              </a:rPr>
              <a:t> </a:t>
            </a:r>
            <a:r>
              <a:rPr lang="en-US" sz="2800" b="1" i="1" dirty="0">
                <a:latin typeface="Bookman Old Style" panose="02050604050505020204" pitchFamily="18" charset="0"/>
              </a:rPr>
              <a:t>But he replied to the man who told him, “Who is my mother, and who are my brothers?”</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49</a:t>
            </a:r>
            <a:r>
              <a:rPr lang="en-US" sz="2800" b="1" dirty="0">
                <a:latin typeface="Bookman Old Style" panose="02050604050505020204" pitchFamily="18" charset="0"/>
              </a:rPr>
              <a:t> </a:t>
            </a:r>
            <a:r>
              <a:rPr lang="en-US" sz="2800" b="1" i="1" dirty="0">
                <a:latin typeface="Bookman Old Style" panose="02050604050505020204" pitchFamily="18" charset="0"/>
              </a:rPr>
              <a:t>And stretching out his hand toward his disciples, he said, “Here are my mother and my brothers!</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50</a:t>
            </a:r>
            <a:r>
              <a:rPr lang="en-US" sz="2800" b="1" dirty="0">
                <a:latin typeface="Bookman Old Style" panose="02050604050505020204" pitchFamily="18" charset="0"/>
              </a:rPr>
              <a:t> </a:t>
            </a:r>
            <a:r>
              <a:rPr lang="en-US" sz="2800" b="1" i="1" dirty="0">
                <a:latin typeface="Bookman Old Style" panose="02050604050505020204" pitchFamily="18" charset="0"/>
              </a:rPr>
              <a:t>For </a:t>
            </a:r>
            <a:r>
              <a:rPr lang="en-US" sz="2800" b="1" i="1" dirty="0">
                <a:solidFill>
                  <a:srgbClr val="0070C0"/>
                </a:solidFill>
                <a:latin typeface="Bookman Old Style" panose="02050604050505020204" pitchFamily="18" charset="0"/>
              </a:rPr>
              <a:t>whoever does the will of my Father in heaven is my brother and sister and mother</a:t>
            </a:r>
            <a:r>
              <a:rPr lang="en-US" sz="2800" b="1" i="1" dirty="0">
                <a:latin typeface="Bookman Old Style" panose="02050604050505020204" pitchFamily="18" charset="0"/>
              </a:rPr>
              <a:t>.”</a:t>
            </a:r>
            <a:endParaRPr lang="en-US" sz="2800" b="1"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6049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10</a:t>
            </a:r>
            <a:r>
              <a:rPr lang="en-US" sz="2800" b="1" dirty="0">
                <a:latin typeface="Bookman Old Style" panose="02050604050505020204" pitchFamily="18" charset="0"/>
              </a:rPr>
              <a:t> </a:t>
            </a:r>
            <a:r>
              <a:rPr lang="en-US" sz="2800" b="1" i="1" dirty="0">
                <a:latin typeface="Bookman Old Style" panose="02050604050505020204" pitchFamily="18" charset="0"/>
              </a:rPr>
              <a:t>Then the disciples came and said to him, “</a:t>
            </a:r>
            <a:r>
              <a:rPr lang="en-US" sz="2800" b="1" i="1" dirty="0">
                <a:solidFill>
                  <a:srgbClr val="0070C0"/>
                </a:solidFill>
                <a:latin typeface="Bookman Old Style" panose="02050604050505020204" pitchFamily="18" charset="0"/>
              </a:rPr>
              <a:t>Why do you speak to them in </a:t>
            </a:r>
            <a:r>
              <a:rPr lang="en-US" sz="2800" b="1" i="1" u="sng" dirty="0">
                <a:solidFill>
                  <a:srgbClr val="0070C0"/>
                </a:solidFill>
                <a:latin typeface="Bookman Old Style" panose="02050604050505020204" pitchFamily="18" charset="0"/>
              </a:rPr>
              <a:t>parables</a:t>
            </a:r>
            <a:r>
              <a:rPr lang="en-US" sz="2800" b="1" i="1" dirty="0">
                <a:solidFill>
                  <a:srgbClr val="0070C0"/>
                </a:solidFill>
                <a:latin typeface="Bookman Old Style" panose="02050604050505020204" pitchFamily="18" charset="0"/>
              </a:rPr>
              <a:t>?</a:t>
            </a:r>
            <a:r>
              <a:rPr lang="en-US" sz="2800" b="1" i="1" dirty="0">
                <a:latin typeface="Bookman Old Style" panose="02050604050505020204" pitchFamily="18" charset="0"/>
              </a:rPr>
              <a:t>”</a:t>
            </a:r>
          </a:p>
        </p:txBody>
      </p:sp>
      <p:pic>
        <p:nvPicPr>
          <p:cNvPr id="3" name="Picture 2">
            <a:extLst>
              <a:ext uri="{FF2B5EF4-FFF2-40B4-BE49-F238E27FC236}">
                <a16:creationId xmlns:a16="http://schemas.microsoft.com/office/drawing/2014/main" id="{4F84EBD8-A5D9-03FE-8FF5-8422A3703CC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20712" y="4495801"/>
            <a:ext cx="2649899" cy="1987424"/>
          </a:xfrm>
          <a:prstGeom prst="rect">
            <a:avLst/>
          </a:prstGeom>
          <a:effectLst>
            <a:softEdge rad="63500"/>
          </a:effectLst>
        </p:spPr>
      </p:pic>
      <p:pic>
        <p:nvPicPr>
          <p:cNvPr id="7" name="Picture 6">
            <a:extLst>
              <a:ext uri="{FF2B5EF4-FFF2-40B4-BE49-F238E27FC236}">
                <a16:creationId xmlns:a16="http://schemas.microsoft.com/office/drawing/2014/main" id="{B2402BA9-247F-0DB3-06A2-1D27AE005F9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6069104" y="4495801"/>
            <a:ext cx="2986566" cy="1987424"/>
          </a:xfrm>
          <a:prstGeom prst="ellipse">
            <a:avLst/>
          </a:prstGeom>
          <a:ln>
            <a:noFill/>
          </a:ln>
          <a:effectLst>
            <a:softEdge rad="112500"/>
          </a:effectLst>
        </p:spPr>
      </p:pic>
      <p:sp>
        <p:nvSpPr>
          <p:cNvPr id="9" name="TextBox 8">
            <a:extLst>
              <a:ext uri="{FF2B5EF4-FFF2-40B4-BE49-F238E27FC236}">
                <a16:creationId xmlns:a16="http://schemas.microsoft.com/office/drawing/2014/main" id="{C5C66287-5610-4CE4-EE05-A1F69C4FC346}"/>
              </a:ext>
            </a:extLst>
          </p:cNvPr>
          <p:cNvSpPr txBox="1"/>
          <p:nvPr/>
        </p:nvSpPr>
        <p:spPr>
          <a:xfrm>
            <a:off x="2919438" y="4597400"/>
            <a:ext cx="1968979"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Opened &amp; Growing</a:t>
            </a:r>
          </a:p>
        </p:txBody>
      </p:sp>
      <p:sp>
        <p:nvSpPr>
          <p:cNvPr id="10" name="TextBox 9">
            <a:extLst>
              <a:ext uri="{FF2B5EF4-FFF2-40B4-BE49-F238E27FC236}">
                <a16:creationId xmlns:a16="http://schemas.microsoft.com/office/drawing/2014/main" id="{7358D38C-381B-EF0E-96E0-B59ACD178A0E}"/>
              </a:ext>
            </a:extLst>
          </p:cNvPr>
          <p:cNvSpPr txBox="1"/>
          <p:nvPr/>
        </p:nvSpPr>
        <p:spPr>
          <a:xfrm>
            <a:off x="9063797" y="4610099"/>
            <a:ext cx="1968979"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Hardened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Judged</a:t>
            </a:r>
          </a:p>
        </p:txBody>
      </p:sp>
      <p:cxnSp>
        <p:nvCxnSpPr>
          <p:cNvPr id="12" name="Straight Arrow Connector 11">
            <a:extLst>
              <a:ext uri="{FF2B5EF4-FFF2-40B4-BE49-F238E27FC236}">
                <a16:creationId xmlns:a16="http://schemas.microsoft.com/office/drawing/2014/main" id="{9C6D54AA-2ED9-1C45-3BC1-65ABD99CE5B7}"/>
              </a:ext>
            </a:extLst>
          </p:cNvPr>
          <p:cNvCxnSpPr>
            <a:cxnSpLocks/>
          </p:cNvCxnSpPr>
          <p:nvPr/>
        </p:nvCxnSpPr>
        <p:spPr>
          <a:xfrm flipH="1">
            <a:off x="2542233" y="2832102"/>
            <a:ext cx="3802941" cy="210819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3F7ED4-5F0E-DDC1-8B77-FDE88B35C5FA}"/>
              </a:ext>
            </a:extLst>
          </p:cNvPr>
          <p:cNvCxnSpPr>
            <a:cxnSpLocks/>
            <a:endCxn id="7" idx="0"/>
          </p:cNvCxnSpPr>
          <p:nvPr/>
        </p:nvCxnSpPr>
        <p:spPr>
          <a:xfrm>
            <a:off x="6579156" y="2844801"/>
            <a:ext cx="983231" cy="165100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8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Jesus’ disciples were blessed by God with understanding to do the Father’s will (</a:t>
            </a:r>
            <a:r>
              <a:rPr lang="en-US" sz="2800" b="1" i="1" dirty="0">
                <a:latin typeface="Bookman Old Style" panose="02050604050505020204" pitchFamily="18" charset="0"/>
              </a:rPr>
              <a:t>10-12, 16-17</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10</a:t>
            </a:r>
            <a:r>
              <a:rPr lang="en-US" sz="2800" b="1" dirty="0">
                <a:latin typeface="Bookman Old Style" panose="02050604050505020204" pitchFamily="18" charset="0"/>
              </a:rPr>
              <a:t> </a:t>
            </a:r>
            <a:r>
              <a:rPr lang="en-US" sz="2800" b="1" i="1" dirty="0">
                <a:latin typeface="Bookman Old Style" panose="02050604050505020204" pitchFamily="18" charset="0"/>
              </a:rPr>
              <a:t>Then the disciples came and said to him, “</a:t>
            </a:r>
            <a:r>
              <a:rPr lang="en-US" sz="2800" b="1" i="1" dirty="0">
                <a:solidFill>
                  <a:srgbClr val="0070C0"/>
                </a:solidFill>
                <a:latin typeface="Bookman Old Style" panose="02050604050505020204" pitchFamily="18" charset="0"/>
              </a:rPr>
              <a:t>Why do you speak to them in parables?</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11</a:t>
            </a:r>
            <a:r>
              <a:rPr lang="en-US" sz="2800" b="1" dirty="0">
                <a:latin typeface="Bookman Old Style" panose="02050604050505020204" pitchFamily="18" charset="0"/>
              </a:rPr>
              <a:t> </a:t>
            </a:r>
            <a:r>
              <a:rPr lang="en-US" sz="2800" b="1" i="1" dirty="0">
                <a:latin typeface="Bookman Old Style" panose="02050604050505020204" pitchFamily="18" charset="0"/>
              </a:rPr>
              <a:t>And he answered them, “</a:t>
            </a:r>
            <a:r>
              <a:rPr lang="en-US" sz="2800" b="1" i="1" dirty="0">
                <a:solidFill>
                  <a:srgbClr val="0070C0"/>
                </a:solidFill>
                <a:latin typeface="Bookman Old Style" panose="02050604050505020204" pitchFamily="18" charset="0"/>
              </a:rPr>
              <a:t>To you it has been given to know </a:t>
            </a:r>
            <a:r>
              <a:rPr lang="en-US" sz="2800" b="1" i="1" dirty="0">
                <a:latin typeface="Bookman Old Style" panose="02050604050505020204" pitchFamily="18" charset="0"/>
              </a:rPr>
              <a:t>the secrets of the kingdom of heaven, but </a:t>
            </a:r>
            <a:r>
              <a:rPr lang="en-US" sz="2800" b="1" i="1" dirty="0">
                <a:solidFill>
                  <a:srgbClr val="00B050"/>
                </a:solidFill>
                <a:latin typeface="Bookman Old Style" panose="02050604050505020204" pitchFamily="18" charset="0"/>
              </a:rPr>
              <a:t>to them it has not been given</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12 </a:t>
            </a:r>
            <a:r>
              <a:rPr lang="en-US" sz="2800" b="1" i="1" dirty="0">
                <a:latin typeface="Bookman Old Style" panose="02050604050505020204" pitchFamily="18" charset="0"/>
              </a:rPr>
              <a:t>For </a:t>
            </a:r>
            <a:r>
              <a:rPr lang="en-US" sz="2800" b="1" i="1" dirty="0">
                <a:solidFill>
                  <a:srgbClr val="0070C0"/>
                </a:solidFill>
                <a:latin typeface="Bookman Old Style" panose="02050604050505020204" pitchFamily="18" charset="0"/>
              </a:rPr>
              <a:t>to the one who has, more will be given, </a:t>
            </a:r>
            <a:r>
              <a:rPr lang="en-US" sz="2800" b="1" i="1" dirty="0">
                <a:latin typeface="Bookman Old Style" panose="02050604050505020204" pitchFamily="18" charset="0"/>
              </a:rPr>
              <a:t>and he will have an abundance, but from </a:t>
            </a:r>
            <a:r>
              <a:rPr lang="en-US" sz="2800" b="1" i="1" dirty="0">
                <a:solidFill>
                  <a:srgbClr val="00B050"/>
                </a:solidFill>
                <a:latin typeface="Bookman Old Style" panose="02050604050505020204" pitchFamily="18" charset="0"/>
              </a:rPr>
              <a:t>the one who has not, even what he has will be taken away</a:t>
            </a:r>
            <a:r>
              <a:rPr lang="en-US" sz="2800" b="1" dirty="0">
                <a:latin typeface="Bookman Old Style" panose="02050604050505020204" pitchFamily="18" charset="0"/>
              </a:rPr>
              <a:t>.</a:t>
            </a:r>
            <a:endParaRPr lang="en-US" sz="4400" b="1" i="1" dirty="0">
              <a:latin typeface="Bookman Old Style" panose="02050604050505020204" pitchFamily="18" charset="0"/>
            </a:endParaRPr>
          </a:p>
        </p:txBody>
      </p:sp>
    </p:spTree>
    <p:extLst>
      <p:ext uri="{BB962C8B-B14F-4D97-AF65-F5344CB8AC3E}">
        <p14:creationId xmlns:p14="http://schemas.microsoft.com/office/powerpoint/2010/main" val="14137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Jesus’ disciples were blessed by God with understanding to do the Father’s will (</a:t>
            </a:r>
            <a:r>
              <a:rPr lang="en-US" sz="2800" b="1" i="1" dirty="0">
                <a:latin typeface="Bookman Old Style" panose="02050604050505020204" pitchFamily="18" charset="0"/>
              </a:rPr>
              <a:t>10-12, 16-17</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16</a:t>
            </a:r>
            <a:r>
              <a:rPr lang="en-US" sz="2800" b="1" dirty="0">
                <a:latin typeface="Bookman Old Style" panose="02050604050505020204" pitchFamily="18" charset="0"/>
              </a:rPr>
              <a:t> </a:t>
            </a:r>
            <a:r>
              <a:rPr lang="en-US" sz="2800" b="1" i="1" dirty="0">
                <a:latin typeface="Bookman Old Style" panose="02050604050505020204" pitchFamily="18" charset="0"/>
              </a:rPr>
              <a:t>But </a:t>
            </a:r>
            <a:r>
              <a:rPr lang="en-US" sz="2800" b="1" i="1" u="sng" dirty="0">
                <a:solidFill>
                  <a:srgbClr val="0070C0"/>
                </a:solidFill>
                <a:latin typeface="Bookman Old Style" panose="02050604050505020204" pitchFamily="18" charset="0"/>
              </a:rPr>
              <a:t>blessed</a:t>
            </a:r>
            <a:r>
              <a:rPr lang="en-US" sz="2800" b="1" i="1" dirty="0">
                <a:solidFill>
                  <a:srgbClr val="0070C0"/>
                </a:solidFill>
                <a:latin typeface="Bookman Old Style" panose="02050604050505020204" pitchFamily="18" charset="0"/>
              </a:rPr>
              <a:t> are </a:t>
            </a:r>
            <a:r>
              <a:rPr lang="en-US" sz="2800" b="1" i="1" dirty="0">
                <a:latin typeface="Bookman Old Style" panose="02050604050505020204" pitchFamily="18" charset="0"/>
              </a:rPr>
              <a:t>your eyes, for they see, and your ears, for they hear</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17</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For</a:t>
            </a:r>
            <a:r>
              <a:rPr lang="en-US" sz="2800" b="1" i="1" dirty="0">
                <a:latin typeface="Bookman Old Style" panose="02050604050505020204" pitchFamily="18" charset="0"/>
              </a:rPr>
              <a:t> truly, I say to you, </a:t>
            </a:r>
            <a:r>
              <a:rPr lang="en-US" sz="2800" b="1" i="1" dirty="0">
                <a:solidFill>
                  <a:srgbClr val="0070C0"/>
                </a:solidFill>
                <a:latin typeface="Bookman Old Style" panose="02050604050505020204" pitchFamily="18" charset="0"/>
              </a:rPr>
              <a:t>many prophets and righteous people longed to see what you see</a:t>
            </a:r>
            <a:r>
              <a:rPr lang="en-US" sz="2800" b="1" i="1" dirty="0">
                <a:latin typeface="Bookman Old Style" panose="02050604050505020204" pitchFamily="18" charset="0"/>
              </a:rPr>
              <a:t>, and did not see it, and </a:t>
            </a:r>
            <a:r>
              <a:rPr lang="en-US" sz="2800" b="1" i="1" dirty="0">
                <a:solidFill>
                  <a:srgbClr val="0070C0"/>
                </a:solidFill>
                <a:latin typeface="Bookman Old Style" panose="02050604050505020204" pitchFamily="18" charset="0"/>
              </a:rPr>
              <a:t>to hear what you hear</a:t>
            </a:r>
            <a:r>
              <a:rPr lang="en-US" sz="2800" b="1" i="1" dirty="0">
                <a:latin typeface="Bookman Old Style" panose="02050604050505020204" pitchFamily="18" charset="0"/>
              </a:rPr>
              <a:t>, and did not hear it</a:t>
            </a:r>
            <a:r>
              <a:rPr lang="en-US" sz="2800" b="1" dirty="0">
                <a:latin typeface="Bookman Old Style" panose="02050604050505020204" pitchFamily="18" charset="0"/>
              </a:rPr>
              <a:t>. </a:t>
            </a:r>
            <a:endParaRPr lang="en-US" sz="5400" b="1" i="1" dirty="0">
              <a:latin typeface="Bookman Old Style" panose="02050604050505020204" pitchFamily="18" charset="0"/>
            </a:endParaRPr>
          </a:p>
        </p:txBody>
      </p:sp>
    </p:spTree>
    <p:extLst>
      <p:ext uri="{BB962C8B-B14F-4D97-AF65-F5344CB8AC3E}">
        <p14:creationId xmlns:p14="http://schemas.microsoft.com/office/powerpoint/2010/main" val="80168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King’s people have hearts opened to do the Father’s will (</a:t>
            </a:r>
            <a:r>
              <a:rPr lang="en-US" sz="3200" b="1" i="1" dirty="0">
                <a:effectLst/>
                <a:latin typeface="Bookman Old Style" panose="02050604050505020204" pitchFamily="18" charset="0"/>
                <a:ea typeface="Calibri" panose="020F0502020204030204" pitchFamily="34" charset="0"/>
              </a:rPr>
              <a:t>verses 13:10-17</a:t>
            </a:r>
            <a:r>
              <a:rPr lang="en-US" sz="3200" b="1" dirty="0">
                <a:effectLst/>
                <a:latin typeface="Bookman Old Style" panose="02050604050505020204" pitchFamily="18" charset="0"/>
                <a:ea typeface="Calibri" panose="020F0502020204030204" pitchFamily="34"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Jesus’ disciples were blessed by God with understanding to do the Father’s will (</a:t>
            </a:r>
            <a:r>
              <a:rPr lang="en-US" sz="2800" b="1" i="1" dirty="0">
                <a:latin typeface="Bookman Old Style" panose="02050604050505020204" pitchFamily="18" charset="0"/>
              </a:rPr>
              <a:t>10-12, 16-17</a:t>
            </a:r>
            <a:r>
              <a:rPr lang="en-US" sz="2800" b="1" dirty="0">
                <a:latin typeface="Bookman Old Style" panose="02050604050505020204" pitchFamily="18" charset="0"/>
              </a:rPr>
              <a:t>)</a:t>
            </a:r>
          </a:p>
          <a:p>
            <a:pPr marL="0" indent="0">
              <a:buNone/>
            </a:pPr>
            <a:r>
              <a:rPr lang="en-US" sz="2800" b="1" dirty="0">
                <a:latin typeface="Bookman Old Style" panose="02050604050505020204" pitchFamily="18" charset="0"/>
              </a:rPr>
              <a:t>“The new truth, now given to men by revelation in the person and mission of Jesus, is that the Kingdom which is to come finally in apocalyptic power, as foreseen by Daniel, has in fact </a:t>
            </a:r>
            <a:r>
              <a:rPr lang="en-US" sz="2800" b="1" dirty="0">
                <a:solidFill>
                  <a:srgbClr val="0070C0"/>
                </a:solidFill>
                <a:latin typeface="Bookman Old Style" panose="02050604050505020204" pitchFamily="18" charset="0"/>
              </a:rPr>
              <a:t>entered into the world in advance in a hidden form to work secretly within and among men</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George Ladd, “The Presence of the Future: The Eschatology of Biblical Realism”</a:t>
            </a:r>
            <a:endParaRPr lang="en-US" sz="2800" b="1"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591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835</TotalTime>
  <Words>1939</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Bookman Old Style</vt:lpstr>
      <vt:lpstr>Calibri</vt:lpstr>
      <vt:lpstr>Calibri Light</vt:lpstr>
      <vt:lpstr>Rockwell</vt:lpstr>
      <vt:lpstr>Rockwell Condensed</vt:lpstr>
      <vt:lpstr>Wingdings</vt:lpstr>
      <vt:lpstr>1_Office Theme</vt:lpstr>
      <vt:lpstr>Wood Type</vt:lpstr>
      <vt:lpstr>PowerPoint Presentation</vt:lpstr>
      <vt:lpstr>PowerPoint Presentation</vt:lpstr>
      <vt:lpstr>The King wins the hearts of his people Matthew 12:46 – 13:23 </vt:lpstr>
      <vt:lpstr>The King wins the hearts of his people Matthew 12:46 – 13:23 </vt:lpstr>
      <vt:lpstr>I. The King’s people are those who do the will of His Father (verses 12:46-50)</vt:lpstr>
      <vt:lpstr>II. The King’s people have hearts opened to do the Father’s will (verses 13:10-17)</vt:lpstr>
      <vt:lpstr>II. The King’s people have hearts opened to do the Father’s will (verses 13:10-17)</vt:lpstr>
      <vt:lpstr>II. The King’s people have hearts opened to do the Father’s will (verses 13:10-17)</vt:lpstr>
      <vt:lpstr>II. The King’s people have hearts opened to do the Father’s will (verses 13:10-17)</vt:lpstr>
      <vt:lpstr>II. The King’s people have hearts opened to do the Father’s will (verses 13:10-17)</vt:lpstr>
      <vt:lpstr>II. The King’s people have hearts opened to do the Father’s will (verses 13:10-17)</vt:lpstr>
      <vt:lpstr>II. The King’s people have hearts opened to do the Father’s will (verses 13:10-17)</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III. The King wins the hearts of His people by the power of His received word (verses 1-9 &amp; 18-23)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64</cp:revision>
  <dcterms:created xsi:type="dcterms:W3CDTF">2020-03-26T18:56:14Z</dcterms:created>
  <dcterms:modified xsi:type="dcterms:W3CDTF">2023-07-16T17:58:57Z</dcterms:modified>
</cp:coreProperties>
</file>