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2"/>
  </p:notesMasterIdLst>
  <p:sldIdLst>
    <p:sldId id="545" r:id="rId3"/>
    <p:sldId id="399" r:id="rId4"/>
    <p:sldId id="504" r:id="rId5"/>
    <p:sldId id="565" r:id="rId6"/>
    <p:sldId id="677" r:id="rId7"/>
    <p:sldId id="678" r:id="rId8"/>
    <p:sldId id="675" r:id="rId9"/>
    <p:sldId id="679" r:id="rId10"/>
    <p:sldId id="660" r:id="rId11"/>
    <p:sldId id="681" r:id="rId12"/>
    <p:sldId id="680" r:id="rId13"/>
    <p:sldId id="682" r:id="rId14"/>
    <p:sldId id="676" r:id="rId15"/>
    <p:sldId id="652" r:id="rId16"/>
    <p:sldId id="683" r:id="rId17"/>
    <p:sldId id="684" r:id="rId18"/>
    <p:sldId id="685" r:id="rId19"/>
    <p:sldId id="538" r:id="rId20"/>
    <p:sldId id="53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6/19/2023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76030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08791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12318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01852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13933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341173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60903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6/19/2023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0723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6/19/2023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24392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37302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0973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6/19/2023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6/19/2023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6/19/2023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6/19/2023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86735559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800" b="1" i="1" dirty="0">
                <a:solidFill>
                  <a:schemeClr val="bg1"/>
                </a:solidFill>
              </a:rPr>
              <a:t>Matthew 11:20-30</a:t>
            </a:r>
          </a:p>
          <a:p>
            <a:pPr marL="0" indent="0" algn="ctr">
              <a:buNone/>
            </a:pPr>
            <a:endParaRPr lang="en-US" sz="4000" b="1" dirty="0">
              <a:solidFill>
                <a:srgbClr val="FF3300"/>
              </a:solidFill>
            </a:endParaRPr>
          </a:p>
          <a:p>
            <a:pPr marL="0" indent="0" algn="ctr">
              <a:buNone/>
            </a:pPr>
            <a:r>
              <a:rPr lang="en-US" sz="4000" b="1" dirty="0">
                <a:solidFill>
                  <a:srgbClr val="FF3300"/>
                </a:solidFill>
              </a:rPr>
              <a:t>Page 970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receive the King do so by God’s grace alone (</a:t>
            </a:r>
            <a:r>
              <a:rPr lang="en-US" sz="3200" b="1" i="1" dirty="0">
                <a:effectLst/>
                <a:latin typeface="Bookman Old Style" panose="02050604050505020204" pitchFamily="18" charset="0"/>
                <a:ea typeface="Calibri" panose="020F0502020204030204" pitchFamily="34" charset="0"/>
              </a:rPr>
              <a:t>verses 25-27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solidFill>
                  <a:srgbClr val="C00000"/>
                </a:solidFill>
                <a:latin typeface="Bookman Old Style" panose="02050604050505020204" pitchFamily="18" charset="0"/>
              </a:rPr>
              <a:t>Romans 9</a:t>
            </a:r>
            <a:r>
              <a:rPr lang="en-US" sz="2800" b="1" dirty="0">
                <a:latin typeface="Bookman Old Style" panose="02050604050505020204" pitchFamily="18" charset="0"/>
              </a:rPr>
              <a:t> - </a:t>
            </a:r>
            <a:r>
              <a:rPr lang="en-US" sz="2800" b="1" dirty="0">
                <a:solidFill>
                  <a:srgbClr val="7030A0"/>
                </a:solidFill>
                <a:effectLst/>
                <a:latin typeface="Bookman Old Style" panose="02050604050505020204" pitchFamily="18" charset="0"/>
                <a:ea typeface="Calibri" panose="020F0502020204030204" pitchFamily="34" charset="0"/>
              </a:rPr>
              <a:t>God is always good and just, and His grace alone brings salvation, yet in a way that is ultimately beyond our understanding</a:t>
            </a:r>
            <a:r>
              <a:rPr lang="en-US" sz="2800" b="1" dirty="0">
                <a:effectLst/>
                <a:latin typeface="Bookman Old Style" panose="02050604050505020204" pitchFamily="18" charset="0"/>
                <a:ea typeface="Calibri" panose="020F0502020204030204" pitchFamily="34"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You will say to me then, ‘Why does he still find fault? For </a:t>
            </a:r>
            <a:r>
              <a:rPr lang="en-US" sz="2800" b="1" i="1" dirty="0">
                <a:solidFill>
                  <a:srgbClr val="0070C0"/>
                </a:solidFill>
                <a:latin typeface="Bookman Old Style" panose="02050604050505020204" pitchFamily="18" charset="0"/>
              </a:rPr>
              <a:t>who can resist his will?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9:19</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a:t>
            </a:r>
            <a:r>
              <a:rPr lang="en-US" sz="2800" b="1" i="1" dirty="0">
                <a:solidFill>
                  <a:srgbClr val="0070C0"/>
                </a:solidFill>
                <a:latin typeface="Bookman Old Style" panose="02050604050505020204" pitchFamily="18" charset="0"/>
              </a:rPr>
              <a:t>who are you</a:t>
            </a:r>
            <a:r>
              <a:rPr lang="en-US" sz="2800" b="1" i="1" dirty="0">
                <a:latin typeface="Bookman Old Style" panose="02050604050505020204" pitchFamily="18" charset="0"/>
              </a:rPr>
              <a:t>, O man, </a:t>
            </a:r>
            <a:r>
              <a:rPr lang="en-US" sz="2800" b="1" i="1" dirty="0">
                <a:solidFill>
                  <a:srgbClr val="0070C0"/>
                </a:solidFill>
                <a:latin typeface="Bookman Old Style" panose="02050604050505020204" pitchFamily="18" charset="0"/>
              </a:rPr>
              <a:t>to answer back to God</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9:20</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Oh, the depth of the riches and wisdom and knowledge of God! </a:t>
            </a:r>
            <a:r>
              <a:rPr lang="en-US" sz="2800" b="1" i="1" dirty="0">
                <a:solidFill>
                  <a:srgbClr val="0070C0"/>
                </a:solidFill>
                <a:latin typeface="Bookman Old Style" panose="02050604050505020204" pitchFamily="18" charset="0"/>
              </a:rPr>
              <a:t>How unsearchable are his judgments and how inscrutable his ways!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11:33</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5258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20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receive the King do so by God’s grace alone (</a:t>
            </a:r>
            <a:r>
              <a:rPr lang="en-US" sz="3200" b="1" i="1" dirty="0">
                <a:effectLst/>
                <a:latin typeface="Bookman Old Style" panose="02050604050505020204" pitchFamily="18" charset="0"/>
                <a:ea typeface="Calibri" panose="020F0502020204030204" pitchFamily="34" charset="0"/>
              </a:rPr>
              <a:t>verses 25-27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Father’s gracious will in salvation is worthy of our praise (</a:t>
            </a:r>
            <a:r>
              <a:rPr lang="en-US" sz="2800" b="1" i="1" dirty="0">
                <a:latin typeface="Bookman Old Style" panose="02050604050505020204" pitchFamily="18" charset="0"/>
              </a:rPr>
              <a:t>25-26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At that time Jesus declared, “</a:t>
            </a:r>
            <a:r>
              <a:rPr lang="en-US" sz="2800" b="1" i="1" dirty="0">
                <a:solidFill>
                  <a:srgbClr val="0070C0"/>
                </a:solidFill>
                <a:latin typeface="Bookman Old Style" panose="02050604050505020204" pitchFamily="18" charset="0"/>
              </a:rPr>
              <a:t>I thank you, Father</a:t>
            </a:r>
            <a:r>
              <a:rPr lang="en-US" sz="2800" b="1" i="1" dirty="0">
                <a:latin typeface="Bookman Old Style" panose="02050604050505020204" pitchFamily="18" charset="0"/>
              </a:rPr>
              <a:t>, Lord of heaven and earth, that </a:t>
            </a:r>
            <a:r>
              <a:rPr lang="en-US" sz="2800" b="1" i="1" dirty="0">
                <a:solidFill>
                  <a:srgbClr val="0070C0"/>
                </a:solidFill>
                <a:latin typeface="Bookman Old Style" panose="02050604050505020204" pitchFamily="18" charset="0"/>
              </a:rPr>
              <a:t>you have hidden these things</a:t>
            </a:r>
            <a:r>
              <a:rPr lang="en-US" sz="2800" b="1" i="1" dirty="0">
                <a:latin typeface="Bookman Old Style" panose="02050604050505020204" pitchFamily="18" charset="0"/>
              </a:rPr>
              <a:t> from the wise and understanding </a:t>
            </a:r>
            <a:r>
              <a:rPr lang="en-US" sz="2800" b="1" i="1" dirty="0">
                <a:solidFill>
                  <a:srgbClr val="0070C0"/>
                </a:solidFill>
                <a:latin typeface="Bookman Old Style" panose="02050604050505020204" pitchFamily="18" charset="0"/>
              </a:rPr>
              <a:t>and revealed them </a:t>
            </a:r>
            <a:r>
              <a:rPr lang="en-US" sz="2800" b="1" i="1" dirty="0">
                <a:latin typeface="Bookman Old Style" panose="02050604050505020204" pitchFamily="18" charset="0"/>
              </a:rPr>
              <a:t>to little children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yes, Father, </a:t>
            </a:r>
            <a:r>
              <a:rPr lang="en-US" sz="2800" b="1" i="1" dirty="0">
                <a:solidFill>
                  <a:srgbClr val="0070C0"/>
                </a:solidFill>
                <a:latin typeface="Bookman Old Style" panose="02050604050505020204" pitchFamily="18" charset="0"/>
              </a:rPr>
              <a:t>for such was your gracious will</a:t>
            </a:r>
            <a:r>
              <a:rPr lang="en-US" sz="2800" b="1" dirty="0">
                <a:latin typeface="Bookman Old Style" panose="02050604050505020204" pitchFamily="18" charset="0"/>
              </a:rPr>
              <a:t>.</a:t>
            </a: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229500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receive the King do so by God’s grace alone (</a:t>
            </a:r>
            <a:r>
              <a:rPr lang="en-US" sz="3200" b="1" i="1" dirty="0">
                <a:effectLst/>
                <a:latin typeface="Bookman Old Style" panose="02050604050505020204" pitchFamily="18" charset="0"/>
                <a:ea typeface="Calibri" panose="020F0502020204030204" pitchFamily="34" charset="0"/>
              </a:rPr>
              <a:t>verses 25-27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Father’s gracious will in salvation is worthy of our praise (</a:t>
            </a:r>
            <a:r>
              <a:rPr lang="en-US" sz="2800" b="1" i="1" dirty="0">
                <a:latin typeface="Bookman Old Style" panose="02050604050505020204" pitchFamily="18" charset="0"/>
              </a:rPr>
              <a:t>25-26</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“These are ‘the wise and learned’ from whom the real significance of Jesus’ ministry is concealed. The point of interest is not their education, any more than the point of interest in the ‘little children’ is their age or size. </a:t>
            </a:r>
            <a:r>
              <a:rPr lang="en-US" sz="2800" b="1" dirty="0">
                <a:solidFill>
                  <a:srgbClr val="0070C0"/>
                </a:solidFill>
                <a:latin typeface="Bookman Old Style" panose="02050604050505020204" pitchFamily="18" charset="0"/>
              </a:rPr>
              <a:t>The contrast is between those who are </a:t>
            </a:r>
            <a:r>
              <a:rPr lang="en-US" sz="2800" b="1" u="sng" dirty="0">
                <a:solidFill>
                  <a:srgbClr val="0070C0"/>
                </a:solidFill>
                <a:latin typeface="Bookman Old Style" panose="02050604050505020204" pitchFamily="18" charset="0"/>
              </a:rPr>
              <a:t>self-sufficient</a:t>
            </a:r>
            <a:r>
              <a:rPr lang="en-US" sz="2800" b="1" dirty="0">
                <a:solidFill>
                  <a:srgbClr val="0070C0"/>
                </a:solidFill>
                <a:latin typeface="Bookman Old Style" panose="02050604050505020204" pitchFamily="18" charset="0"/>
              </a:rPr>
              <a:t> and deem themselves wise and those who are </a:t>
            </a:r>
            <a:r>
              <a:rPr lang="en-US" sz="2800" b="1" u="sng" dirty="0">
                <a:solidFill>
                  <a:srgbClr val="0070C0"/>
                </a:solidFill>
                <a:latin typeface="Bookman Old Style" panose="02050604050505020204" pitchFamily="18" charset="0"/>
              </a:rPr>
              <a:t>dependent</a:t>
            </a:r>
            <a:r>
              <a:rPr lang="en-US" sz="2800" b="1" dirty="0">
                <a:solidFill>
                  <a:srgbClr val="0070C0"/>
                </a:solidFill>
                <a:latin typeface="Bookman Old Style" panose="02050604050505020204" pitchFamily="18" charset="0"/>
              </a:rPr>
              <a:t> and love to be taught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D.A. Carson</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99070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receive the King do so by God’s grace alone (</a:t>
            </a:r>
            <a:r>
              <a:rPr lang="en-US" sz="3200" b="1" i="1" dirty="0">
                <a:effectLst/>
                <a:latin typeface="Bookman Old Style" panose="02050604050505020204" pitchFamily="18" charset="0"/>
                <a:ea typeface="Calibri" panose="020F0502020204030204" pitchFamily="34" charset="0"/>
              </a:rPr>
              <a:t>verses 25-27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The Son is the Father’s agent to bring salvation to people (</a:t>
            </a:r>
            <a:r>
              <a:rPr lang="en-US" sz="2800" b="1" i="1" dirty="0">
                <a:effectLst/>
                <a:latin typeface="Bookman Old Style" panose="02050604050505020204" pitchFamily="18" charset="0"/>
                <a:ea typeface="Calibri" panose="020F0502020204030204" pitchFamily="34" charset="0"/>
              </a:rPr>
              <a:t>27</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27</a:t>
            </a:r>
            <a:r>
              <a:rPr lang="en-US" sz="2800" b="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All things </a:t>
            </a:r>
            <a:r>
              <a:rPr lang="en-US" sz="2800" b="1" i="1" dirty="0">
                <a:effectLst/>
                <a:latin typeface="Bookman Old Style" panose="02050604050505020204" pitchFamily="18" charset="0"/>
                <a:ea typeface="Calibri" panose="020F0502020204030204" pitchFamily="34" charset="0"/>
              </a:rPr>
              <a:t>have been handed over to me by my Father, and no one knows the Son except the Father, and </a:t>
            </a:r>
            <a:r>
              <a:rPr lang="en-US" sz="2800" b="1" i="1" dirty="0">
                <a:solidFill>
                  <a:srgbClr val="0070C0"/>
                </a:solidFill>
                <a:effectLst/>
                <a:latin typeface="Bookman Old Style" panose="02050604050505020204" pitchFamily="18" charset="0"/>
                <a:ea typeface="Calibri" panose="020F0502020204030204" pitchFamily="34" charset="0"/>
              </a:rPr>
              <a:t>no one </a:t>
            </a:r>
            <a:r>
              <a:rPr lang="en-US" sz="2800" b="1" i="1" u="sng" dirty="0">
                <a:solidFill>
                  <a:srgbClr val="0070C0"/>
                </a:solidFill>
                <a:effectLst/>
                <a:latin typeface="Bookman Old Style" panose="02050604050505020204" pitchFamily="18" charset="0"/>
                <a:ea typeface="Calibri" panose="020F0502020204030204" pitchFamily="34" charset="0"/>
              </a:rPr>
              <a:t>knows</a:t>
            </a:r>
            <a:r>
              <a:rPr lang="en-US" sz="2800" b="1" i="1" dirty="0">
                <a:solidFill>
                  <a:srgbClr val="0070C0"/>
                </a:solidFill>
                <a:effectLst/>
                <a:latin typeface="Bookman Old Style" panose="02050604050505020204" pitchFamily="18" charset="0"/>
                <a:ea typeface="Calibri" panose="020F0502020204030204" pitchFamily="34" charset="0"/>
              </a:rPr>
              <a:t> the Father </a:t>
            </a:r>
            <a:r>
              <a:rPr lang="en-US" sz="2800" b="1" i="1" u="sng" dirty="0">
                <a:solidFill>
                  <a:srgbClr val="0070C0"/>
                </a:solidFill>
                <a:effectLst/>
                <a:latin typeface="Bookman Old Style" panose="02050604050505020204" pitchFamily="18" charset="0"/>
                <a:ea typeface="Calibri" panose="020F0502020204030204" pitchFamily="34" charset="0"/>
              </a:rPr>
              <a:t>except the Son</a:t>
            </a:r>
            <a:r>
              <a:rPr lang="en-US" sz="2800" b="1" i="1" dirty="0">
                <a:solidFill>
                  <a:srgbClr val="0070C0"/>
                </a:solidFill>
                <a:effectLst/>
                <a:latin typeface="Bookman Old Style" panose="02050604050505020204" pitchFamily="18" charset="0"/>
                <a:ea typeface="Calibri" panose="020F0502020204030204" pitchFamily="34" charset="0"/>
              </a:rPr>
              <a:t> and </a:t>
            </a:r>
            <a:r>
              <a:rPr lang="en-US" sz="2800" b="1" i="1" u="sng" dirty="0">
                <a:solidFill>
                  <a:srgbClr val="0070C0"/>
                </a:solidFill>
                <a:effectLst/>
                <a:latin typeface="Bookman Old Style" panose="02050604050505020204" pitchFamily="18" charset="0"/>
                <a:ea typeface="Calibri" panose="020F0502020204030204" pitchFamily="34" charset="0"/>
              </a:rPr>
              <a:t>anyone</a:t>
            </a:r>
            <a:r>
              <a:rPr lang="en-US" sz="2800" b="1" i="1" dirty="0">
                <a:solidFill>
                  <a:srgbClr val="0070C0"/>
                </a:solidFill>
                <a:effectLst/>
                <a:latin typeface="Bookman Old Style" panose="02050604050505020204" pitchFamily="18" charset="0"/>
                <a:ea typeface="Calibri" panose="020F0502020204030204" pitchFamily="34" charset="0"/>
              </a:rPr>
              <a:t> to whom the Son chooses to reveal him</a:t>
            </a:r>
            <a:r>
              <a:rPr lang="en-US" sz="2800" b="1" dirty="0">
                <a:solidFill>
                  <a:srgbClr val="0070C0"/>
                </a:solidFill>
                <a:effectLst/>
                <a:latin typeface="Bookman Old Style" panose="02050604050505020204" pitchFamily="18" charset="0"/>
                <a:ea typeface="Calibri" panose="020F0502020204030204" pitchFamily="34" charset="0"/>
              </a:rPr>
              <a:t>. </a:t>
            </a:r>
            <a:endParaRPr lang="en-US" sz="4800" b="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139538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14000" b="-95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the King for salvation! (</a:t>
            </a:r>
            <a:r>
              <a:rPr lang="en-US" sz="3200" b="1" i="1" dirty="0">
                <a:effectLst/>
                <a:latin typeface="Bookman Old Style" panose="02050604050505020204" pitchFamily="18" charset="0"/>
                <a:ea typeface="Calibri" panose="020F0502020204030204" pitchFamily="34" charset="0"/>
              </a:rPr>
              <a:t>verses 28-30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Jesus “</a:t>
            </a:r>
            <a:r>
              <a:rPr lang="en-US" sz="2800" b="1" i="1" dirty="0">
                <a:effectLst/>
                <a:latin typeface="Bookman Old Style" panose="02050604050505020204" pitchFamily="18" charset="0"/>
                <a:ea typeface="Calibri" panose="020F0502020204030204" pitchFamily="34" charset="0"/>
              </a:rPr>
              <a:t>saw the crowds, </a:t>
            </a:r>
            <a:r>
              <a:rPr lang="en-US" sz="2800" b="1" i="1" dirty="0">
                <a:solidFill>
                  <a:srgbClr val="0070C0"/>
                </a:solidFill>
                <a:effectLst/>
                <a:latin typeface="Bookman Old Style" panose="02050604050505020204" pitchFamily="18" charset="0"/>
                <a:ea typeface="Calibri" panose="020F0502020204030204" pitchFamily="34" charset="0"/>
              </a:rPr>
              <a:t>he had compassion for them, because they were harassed and helpless</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Matthew 9:36</a:t>
            </a:r>
          </a:p>
          <a:p>
            <a:pPr marL="0" indent="0">
              <a:buNone/>
            </a:pPr>
            <a:r>
              <a:rPr lang="en-US" sz="2800" b="1" dirty="0">
                <a:latin typeface="Bookman Old Style" panose="02050604050505020204" pitchFamily="18" charset="0"/>
              </a:rPr>
              <a:t>The Lord rebuked Israel’s leaders, telling them “</a:t>
            </a:r>
            <a:r>
              <a:rPr lang="en-US" sz="2800" b="1" i="1" dirty="0">
                <a:solidFill>
                  <a:srgbClr val="0070C0"/>
                </a:solidFill>
                <a:latin typeface="Bookman Old Style" panose="02050604050505020204" pitchFamily="18" charset="0"/>
              </a:rPr>
              <a:t>With force and harshness you have ruled them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Ezekiel 34:4</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They tie up heavy burdens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hard to bear, and lay them on people’s shoulders</a:t>
            </a:r>
            <a:r>
              <a:rPr lang="en-US" sz="2800" b="1" i="1" dirty="0">
                <a:latin typeface="Bookman Old Style" panose="02050604050505020204" pitchFamily="18" charset="0"/>
              </a:rPr>
              <a:t>, but they themselves are not willing to move them with their finger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23:4</a:t>
            </a:r>
            <a:endParaRPr lang="en-US" sz="2800" b="1" dirty="0">
              <a:solidFill>
                <a:srgbClr val="C00000"/>
              </a:solidFill>
              <a:effectLst/>
              <a:latin typeface="Bookman Old Style" panose="02050604050505020204" pitchFamily="18" charset="0"/>
              <a:ea typeface="Calibri" panose="020F0502020204030204" pitchFamily="34" charset="0"/>
            </a:endParaRP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91247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14000" b="-95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the King for salvation! (</a:t>
            </a:r>
            <a:r>
              <a:rPr lang="en-US" sz="3200" b="1" i="1" dirty="0">
                <a:effectLst/>
                <a:latin typeface="Bookman Old Style" panose="02050604050505020204" pitchFamily="18" charset="0"/>
                <a:ea typeface="Calibri" panose="020F0502020204030204" pitchFamily="34" charset="0"/>
              </a:rPr>
              <a:t>verses 28-30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Come to me</a:t>
            </a:r>
            <a:r>
              <a:rPr lang="en-US" sz="2800" b="1" i="1" dirty="0">
                <a:latin typeface="Bookman Old Style" panose="02050604050505020204" pitchFamily="18" charset="0"/>
              </a:rPr>
              <a:t>, all who labor and are heavy laden, and I will give you rest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Take my yoke upon you, and learn from me, </a:t>
            </a:r>
            <a:r>
              <a:rPr lang="en-US" sz="2800" b="1" dirty="0">
                <a:solidFill>
                  <a:srgbClr val="0070C0"/>
                </a:solidFill>
                <a:latin typeface="Bookman Old Style" panose="02050604050505020204" pitchFamily="18" charset="0"/>
              </a:rPr>
              <a:t>for</a:t>
            </a:r>
            <a:r>
              <a:rPr lang="en-US" sz="2800" b="1" i="1" dirty="0">
                <a:solidFill>
                  <a:srgbClr val="0070C0"/>
                </a:solidFill>
                <a:latin typeface="Bookman Old Style" panose="02050604050505020204" pitchFamily="18" charset="0"/>
              </a:rPr>
              <a:t> I am gentle and lowly in heart</a:t>
            </a:r>
            <a:r>
              <a:rPr lang="en-US" sz="2800" b="1" i="1" dirty="0">
                <a:latin typeface="Bookman Old Style" panose="02050604050505020204" pitchFamily="18" charset="0"/>
              </a:rPr>
              <a:t>, and you will find rest for your souls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For my yoke is easy, and my burden is light.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428899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14000" b="-95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the King for salvation! (</a:t>
            </a:r>
            <a:r>
              <a:rPr lang="en-US" sz="3200" b="1" i="1" dirty="0">
                <a:effectLst/>
                <a:latin typeface="Bookman Old Style" panose="02050604050505020204" pitchFamily="18" charset="0"/>
                <a:ea typeface="Calibri" panose="020F0502020204030204" pitchFamily="34" charset="0"/>
              </a:rPr>
              <a:t>verses 28-30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Come to me</a:t>
            </a:r>
            <a:r>
              <a:rPr lang="en-US" sz="2800" b="1" i="1" dirty="0">
                <a:latin typeface="Bookman Old Style" panose="02050604050505020204" pitchFamily="18" charset="0"/>
              </a:rPr>
              <a:t>, all who labor and are heavy laden, and </a:t>
            </a:r>
            <a:r>
              <a:rPr lang="en-US" sz="2800" b="1" i="1" dirty="0">
                <a:solidFill>
                  <a:srgbClr val="0070C0"/>
                </a:solidFill>
                <a:latin typeface="Bookman Old Style" panose="02050604050505020204" pitchFamily="18" charset="0"/>
              </a:rPr>
              <a:t>I will give you rest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Take my yoke upon you, and learn from me, </a:t>
            </a:r>
            <a:r>
              <a:rPr lang="en-US" sz="2800" b="1" dirty="0">
                <a:latin typeface="Bookman Old Style" panose="02050604050505020204" pitchFamily="18" charset="0"/>
              </a:rPr>
              <a:t>for</a:t>
            </a:r>
            <a:r>
              <a:rPr lang="en-US" sz="2800" b="1" i="1" dirty="0">
                <a:latin typeface="Bookman Old Style" panose="02050604050505020204" pitchFamily="18" charset="0"/>
              </a:rPr>
              <a:t> I am gentle and lowly in heart, and </a:t>
            </a:r>
            <a:r>
              <a:rPr lang="en-US" sz="2800" b="1" i="1" dirty="0">
                <a:solidFill>
                  <a:srgbClr val="0070C0"/>
                </a:solidFill>
                <a:latin typeface="Bookman Old Style" panose="02050604050505020204" pitchFamily="18" charset="0"/>
              </a:rPr>
              <a:t>you will find rest for your souls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my yoke is easy</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my burden is light</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Give all your worries and cares to God, for </a:t>
            </a:r>
            <a:r>
              <a:rPr lang="en-US" sz="2800" b="1" i="1" dirty="0">
                <a:solidFill>
                  <a:srgbClr val="0070C0"/>
                </a:solidFill>
                <a:latin typeface="Bookman Old Style" panose="02050604050505020204" pitchFamily="18" charset="0"/>
              </a:rPr>
              <a:t>he cares about you</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 Peter 5:7, NLT</a:t>
            </a: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9019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7000"/>
            <a:lum/>
          </a:blip>
          <a:srcRect/>
          <a:stretch>
            <a:fillRect l="-2000" t="-31000" r="-2000" b="-117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8D1A4F7-1B5D-66CB-1259-A8C63F79453E}"/>
              </a:ext>
            </a:extLst>
          </p:cNvPr>
          <p:cNvSpPr>
            <a:spLocks noGrp="1"/>
          </p:cNvSpPr>
          <p:nvPr>
            <p:ph type="title"/>
          </p:nvPr>
        </p:nvSpPr>
        <p:spPr>
          <a:xfrm>
            <a:off x="7781365" y="0"/>
            <a:ext cx="4410635" cy="1609344"/>
          </a:xfrm>
        </p:spPr>
        <p:txBody>
          <a:bodyPr>
            <a:normAutofit/>
          </a:bodyPr>
          <a:lstStyle/>
          <a:p>
            <a:pPr algn="ctr"/>
            <a:r>
              <a:rPr lang="en-US" sz="3500" b="1" dirty="0">
                <a:solidFill>
                  <a:srgbClr val="FFCC00"/>
                </a:solidFill>
                <a:latin typeface="Bookman Old Style" panose="02050604050505020204" pitchFamily="18" charset="0"/>
              </a:rPr>
              <a:t>Come to the king for salvation!</a:t>
            </a:r>
          </a:p>
        </p:txBody>
      </p:sp>
    </p:spTree>
    <p:extLst>
      <p:ext uri="{BB962C8B-B14F-4D97-AF65-F5344CB8AC3E}">
        <p14:creationId xmlns:p14="http://schemas.microsoft.com/office/powerpoint/2010/main" val="3662322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8084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7000"/>
            <a:lum/>
          </a:blip>
          <a:srcRect/>
          <a:stretch>
            <a:fillRect l="-2000" t="-31000" r="-2000" b="-117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8D1A4F7-1B5D-66CB-1259-A8C63F79453E}"/>
              </a:ext>
            </a:extLst>
          </p:cNvPr>
          <p:cNvSpPr>
            <a:spLocks noGrp="1"/>
          </p:cNvSpPr>
          <p:nvPr>
            <p:ph type="title"/>
          </p:nvPr>
        </p:nvSpPr>
        <p:spPr>
          <a:xfrm>
            <a:off x="7781365" y="0"/>
            <a:ext cx="4410635" cy="1609344"/>
          </a:xfrm>
        </p:spPr>
        <p:txBody>
          <a:bodyPr>
            <a:normAutofit/>
          </a:bodyPr>
          <a:lstStyle/>
          <a:p>
            <a:pPr algn="ctr"/>
            <a:r>
              <a:rPr lang="en-US" sz="3500" b="1" dirty="0">
                <a:solidFill>
                  <a:srgbClr val="FFCC00"/>
                </a:solidFill>
                <a:latin typeface="Bookman Old Style" panose="02050604050505020204" pitchFamily="18" charset="0"/>
              </a:rPr>
              <a:t>Come to the king for salvation!</a:t>
            </a:r>
          </a:p>
        </p:txBody>
      </p:sp>
      <p:sp>
        <p:nvSpPr>
          <p:cNvPr id="7" name="Content Placeholder 6">
            <a:extLst>
              <a:ext uri="{FF2B5EF4-FFF2-40B4-BE49-F238E27FC236}">
                <a16:creationId xmlns:a16="http://schemas.microsoft.com/office/drawing/2014/main" id="{A9B13A37-365C-5C0E-DB4D-D60C49CC9F93}"/>
              </a:ext>
            </a:extLst>
          </p:cNvPr>
          <p:cNvSpPr>
            <a:spLocks noGrp="1"/>
          </p:cNvSpPr>
          <p:nvPr>
            <p:ph idx="1"/>
          </p:nvPr>
        </p:nvSpPr>
        <p:spPr>
          <a:xfrm>
            <a:off x="8955741" y="2461786"/>
            <a:ext cx="2729753" cy="568004"/>
          </a:xfrm>
        </p:spPr>
        <p:txBody>
          <a:bodyPr>
            <a:noAutofit/>
          </a:bodyPr>
          <a:lstStyle/>
          <a:p>
            <a:pPr marL="0" indent="0" algn="ctr">
              <a:buNone/>
            </a:pPr>
            <a:r>
              <a:rPr lang="en-US" sz="3200" b="1" i="1" dirty="0">
                <a:solidFill>
                  <a:srgbClr val="FFCC00"/>
                </a:solidFill>
                <a:latin typeface="Bookman Old Style" panose="02050604050505020204" pitchFamily="18" charset="0"/>
              </a:rPr>
              <a:t>Matthew 11:20-30</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ircle(in)">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There will be no salvation for those who reject the King (</a:t>
            </a:r>
            <a:r>
              <a:rPr lang="en-US" sz="3200" b="1" i="1" dirty="0">
                <a:effectLst/>
                <a:latin typeface="Bookman Old Style" panose="02050604050505020204" pitchFamily="18" charset="0"/>
                <a:ea typeface="Calibri" panose="020F0502020204030204" pitchFamily="34" charset="0"/>
              </a:rPr>
              <a:t>verses 20-24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When Jesus Christ is made known to you, you must repent!</a:t>
            </a:r>
          </a:p>
          <a:p>
            <a:pPr marL="0" indent="0">
              <a:buNone/>
            </a:pPr>
            <a:r>
              <a:rPr lang="en-US" sz="2400" b="1" dirty="0">
                <a:solidFill>
                  <a:srgbClr val="FF0000"/>
                </a:solidFill>
                <a:latin typeface="Bookman Old Style" panose="02050604050505020204" pitchFamily="18" charset="0"/>
              </a:rPr>
              <a:t>20</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Then he </a:t>
            </a:r>
            <a:r>
              <a:rPr lang="en-US" sz="2800" b="1" i="1" dirty="0">
                <a:solidFill>
                  <a:srgbClr val="0070C0"/>
                </a:solidFill>
                <a:latin typeface="Bookman Old Style" panose="02050604050505020204" pitchFamily="18" charset="0"/>
              </a:rPr>
              <a:t>began to </a:t>
            </a:r>
            <a:r>
              <a:rPr lang="en-US" sz="2800" b="1" i="1" u="sng" dirty="0">
                <a:solidFill>
                  <a:srgbClr val="0070C0"/>
                </a:solidFill>
                <a:latin typeface="Bookman Old Style" panose="02050604050505020204" pitchFamily="18" charset="0"/>
              </a:rPr>
              <a:t>denounce</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the cities where most of his mighty works had been done, </a:t>
            </a:r>
            <a:r>
              <a:rPr lang="en-US" sz="2800" b="1" i="1" dirty="0">
                <a:solidFill>
                  <a:srgbClr val="0070C0"/>
                </a:solidFill>
                <a:latin typeface="Bookman Old Style" panose="02050604050505020204" pitchFamily="18" charset="0"/>
              </a:rPr>
              <a:t>because they did not repent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he </a:t>
            </a:r>
            <a:r>
              <a:rPr lang="en-US" sz="2800" b="1" i="1" u="sng" dirty="0">
                <a:solidFill>
                  <a:srgbClr val="0070C0"/>
                </a:solidFill>
                <a:latin typeface="Bookman Old Style" panose="02050604050505020204" pitchFamily="18" charset="0"/>
              </a:rPr>
              <a:t>rebuked</a:t>
            </a:r>
            <a:r>
              <a:rPr lang="en-US" sz="2800" b="1" i="1" dirty="0">
                <a:latin typeface="Bookman Old Style" panose="02050604050505020204" pitchFamily="18" charset="0"/>
              </a:rPr>
              <a:t> them for their unbelief and hardness of heart, because they had not believed those who saw him after he had risen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Mark 16:14 </a:t>
            </a: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There will be no salvation for those who reject the King (</a:t>
            </a:r>
            <a:r>
              <a:rPr lang="en-US" sz="3200" b="1" i="1" dirty="0">
                <a:effectLst/>
                <a:latin typeface="Bookman Old Style" panose="02050604050505020204" pitchFamily="18" charset="0"/>
                <a:ea typeface="Calibri" panose="020F0502020204030204" pitchFamily="34" charset="0"/>
              </a:rPr>
              <a:t>verses 20-24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When Jesus Christ is made known to you, you must repent!</a:t>
            </a:r>
          </a:p>
          <a:p>
            <a:pPr marL="0" indent="0">
              <a:buNone/>
            </a:pPr>
            <a:r>
              <a:rPr lang="en-US" sz="2400" b="1" dirty="0">
                <a:solidFill>
                  <a:srgbClr val="FF0000"/>
                </a:solidFill>
                <a:latin typeface="Bookman Old Style" panose="02050604050505020204" pitchFamily="18" charset="0"/>
              </a:rPr>
              <a:t>21</a:t>
            </a:r>
            <a:r>
              <a:rPr lang="en-US" sz="2800" b="1" i="1" dirty="0">
                <a:solidFill>
                  <a:srgbClr val="0070C0"/>
                </a:solidFill>
                <a:latin typeface="Bookman Old Style" panose="02050604050505020204" pitchFamily="18" charset="0"/>
              </a:rPr>
              <a:t>“Woe to you, Chorazin! Woe to you, Bethsaida! For if the mighty works done in you had been done in Tyre and Sidon, </a:t>
            </a:r>
            <a:r>
              <a:rPr lang="en-US" sz="2800" b="1" i="1" u="sng" dirty="0">
                <a:solidFill>
                  <a:srgbClr val="0070C0"/>
                </a:solidFill>
                <a:latin typeface="Bookman Old Style" panose="02050604050505020204" pitchFamily="18" charset="0"/>
              </a:rPr>
              <a:t>they would have repented long ago </a:t>
            </a:r>
            <a:r>
              <a:rPr lang="en-US" sz="2800" b="1" i="1" dirty="0">
                <a:solidFill>
                  <a:srgbClr val="0070C0"/>
                </a:solidFill>
                <a:latin typeface="Bookman Old Style" panose="02050604050505020204" pitchFamily="18" charset="0"/>
              </a:rPr>
              <a:t>in sackcloth and ashes</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But I tell you, it will be more bearable on the day of judgment for Tyre and Sidon than for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And you, Capernaum, will you be exalted to heaven? You will be brought down to Hades. For if the mighty works done in you had been done in Sodom, it would have remained until this day</a:t>
            </a:r>
            <a:r>
              <a:rPr lang="en-US" sz="2800" b="1" dirty="0">
                <a:latin typeface="Bookman Old Style" panose="02050604050505020204" pitchFamily="18" charset="0"/>
              </a:rPr>
              <a:t>.</a:t>
            </a:r>
            <a:r>
              <a:rPr lang="en-US" sz="2800" b="1" i="1" dirty="0">
                <a:latin typeface="Bookman Old Style" panose="02050604050505020204" pitchFamily="18" charset="0"/>
              </a:rPr>
              <a:t> </a:t>
            </a:r>
            <a:endParaRPr lang="en-US" sz="2800" b="1" dirty="0">
              <a:latin typeface="Bookman Old Style" panose="02050604050505020204" pitchFamily="18" charset="0"/>
            </a:endParaRP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24605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There will be no salvation for those who reject the King (</a:t>
            </a:r>
            <a:r>
              <a:rPr lang="en-US" sz="3200" b="1" i="1" dirty="0">
                <a:effectLst/>
                <a:latin typeface="Bookman Old Style" panose="02050604050505020204" pitchFamily="18" charset="0"/>
                <a:ea typeface="Calibri" panose="020F0502020204030204" pitchFamily="34" charset="0"/>
              </a:rPr>
              <a:t>verses 20-24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When Jesus Christ is made known to you, you must repent!</a:t>
            </a:r>
          </a:p>
          <a:p>
            <a:pPr marL="0" indent="0">
              <a:buNone/>
            </a:pPr>
            <a:r>
              <a:rPr lang="en-US" sz="2400" b="1" dirty="0">
                <a:solidFill>
                  <a:srgbClr val="FF0000"/>
                </a:solidFill>
                <a:latin typeface="Bookman Old Style" panose="02050604050505020204" pitchFamily="18" charset="0"/>
              </a:rPr>
              <a:t>21</a:t>
            </a:r>
            <a:r>
              <a:rPr lang="en-US" sz="2800" b="1" i="1" dirty="0">
                <a:latin typeface="Bookman Old Style" panose="02050604050505020204" pitchFamily="18" charset="0"/>
              </a:rPr>
              <a:t>“Woe to you, Chorazin! Woe to you, Bethsaida! For if the mighty works done in you had been done in Tyre and Sidon, they would have repented long ago in sackcloth and ashes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But I tell you, it will be more bearable on the day of judgment for Tyre and Sidon than for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And you, </a:t>
            </a:r>
            <a:r>
              <a:rPr lang="en-US" sz="2800" b="1" i="1" dirty="0">
                <a:solidFill>
                  <a:srgbClr val="0070C0"/>
                </a:solidFill>
                <a:latin typeface="Bookman Old Style" panose="02050604050505020204" pitchFamily="18" charset="0"/>
              </a:rPr>
              <a:t>Capernaum</a:t>
            </a:r>
            <a:r>
              <a:rPr lang="en-US" sz="2800" b="1" i="1" dirty="0">
                <a:latin typeface="Bookman Old Style" panose="02050604050505020204" pitchFamily="18" charset="0"/>
              </a:rPr>
              <a:t>, will you be exalted to heaven? </a:t>
            </a:r>
            <a:r>
              <a:rPr lang="en-US" sz="2800" b="1" i="1" u="sng" dirty="0">
                <a:solidFill>
                  <a:srgbClr val="0070C0"/>
                </a:solidFill>
                <a:latin typeface="Bookman Old Style" panose="02050604050505020204" pitchFamily="18" charset="0"/>
              </a:rPr>
              <a:t>You will be brought down to Hades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For if the mighty works done in you had been done in Sodom, it would have remained until this day</a:t>
            </a:r>
            <a:r>
              <a:rPr lang="en-US" sz="2800" b="1" dirty="0">
                <a:latin typeface="Bookman Old Style" panose="02050604050505020204" pitchFamily="18" charset="0"/>
              </a:rPr>
              <a:t>.</a:t>
            </a:r>
            <a:r>
              <a:rPr lang="en-US" sz="2800" b="1" i="1" dirty="0">
                <a:latin typeface="Bookman Old Style" panose="02050604050505020204" pitchFamily="18" charset="0"/>
              </a:rPr>
              <a:t> </a:t>
            </a:r>
            <a:endParaRPr lang="en-US" sz="2800" b="1" dirty="0">
              <a:latin typeface="Bookman Old Style" panose="02050604050505020204" pitchFamily="18" charset="0"/>
            </a:endParaRP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782129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There will be no salvation for those who reject the King (</a:t>
            </a:r>
            <a:r>
              <a:rPr lang="en-US" sz="3200" b="1" i="1" dirty="0">
                <a:effectLst/>
                <a:latin typeface="Bookman Old Style" panose="02050604050505020204" pitchFamily="18" charset="0"/>
                <a:ea typeface="Calibri" panose="020F0502020204030204" pitchFamily="34" charset="0"/>
              </a:rPr>
              <a:t>verses 20-24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588006"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The greater the revelation, the greater the consequences for rejecting Christ</a:t>
            </a:r>
          </a:p>
          <a:p>
            <a:pPr marL="0" indent="0">
              <a:buNone/>
            </a:pPr>
            <a:r>
              <a:rPr lang="en-US" sz="2600" b="1" dirty="0">
                <a:solidFill>
                  <a:srgbClr val="FF0000"/>
                </a:solidFill>
                <a:latin typeface="Bookman Old Style" panose="02050604050505020204" pitchFamily="18" charset="0"/>
              </a:rPr>
              <a:t>21</a:t>
            </a:r>
            <a:r>
              <a:rPr lang="en-US" sz="2600" b="1" i="1" dirty="0">
                <a:latin typeface="Bookman Old Style" panose="02050604050505020204" pitchFamily="18" charset="0"/>
              </a:rPr>
              <a:t>“</a:t>
            </a:r>
            <a:r>
              <a:rPr lang="en-US" sz="2600" b="1" i="1" dirty="0">
                <a:solidFill>
                  <a:srgbClr val="0070C0"/>
                </a:solidFill>
                <a:latin typeface="Bookman Old Style" panose="02050604050505020204" pitchFamily="18" charset="0"/>
              </a:rPr>
              <a:t>Woe to you</a:t>
            </a:r>
            <a:r>
              <a:rPr lang="en-US" sz="2600" b="1" i="1" dirty="0">
                <a:latin typeface="Bookman Old Style" panose="02050604050505020204" pitchFamily="18" charset="0"/>
              </a:rPr>
              <a:t>, Chorazin! </a:t>
            </a:r>
            <a:r>
              <a:rPr lang="en-US" sz="2600" b="1" i="1" dirty="0">
                <a:solidFill>
                  <a:srgbClr val="0070C0"/>
                </a:solidFill>
                <a:latin typeface="Bookman Old Style" panose="02050604050505020204" pitchFamily="18" charset="0"/>
              </a:rPr>
              <a:t>Woe to you</a:t>
            </a:r>
            <a:r>
              <a:rPr lang="en-US" sz="2600" b="1" i="1" dirty="0">
                <a:latin typeface="Bookman Old Style" panose="02050604050505020204" pitchFamily="18" charset="0"/>
              </a:rPr>
              <a:t>, Bethsaida! For if the mighty works done in you had been done in </a:t>
            </a:r>
            <a:r>
              <a:rPr lang="en-US" sz="2600" b="1" i="1" dirty="0">
                <a:solidFill>
                  <a:srgbClr val="0070C0"/>
                </a:solidFill>
                <a:latin typeface="Bookman Old Style" panose="02050604050505020204" pitchFamily="18" charset="0"/>
              </a:rPr>
              <a:t>Tyre and Sidon</a:t>
            </a:r>
            <a:r>
              <a:rPr lang="en-US" sz="2600" b="1" i="1" dirty="0">
                <a:latin typeface="Bookman Old Style" panose="02050604050505020204" pitchFamily="18" charset="0"/>
              </a:rPr>
              <a:t>, they </a:t>
            </a:r>
            <a:r>
              <a:rPr lang="en-US" sz="2600" b="1" i="1" dirty="0">
                <a:solidFill>
                  <a:srgbClr val="0070C0"/>
                </a:solidFill>
                <a:latin typeface="Bookman Old Style" panose="02050604050505020204" pitchFamily="18" charset="0"/>
              </a:rPr>
              <a:t>would have repented long ago in sackcloth and ashes</a:t>
            </a:r>
            <a:r>
              <a:rPr lang="en-US" sz="2600" b="1" dirty="0">
                <a:latin typeface="Bookman Old Style" panose="02050604050505020204" pitchFamily="18" charset="0"/>
              </a:rPr>
              <a:t>. </a:t>
            </a:r>
            <a:r>
              <a:rPr lang="en-US" sz="2600" b="1" dirty="0">
                <a:solidFill>
                  <a:srgbClr val="FF0000"/>
                </a:solidFill>
                <a:latin typeface="Bookman Old Style" panose="02050604050505020204" pitchFamily="18" charset="0"/>
              </a:rPr>
              <a:t>22</a:t>
            </a:r>
            <a:r>
              <a:rPr lang="en-US" sz="2600" b="1" dirty="0">
                <a:latin typeface="Bookman Old Style" panose="02050604050505020204" pitchFamily="18" charset="0"/>
              </a:rPr>
              <a:t> </a:t>
            </a:r>
            <a:r>
              <a:rPr lang="en-US" sz="2600" b="1" i="1" dirty="0">
                <a:solidFill>
                  <a:srgbClr val="0070C0"/>
                </a:solidFill>
                <a:latin typeface="Bookman Old Style" panose="02050604050505020204" pitchFamily="18" charset="0"/>
              </a:rPr>
              <a:t>But I tell you, </a:t>
            </a:r>
            <a:r>
              <a:rPr lang="en-US" sz="2600" b="1" i="1" u="sng" dirty="0">
                <a:solidFill>
                  <a:srgbClr val="0070C0"/>
                </a:solidFill>
                <a:latin typeface="Bookman Old Style" panose="02050604050505020204" pitchFamily="18" charset="0"/>
              </a:rPr>
              <a:t>it will be more bearable</a:t>
            </a:r>
            <a:r>
              <a:rPr lang="en-US" sz="2600" b="1" i="1" dirty="0">
                <a:solidFill>
                  <a:srgbClr val="0070C0"/>
                </a:solidFill>
                <a:latin typeface="Bookman Old Style" panose="02050604050505020204" pitchFamily="18" charset="0"/>
              </a:rPr>
              <a:t> on the day of judgment for Tyre and Sidon than for you</a:t>
            </a:r>
            <a:r>
              <a:rPr lang="en-US" sz="2600" b="1" dirty="0">
                <a:latin typeface="Bookman Old Style" panose="02050604050505020204" pitchFamily="18" charset="0"/>
              </a:rPr>
              <a:t>. </a:t>
            </a:r>
            <a:r>
              <a:rPr lang="en-US" sz="2600" b="1" dirty="0">
                <a:solidFill>
                  <a:srgbClr val="FF0000"/>
                </a:solidFill>
                <a:latin typeface="Bookman Old Style" panose="02050604050505020204" pitchFamily="18" charset="0"/>
              </a:rPr>
              <a:t>23</a:t>
            </a:r>
            <a:r>
              <a:rPr lang="en-US" sz="2600" b="1" dirty="0">
                <a:latin typeface="Bookman Old Style" panose="02050604050505020204" pitchFamily="18" charset="0"/>
              </a:rPr>
              <a:t> </a:t>
            </a:r>
            <a:r>
              <a:rPr lang="en-US" sz="2600" b="1" i="1" dirty="0">
                <a:latin typeface="Bookman Old Style" panose="02050604050505020204" pitchFamily="18" charset="0"/>
              </a:rPr>
              <a:t>And you, Capernaum, will you be exalted to heaven? You will be brought down to Hades. For if the mighty works done in you had been done in Sodom, it would have remained until this day</a:t>
            </a:r>
            <a:r>
              <a:rPr lang="en-US" sz="2600" b="1" dirty="0">
                <a:latin typeface="Bookman Old Style" panose="02050604050505020204" pitchFamily="18" charset="0"/>
              </a:rPr>
              <a:t>.</a:t>
            </a:r>
            <a:r>
              <a:rPr lang="en-US" sz="2600" b="1" i="1" dirty="0">
                <a:latin typeface="Bookman Old Style" panose="02050604050505020204" pitchFamily="18" charset="0"/>
              </a:rPr>
              <a:t> </a:t>
            </a:r>
            <a:r>
              <a:rPr lang="en-US" sz="2600" b="1" dirty="0">
                <a:solidFill>
                  <a:srgbClr val="FF0000"/>
                </a:solidFill>
                <a:latin typeface="Bookman Old Style" panose="02050604050505020204" pitchFamily="18" charset="0"/>
              </a:rPr>
              <a:t>24</a:t>
            </a:r>
            <a:r>
              <a:rPr lang="en-US" sz="2600" b="1" dirty="0">
                <a:latin typeface="Bookman Old Style" panose="02050604050505020204" pitchFamily="18" charset="0"/>
              </a:rPr>
              <a:t> </a:t>
            </a:r>
            <a:r>
              <a:rPr lang="en-US" sz="2600" b="1" i="1" dirty="0">
                <a:latin typeface="Bookman Old Style" panose="02050604050505020204" pitchFamily="18" charset="0"/>
              </a:rPr>
              <a:t>But I tell you that it will be more tolerable on the day of judgment for the land of Sodom than for you.</a:t>
            </a:r>
            <a:r>
              <a:rPr lang="en-US" sz="26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99621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There will be no salvation for those who reject the King (</a:t>
            </a:r>
            <a:r>
              <a:rPr lang="en-US" sz="3200" b="1" i="1" dirty="0">
                <a:effectLst/>
                <a:latin typeface="Bookman Old Style" panose="02050604050505020204" pitchFamily="18" charset="0"/>
                <a:ea typeface="Calibri" panose="020F0502020204030204" pitchFamily="34" charset="0"/>
              </a:rPr>
              <a:t>verses 20-24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588006"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The greater the revelation, the greater the consequences for rejecting Christ</a:t>
            </a:r>
          </a:p>
          <a:p>
            <a:pPr marL="0" indent="0">
              <a:buNone/>
            </a:pPr>
            <a:r>
              <a:rPr lang="en-US" sz="2600" b="1" dirty="0">
                <a:solidFill>
                  <a:srgbClr val="FF0000"/>
                </a:solidFill>
                <a:latin typeface="Bookman Old Style" panose="02050604050505020204" pitchFamily="18" charset="0"/>
              </a:rPr>
              <a:t>21</a:t>
            </a:r>
            <a:r>
              <a:rPr lang="en-US" sz="2600" b="1" i="1" dirty="0">
                <a:latin typeface="Bookman Old Style" panose="02050604050505020204" pitchFamily="18" charset="0"/>
              </a:rPr>
              <a:t>“Woe to you, Chorazin! Woe to you, Bethsaida! For if the mighty works done in you had been done in Tyre and Sidon, they would have repented long ago in sackcloth and ashes</a:t>
            </a:r>
            <a:r>
              <a:rPr lang="en-US" sz="2600" b="1" dirty="0">
                <a:latin typeface="Bookman Old Style" panose="02050604050505020204" pitchFamily="18" charset="0"/>
              </a:rPr>
              <a:t>. </a:t>
            </a:r>
            <a:r>
              <a:rPr lang="en-US" sz="2600" b="1" dirty="0">
                <a:solidFill>
                  <a:srgbClr val="FF0000"/>
                </a:solidFill>
                <a:latin typeface="Bookman Old Style" panose="02050604050505020204" pitchFamily="18" charset="0"/>
              </a:rPr>
              <a:t>22</a:t>
            </a:r>
            <a:r>
              <a:rPr lang="en-US" sz="2600" b="1" dirty="0">
                <a:latin typeface="Bookman Old Style" panose="02050604050505020204" pitchFamily="18" charset="0"/>
              </a:rPr>
              <a:t> </a:t>
            </a:r>
            <a:r>
              <a:rPr lang="en-US" sz="2600" b="1" i="1" dirty="0">
                <a:latin typeface="Bookman Old Style" panose="02050604050505020204" pitchFamily="18" charset="0"/>
              </a:rPr>
              <a:t>But I tell you, it will be more bearable on the day of judgment for Tyre and Sidon than for you</a:t>
            </a:r>
            <a:r>
              <a:rPr lang="en-US" sz="2600" b="1" dirty="0">
                <a:latin typeface="Bookman Old Style" panose="02050604050505020204" pitchFamily="18" charset="0"/>
              </a:rPr>
              <a:t>. </a:t>
            </a:r>
            <a:r>
              <a:rPr lang="en-US" sz="2600" b="1" dirty="0">
                <a:solidFill>
                  <a:srgbClr val="FF0000"/>
                </a:solidFill>
                <a:latin typeface="Bookman Old Style" panose="02050604050505020204" pitchFamily="18" charset="0"/>
              </a:rPr>
              <a:t>23</a:t>
            </a:r>
            <a:r>
              <a:rPr lang="en-US" sz="2600" b="1" dirty="0">
                <a:latin typeface="Bookman Old Style" panose="02050604050505020204" pitchFamily="18" charset="0"/>
              </a:rPr>
              <a:t> </a:t>
            </a:r>
            <a:r>
              <a:rPr lang="en-US" sz="2600" b="1" i="1" dirty="0">
                <a:latin typeface="Bookman Old Style" panose="02050604050505020204" pitchFamily="18" charset="0"/>
              </a:rPr>
              <a:t>And you, </a:t>
            </a:r>
            <a:r>
              <a:rPr lang="en-US" sz="2600" b="1" i="1" dirty="0">
                <a:solidFill>
                  <a:srgbClr val="0070C0"/>
                </a:solidFill>
                <a:latin typeface="Bookman Old Style" panose="02050604050505020204" pitchFamily="18" charset="0"/>
              </a:rPr>
              <a:t>Capernaum</a:t>
            </a:r>
            <a:r>
              <a:rPr lang="en-US" sz="2600" b="1" i="1" dirty="0">
                <a:latin typeface="Bookman Old Style" panose="02050604050505020204" pitchFamily="18" charset="0"/>
              </a:rPr>
              <a:t>, will you be exalted to heaven? You will be brought down to Hades. For </a:t>
            </a:r>
            <a:r>
              <a:rPr lang="en-US" sz="2600" b="1" i="1" dirty="0">
                <a:solidFill>
                  <a:srgbClr val="0070C0"/>
                </a:solidFill>
                <a:latin typeface="Bookman Old Style" panose="02050604050505020204" pitchFamily="18" charset="0"/>
              </a:rPr>
              <a:t>if the mighty works done in you had been done in Sodom, it would have remained until this day</a:t>
            </a:r>
            <a:r>
              <a:rPr lang="en-US" sz="2600" b="1" dirty="0">
                <a:solidFill>
                  <a:srgbClr val="0070C0"/>
                </a:solidFill>
                <a:latin typeface="Bookman Old Style" panose="02050604050505020204" pitchFamily="18" charset="0"/>
              </a:rPr>
              <a:t>.</a:t>
            </a:r>
            <a:r>
              <a:rPr lang="en-US" sz="2600" b="1" i="1" dirty="0">
                <a:latin typeface="Bookman Old Style" panose="02050604050505020204" pitchFamily="18" charset="0"/>
              </a:rPr>
              <a:t> </a:t>
            </a:r>
            <a:r>
              <a:rPr lang="en-US" sz="2600" b="1" dirty="0">
                <a:solidFill>
                  <a:srgbClr val="FF0000"/>
                </a:solidFill>
                <a:latin typeface="Bookman Old Style" panose="02050604050505020204" pitchFamily="18" charset="0"/>
              </a:rPr>
              <a:t>24</a:t>
            </a:r>
            <a:r>
              <a:rPr lang="en-US" sz="2600" b="1" dirty="0">
                <a:latin typeface="Bookman Old Style" panose="02050604050505020204" pitchFamily="18" charset="0"/>
              </a:rPr>
              <a:t> </a:t>
            </a:r>
            <a:r>
              <a:rPr lang="en-US" sz="2600" b="1" i="1" dirty="0">
                <a:solidFill>
                  <a:srgbClr val="0070C0"/>
                </a:solidFill>
                <a:latin typeface="Bookman Old Style" panose="02050604050505020204" pitchFamily="18" charset="0"/>
              </a:rPr>
              <a:t>But I tell you that </a:t>
            </a:r>
            <a:r>
              <a:rPr lang="en-US" sz="2600" b="1" i="1" u="sng" dirty="0">
                <a:solidFill>
                  <a:srgbClr val="0070C0"/>
                </a:solidFill>
                <a:latin typeface="Bookman Old Style" panose="02050604050505020204" pitchFamily="18" charset="0"/>
              </a:rPr>
              <a:t>it will be more tolerable</a:t>
            </a:r>
            <a:r>
              <a:rPr lang="en-US" sz="2600" b="1" i="1" dirty="0">
                <a:solidFill>
                  <a:srgbClr val="0070C0"/>
                </a:solidFill>
                <a:latin typeface="Bookman Old Style" panose="02050604050505020204" pitchFamily="18" charset="0"/>
              </a:rPr>
              <a:t> on the day of judgment for the land of Sodom than for you.</a:t>
            </a:r>
            <a:r>
              <a:rPr lang="en-US" sz="2600" b="1" dirty="0">
                <a:solidFill>
                  <a:srgbClr val="0070C0"/>
                </a:solidFill>
                <a:latin typeface="Bookman Old Style" panose="02050604050505020204" pitchFamily="18" charset="0"/>
              </a:rPr>
              <a:t>” </a:t>
            </a:r>
          </a:p>
          <a:p>
            <a:pPr marL="0" indent="0">
              <a:buNone/>
            </a:pPr>
            <a:endParaRPr lang="en-US" sz="2800" b="1" dirty="0">
              <a:latin typeface="Bookman Old Style" panose="02050604050505020204" pitchFamily="18" charset="0"/>
            </a:endParaRP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863051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receive the King do so by God’s grace alone (</a:t>
            </a:r>
            <a:r>
              <a:rPr lang="en-US" sz="3200" b="1" i="1" dirty="0">
                <a:effectLst/>
                <a:latin typeface="Bookman Old Style" panose="02050604050505020204" pitchFamily="18" charset="0"/>
                <a:ea typeface="Calibri" panose="020F0502020204030204" pitchFamily="34" charset="0"/>
              </a:rPr>
              <a:t>verses 25-27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solidFill>
                  <a:srgbClr val="C00000"/>
                </a:solidFill>
                <a:latin typeface="Bookman Old Style" panose="02050604050505020204" pitchFamily="18" charset="0"/>
              </a:rPr>
              <a:t>Romans 9</a:t>
            </a:r>
            <a:r>
              <a:rPr lang="en-US" sz="2800" b="1" dirty="0">
                <a:latin typeface="Bookman Old Style" panose="02050604050505020204" pitchFamily="18" charset="0"/>
              </a:rPr>
              <a:t> - </a:t>
            </a:r>
            <a:r>
              <a:rPr lang="en-US" sz="2800" b="1" dirty="0">
                <a:solidFill>
                  <a:srgbClr val="7030A0"/>
                </a:solidFill>
                <a:effectLst/>
                <a:latin typeface="Bookman Old Style" panose="02050604050505020204" pitchFamily="18" charset="0"/>
                <a:ea typeface="Calibri" panose="020F0502020204030204" pitchFamily="34" charset="0"/>
              </a:rPr>
              <a:t>God is always good and just, and His grace alone brings salvation, yet in a way that is ultimately beyond our understanding</a:t>
            </a:r>
            <a:r>
              <a:rPr lang="en-US" sz="2800" b="1" dirty="0">
                <a:effectLst/>
                <a:latin typeface="Bookman Old Style" panose="02050604050505020204" pitchFamily="18" charset="0"/>
                <a:ea typeface="Calibri" panose="020F0502020204030204" pitchFamily="34"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As it is written, ‘Jacob I loved, but Esau I hated.’ What shall we say then? </a:t>
            </a:r>
            <a:r>
              <a:rPr lang="en-US" sz="2800" b="1" i="1" dirty="0">
                <a:solidFill>
                  <a:srgbClr val="0070C0"/>
                </a:solidFill>
                <a:latin typeface="Bookman Old Style" panose="02050604050505020204" pitchFamily="18" charset="0"/>
              </a:rPr>
              <a:t>Is there injustice on God’s part? </a:t>
            </a:r>
            <a:r>
              <a:rPr lang="en-US" sz="2800" b="1" i="1" u="sng" dirty="0">
                <a:solidFill>
                  <a:srgbClr val="0070C0"/>
                </a:solidFill>
                <a:latin typeface="Bookman Old Style" panose="02050604050505020204" pitchFamily="18" charset="0"/>
              </a:rPr>
              <a:t>By no means</a:t>
            </a:r>
            <a:r>
              <a:rPr lang="en-US" sz="2800" b="1" i="1" dirty="0">
                <a:solidFill>
                  <a:srgbClr val="0070C0"/>
                </a:solidFill>
                <a:latin typeface="Bookman Old Style" panose="02050604050505020204" pitchFamily="18" charset="0"/>
              </a:rPr>
              <a:t>!</a:t>
            </a:r>
            <a:r>
              <a:rPr lang="en-US" sz="2800" b="1" i="1" dirty="0">
                <a:latin typeface="Bookman Old Style" panose="02050604050505020204" pitchFamily="18" charset="0"/>
              </a:rPr>
              <a:t> For he says to Moses, ‘I will have mercy on whom I have mercy, and I will have compassion on whom I have compassion.’ So then </a:t>
            </a:r>
            <a:r>
              <a:rPr lang="en-US" sz="2800" b="1" i="1" dirty="0">
                <a:solidFill>
                  <a:srgbClr val="0070C0"/>
                </a:solidFill>
                <a:latin typeface="Bookman Old Style" panose="02050604050505020204" pitchFamily="18" charset="0"/>
              </a:rPr>
              <a:t>it depends not on human will or exertion, but on God, who has mercy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9:13-16</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834</TotalTime>
  <Words>1475</Words>
  <Application>Microsoft Office PowerPoint</Application>
  <PresentationFormat>Widescreen</PresentationFormat>
  <Paragraphs>50</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Come to the king for salvation!</vt:lpstr>
      <vt:lpstr>I. There will be no salvation for those who reject the King (verses 20-24)</vt:lpstr>
      <vt:lpstr>I. There will be no salvation for those who reject the King (verses 20-24)</vt:lpstr>
      <vt:lpstr>I. There will be no salvation for those who reject the King (verses 20-24)</vt:lpstr>
      <vt:lpstr>I. There will be no salvation for those who reject the King (verses 20-24)</vt:lpstr>
      <vt:lpstr>I. There will be no salvation for those who reject the King (verses 20-24)</vt:lpstr>
      <vt:lpstr>II. Those who receive the King do so by God’s grace alone (verses 25-27)</vt:lpstr>
      <vt:lpstr>II. Those who receive the King do so by God’s grace alone (verses 25-27)</vt:lpstr>
      <vt:lpstr>II. Those who receive the King do so by God’s grace alone (verses 25-27)</vt:lpstr>
      <vt:lpstr>II. Those who receive the King do so by God’s grace alone (verses 25-27)</vt:lpstr>
      <vt:lpstr>II. Those who receive the King do so by God’s grace alone (verses 25-27)</vt:lpstr>
      <vt:lpstr>III. Come to the King for salvation! (verses 28-30)</vt:lpstr>
      <vt:lpstr>III. Come to the King for salvation! (verses 28-30)</vt:lpstr>
      <vt:lpstr>III. Come to the King for salvation! (verses 28-30)</vt:lpstr>
      <vt:lpstr>Come to the king for salvation!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2023-06-19T13:47:13Z</dcterms:modified>
</cp:coreProperties>
</file>