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 id="2147483750" r:id="rId2"/>
  </p:sldMasterIdLst>
  <p:notesMasterIdLst>
    <p:notesMasterId r:id="rId22"/>
  </p:notesMasterIdLst>
  <p:sldIdLst>
    <p:sldId id="545" r:id="rId3"/>
    <p:sldId id="399" r:id="rId4"/>
    <p:sldId id="504" r:id="rId5"/>
    <p:sldId id="565" r:id="rId6"/>
    <p:sldId id="661" r:id="rId7"/>
    <p:sldId id="662" r:id="rId8"/>
    <p:sldId id="663" r:id="rId9"/>
    <p:sldId id="660" r:id="rId10"/>
    <p:sldId id="664" r:id="rId11"/>
    <p:sldId id="667" r:id="rId12"/>
    <p:sldId id="665" r:id="rId13"/>
    <p:sldId id="668" r:id="rId14"/>
    <p:sldId id="669" r:id="rId15"/>
    <p:sldId id="670" r:id="rId16"/>
    <p:sldId id="672" r:id="rId17"/>
    <p:sldId id="673" r:id="rId18"/>
    <p:sldId id="652" r:id="rId19"/>
    <p:sldId id="674" r:id="rId20"/>
    <p:sldId id="537"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5E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66" d="100"/>
          <a:sy n="66" d="100"/>
        </p:scale>
        <p:origin x="59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1572ED-DCF0-4704-A939-7BED94815564}" type="datetimeFigureOut">
              <a:rPr lang="en-US" smtClean="0"/>
              <a:t>6/11/2023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12D89D-B35A-48BA-B643-15CC34A44E46}" type="slidenum">
              <a:rPr lang="en-US" smtClean="0"/>
              <a:t>‹#›</a:t>
            </a:fld>
            <a:endParaRPr lang="en-US"/>
          </a:p>
        </p:txBody>
      </p:sp>
    </p:spTree>
    <p:extLst>
      <p:ext uri="{BB962C8B-B14F-4D97-AF65-F5344CB8AC3E}">
        <p14:creationId xmlns:p14="http://schemas.microsoft.com/office/powerpoint/2010/main" val="11241053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2.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DFAD5F9-A63A-4A59-A734-6A332050D203}" type="datetimeFigureOut">
              <a:rPr lang="en-US" smtClean="0"/>
              <a:t>6/11/2023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814222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FAD5F9-A63A-4A59-A734-6A332050D203}" type="datetimeFigureOut">
              <a:rPr lang="en-US" smtClean="0"/>
              <a:t>6/11/2023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576114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FAD5F9-A63A-4A59-A734-6A332050D203}" type="datetimeFigureOut">
              <a:rPr lang="en-US" smtClean="0"/>
              <a:t>6/11/2023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8186666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6/11/2023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9464088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6/11/2023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7228763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6/11/2023</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27453270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6/11/2023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7353793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6/11/2023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8019971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6/11/2023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5124876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6/11/2023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9008503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16AA21-1863-4931-97CB-99D0A168701B}" type="datetimeFigureOut">
              <a:rPr lang="en-US" dirty="0"/>
              <a:t>6/11/2023</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709015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FAD5F9-A63A-4A59-A734-6A332050D203}" type="datetimeFigureOut">
              <a:rPr lang="en-US" smtClean="0"/>
              <a:t>6/11/2023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36153418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dirty="0"/>
              <a:t>6/11/2023</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1605153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6/11/2023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5519290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6/11/2023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472396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FAD5F9-A63A-4A59-A734-6A332050D203}" type="datetimeFigureOut">
              <a:rPr lang="en-US" smtClean="0"/>
              <a:t>6/11/2023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3765062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DFAD5F9-A63A-4A59-A734-6A332050D203}" type="datetimeFigureOut">
              <a:rPr lang="en-US" smtClean="0"/>
              <a:t>6/11/2023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536144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DFAD5F9-A63A-4A59-A734-6A332050D203}" type="datetimeFigureOut">
              <a:rPr lang="en-US" smtClean="0"/>
              <a:t>6/11/2023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766188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DFAD5F9-A63A-4A59-A734-6A332050D203}" type="datetimeFigureOut">
              <a:rPr lang="en-US" smtClean="0"/>
              <a:t>6/11/2023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335774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FAD5F9-A63A-4A59-A734-6A332050D203}" type="datetimeFigureOut">
              <a:rPr lang="en-US" smtClean="0"/>
              <a:t>6/11/2023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202186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FAD5F9-A63A-4A59-A734-6A332050D203}" type="datetimeFigureOut">
              <a:rPr lang="en-US" smtClean="0"/>
              <a:t>6/11/2023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762109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FAD5F9-A63A-4A59-A734-6A332050D203}" type="datetimeFigureOut">
              <a:rPr lang="en-US" smtClean="0"/>
              <a:t>6/11/2023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431489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FAD5F9-A63A-4A59-A734-6A332050D203}" type="datetimeFigureOut">
              <a:rPr lang="en-US" smtClean="0"/>
              <a:t>6/11/2023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AD347E-7FDC-4FAF-884F-CF4FE1E94299}" type="slidenum">
              <a:rPr lang="en-US" smtClean="0"/>
              <a:t>‹#›</a:t>
            </a:fld>
            <a:endParaRPr lang="en-US"/>
          </a:p>
        </p:txBody>
      </p:sp>
    </p:spTree>
    <p:extLst>
      <p:ext uri="{BB962C8B-B14F-4D97-AF65-F5344CB8AC3E}">
        <p14:creationId xmlns:p14="http://schemas.microsoft.com/office/powerpoint/2010/main" val="801311633"/>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6/11/2023</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3029053230"/>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6A8E7D-724C-4ED6-8B95-17903A4D3681}"/>
              </a:ext>
            </a:extLst>
          </p:cNvPr>
          <p:cNvSpPr>
            <a:spLocks noGrp="1"/>
          </p:cNvSpPr>
          <p:nvPr>
            <p:ph idx="1"/>
          </p:nvPr>
        </p:nvSpPr>
        <p:spPr/>
        <p:txBody>
          <a:bodyPr>
            <a:normAutofit/>
          </a:bodyPr>
          <a:lstStyle/>
          <a:p>
            <a:pPr marL="0" indent="0" algn="ctr">
              <a:buNone/>
            </a:pPr>
            <a:r>
              <a:rPr lang="en-US" sz="4800" b="1" dirty="0">
                <a:solidFill>
                  <a:schemeClr val="bg1"/>
                </a:solidFill>
              </a:rPr>
              <a:t>Scripture Reading</a:t>
            </a:r>
          </a:p>
          <a:p>
            <a:pPr marL="0" indent="0" algn="ctr">
              <a:buNone/>
            </a:pPr>
            <a:r>
              <a:rPr lang="en-US" sz="4800" b="1" i="1" dirty="0">
                <a:solidFill>
                  <a:schemeClr val="bg1"/>
                </a:solidFill>
              </a:rPr>
              <a:t>Matthew 11:1-19</a:t>
            </a:r>
          </a:p>
          <a:p>
            <a:pPr marL="0" indent="0" algn="ctr">
              <a:buNone/>
            </a:pPr>
            <a:endParaRPr lang="en-US" sz="4000" b="1" dirty="0">
              <a:solidFill>
                <a:srgbClr val="FF3300"/>
              </a:solidFill>
            </a:endParaRPr>
          </a:p>
          <a:p>
            <a:pPr marL="0" indent="0" algn="ctr">
              <a:buNone/>
            </a:pPr>
            <a:r>
              <a:rPr lang="en-US" sz="4000" b="1" dirty="0">
                <a:solidFill>
                  <a:srgbClr val="FF3300"/>
                </a:solidFill>
              </a:rPr>
              <a:t>Pages 969-70 in the seat back bibles</a:t>
            </a:r>
          </a:p>
        </p:txBody>
      </p:sp>
    </p:spTree>
    <p:extLst>
      <p:ext uri="{BB962C8B-B14F-4D97-AF65-F5344CB8AC3E}">
        <p14:creationId xmlns:p14="http://schemas.microsoft.com/office/powerpoint/2010/main" val="3375875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200" b="1" dirty="0">
                <a:solidFill>
                  <a:srgbClr val="C00000"/>
                </a:solidFill>
                <a:effectLst/>
                <a:latin typeface="Bookman Old Style" panose="02050604050505020204" pitchFamily="18" charset="0"/>
                <a:ea typeface="Calibri" panose="020F0502020204030204" pitchFamily="34" charset="0"/>
              </a:rPr>
              <a:t>II.</a:t>
            </a:r>
            <a:r>
              <a:rPr lang="en-US" sz="3200" b="1" dirty="0">
                <a:effectLst/>
                <a:latin typeface="Bookman Old Style" panose="02050604050505020204" pitchFamily="18" charset="0"/>
                <a:ea typeface="Calibri" panose="020F0502020204030204" pitchFamily="34" charset="0"/>
              </a:rPr>
              <a:t> To stand with the King is to understand the way of His Kingdom (</a:t>
            </a:r>
            <a:r>
              <a:rPr lang="en-US" sz="3200" b="1" i="1" dirty="0">
                <a:effectLst/>
                <a:latin typeface="Bookman Old Style" panose="02050604050505020204" pitchFamily="18" charset="0"/>
                <a:ea typeface="Calibri" panose="020F0502020204030204" pitchFamily="34" charset="0"/>
              </a:rPr>
              <a:t>verses 7-15</a:t>
            </a:r>
            <a:r>
              <a:rPr lang="en-US" sz="3200" b="1" dirty="0">
                <a:effectLst/>
                <a:latin typeface="Bookman Old Style" panose="02050604050505020204" pitchFamily="18" charset="0"/>
                <a:ea typeface="Calibri" panose="020F0502020204030204" pitchFamily="34" charset="0"/>
              </a:rPr>
              <a:t>)</a:t>
            </a:r>
            <a:endParaRPr lang="en-US" sz="3200" b="1" dirty="0">
              <a:solidFill>
                <a:schemeClr val="tx1"/>
              </a:solidFill>
              <a:latin typeface="Bookman Old Style" panose="02050604050505020204" pitchFamily="18" charset="0"/>
            </a:endParaRPr>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a:xfrm>
            <a:off x="854694" y="2003073"/>
            <a:ext cx="10058400" cy="4736592"/>
          </a:xfrm>
        </p:spPr>
        <p:txBody>
          <a:bodyPr>
            <a:noAutofit/>
          </a:bodyPr>
          <a:lstStyle/>
          <a:p>
            <a:pPr marL="0" indent="0">
              <a:buNone/>
            </a:pPr>
            <a:r>
              <a:rPr lang="en-US" sz="2400" b="1" dirty="0">
                <a:solidFill>
                  <a:srgbClr val="FF0000"/>
                </a:solidFill>
                <a:latin typeface="Bookman Old Style" panose="02050604050505020204" pitchFamily="18" charset="0"/>
              </a:rPr>
              <a:t>10</a:t>
            </a:r>
            <a:r>
              <a:rPr lang="en-US" sz="2800" b="1" dirty="0">
                <a:latin typeface="Bookman Old Style" panose="02050604050505020204" pitchFamily="18" charset="0"/>
              </a:rPr>
              <a:t> </a:t>
            </a:r>
            <a:r>
              <a:rPr lang="en-US" sz="2800" b="1" i="1" dirty="0">
                <a:latin typeface="Bookman Old Style" panose="02050604050505020204" pitchFamily="18" charset="0"/>
              </a:rPr>
              <a:t>This is he of whom it is written, “‘Behold, I send my messenger before your face, who will prepare your way before you.’</a:t>
            </a:r>
            <a:r>
              <a:rPr lang="en-US" sz="2800" b="1" dirty="0">
                <a:latin typeface="Bookman Old Style" panose="02050604050505020204" pitchFamily="18" charset="0"/>
              </a:rPr>
              <a:t> </a:t>
            </a:r>
            <a:r>
              <a:rPr lang="en-US" sz="2400" b="1" dirty="0">
                <a:solidFill>
                  <a:srgbClr val="FF0000"/>
                </a:solidFill>
                <a:latin typeface="Bookman Old Style" panose="02050604050505020204" pitchFamily="18" charset="0"/>
              </a:rPr>
              <a:t>11</a:t>
            </a:r>
            <a:r>
              <a:rPr lang="en-US" sz="2800" b="1" dirty="0">
                <a:latin typeface="Bookman Old Style" panose="02050604050505020204" pitchFamily="18" charset="0"/>
              </a:rPr>
              <a:t> </a:t>
            </a:r>
            <a:r>
              <a:rPr lang="en-US" sz="2800" b="1" i="1" dirty="0">
                <a:solidFill>
                  <a:srgbClr val="0070C0"/>
                </a:solidFill>
                <a:latin typeface="Bookman Old Style" panose="02050604050505020204" pitchFamily="18" charset="0"/>
              </a:rPr>
              <a:t>Truly, I say to you, among those born of women there has arisen no one greater than John the Baptist</a:t>
            </a:r>
            <a:r>
              <a:rPr lang="en-US" sz="2800" b="1" dirty="0">
                <a:latin typeface="Bookman Old Style" panose="02050604050505020204" pitchFamily="18" charset="0"/>
              </a:rPr>
              <a:t>… </a:t>
            </a:r>
          </a:p>
        </p:txBody>
      </p:sp>
    </p:spTree>
    <p:extLst>
      <p:ext uri="{BB962C8B-B14F-4D97-AF65-F5344CB8AC3E}">
        <p14:creationId xmlns:p14="http://schemas.microsoft.com/office/powerpoint/2010/main" val="40123157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200" b="1" dirty="0">
                <a:solidFill>
                  <a:srgbClr val="C00000"/>
                </a:solidFill>
                <a:effectLst/>
                <a:latin typeface="Bookman Old Style" panose="02050604050505020204" pitchFamily="18" charset="0"/>
                <a:ea typeface="Calibri" panose="020F0502020204030204" pitchFamily="34" charset="0"/>
              </a:rPr>
              <a:t>II.</a:t>
            </a:r>
            <a:r>
              <a:rPr lang="en-US" sz="3200" b="1" dirty="0">
                <a:effectLst/>
                <a:latin typeface="Bookman Old Style" panose="02050604050505020204" pitchFamily="18" charset="0"/>
                <a:ea typeface="Calibri" panose="020F0502020204030204" pitchFamily="34" charset="0"/>
              </a:rPr>
              <a:t> To stand with the King is to understand the way of His Kingdom (</a:t>
            </a:r>
            <a:r>
              <a:rPr lang="en-US" sz="3200" b="1" i="1" dirty="0">
                <a:effectLst/>
                <a:latin typeface="Bookman Old Style" panose="02050604050505020204" pitchFamily="18" charset="0"/>
                <a:ea typeface="Calibri" panose="020F0502020204030204" pitchFamily="34" charset="0"/>
              </a:rPr>
              <a:t>verses 7-15</a:t>
            </a:r>
            <a:r>
              <a:rPr lang="en-US" sz="3200" b="1" dirty="0">
                <a:effectLst/>
                <a:latin typeface="Bookman Old Style" panose="02050604050505020204" pitchFamily="18" charset="0"/>
                <a:ea typeface="Calibri" panose="020F0502020204030204" pitchFamily="34" charset="0"/>
              </a:rPr>
              <a:t>)</a:t>
            </a:r>
            <a:endParaRPr lang="en-US" sz="3200" b="1" dirty="0">
              <a:solidFill>
                <a:schemeClr val="tx1"/>
              </a:solidFill>
              <a:latin typeface="Bookman Old Style" panose="02050604050505020204" pitchFamily="18" charset="0"/>
            </a:endParaRPr>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a:xfrm>
            <a:off x="854694" y="2003073"/>
            <a:ext cx="10058400" cy="4736592"/>
          </a:xfrm>
        </p:spPr>
        <p:txBody>
          <a:bodyPr>
            <a:noAutofit/>
          </a:bodyPr>
          <a:lstStyle/>
          <a:p>
            <a:pPr marL="0" indent="0">
              <a:buNone/>
            </a:pPr>
            <a:r>
              <a:rPr lang="en-US" sz="2400" b="1" dirty="0">
                <a:solidFill>
                  <a:srgbClr val="FF0000"/>
                </a:solidFill>
                <a:latin typeface="Bookman Old Style" panose="02050604050505020204" pitchFamily="18" charset="0"/>
              </a:rPr>
              <a:t>11</a:t>
            </a:r>
            <a:r>
              <a:rPr lang="en-US" sz="2800" b="1" dirty="0">
                <a:latin typeface="Bookman Old Style" panose="02050604050505020204" pitchFamily="18" charset="0"/>
              </a:rPr>
              <a:t> …</a:t>
            </a:r>
            <a:r>
              <a:rPr lang="en-US" sz="2800" b="1" i="1" dirty="0">
                <a:latin typeface="Bookman Old Style" panose="02050604050505020204" pitchFamily="18" charset="0"/>
              </a:rPr>
              <a:t>Yet the one who is least in the kingdom of heaven is greater than he</a:t>
            </a:r>
            <a:r>
              <a:rPr lang="en-US" sz="2800" b="1" dirty="0">
                <a:latin typeface="Bookman Old Style" panose="02050604050505020204" pitchFamily="18" charset="0"/>
              </a:rPr>
              <a:t>. </a:t>
            </a:r>
            <a:r>
              <a:rPr lang="en-US" sz="2400" b="1" dirty="0">
                <a:solidFill>
                  <a:srgbClr val="FF0000"/>
                </a:solidFill>
                <a:latin typeface="Bookman Old Style" panose="02050604050505020204" pitchFamily="18" charset="0"/>
              </a:rPr>
              <a:t>12</a:t>
            </a:r>
            <a:r>
              <a:rPr lang="en-US" sz="2800" b="1" dirty="0">
                <a:latin typeface="Bookman Old Style" panose="02050604050505020204" pitchFamily="18" charset="0"/>
              </a:rPr>
              <a:t> </a:t>
            </a:r>
            <a:r>
              <a:rPr lang="en-US" sz="2800" b="1" i="1" dirty="0">
                <a:latin typeface="Bookman Old Style" panose="02050604050505020204" pitchFamily="18" charset="0"/>
              </a:rPr>
              <a:t>From the days of John the Baptist until now the kingdom of heaven has suffered violence, and the violent take it by force</a:t>
            </a:r>
            <a:r>
              <a:rPr lang="en-US" sz="2800" b="1" dirty="0">
                <a:latin typeface="Bookman Old Style" panose="02050604050505020204" pitchFamily="18" charset="0"/>
              </a:rPr>
              <a:t>. </a:t>
            </a:r>
            <a:r>
              <a:rPr lang="en-US" sz="2400" b="1" dirty="0">
                <a:solidFill>
                  <a:srgbClr val="FF0000"/>
                </a:solidFill>
                <a:latin typeface="Bookman Old Style" panose="02050604050505020204" pitchFamily="18" charset="0"/>
              </a:rPr>
              <a:t>13</a:t>
            </a:r>
            <a:r>
              <a:rPr lang="en-US" sz="2400" b="1" dirty="0">
                <a:latin typeface="Bookman Old Style" panose="02050604050505020204" pitchFamily="18" charset="0"/>
              </a:rPr>
              <a:t> </a:t>
            </a:r>
            <a:r>
              <a:rPr lang="en-US" sz="2800" b="1" i="1" dirty="0">
                <a:latin typeface="Bookman Old Style" panose="02050604050505020204" pitchFamily="18" charset="0"/>
              </a:rPr>
              <a:t>For </a:t>
            </a:r>
            <a:r>
              <a:rPr lang="en-US" sz="2800" b="1" i="1" dirty="0">
                <a:solidFill>
                  <a:srgbClr val="0070C0"/>
                </a:solidFill>
                <a:latin typeface="Bookman Old Style" panose="02050604050505020204" pitchFamily="18" charset="0"/>
              </a:rPr>
              <a:t>all the Prophets and the Law prophesied until John</a:t>
            </a:r>
            <a:r>
              <a:rPr lang="en-US" sz="2800" b="1" dirty="0">
                <a:latin typeface="Bookman Old Style" panose="02050604050505020204" pitchFamily="18" charset="0"/>
              </a:rPr>
              <a:t>, </a:t>
            </a:r>
            <a:r>
              <a:rPr lang="en-US" sz="2400" b="1" dirty="0">
                <a:solidFill>
                  <a:srgbClr val="FF0000"/>
                </a:solidFill>
                <a:latin typeface="Bookman Old Style" panose="02050604050505020204" pitchFamily="18" charset="0"/>
              </a:rPr>
              <a:t>14</a:t>
            </a:r>
            <a:r>
              <a:rPr lang="en-US" sz="2800" b="1" dirty="0">
                <a:latin typeface="Bookman Old Style" panose="02050604050505020204" pitchFamily="18" charset="0"/>
              </a:rPr>
              <a:t> </a:t>
            </a:r>
            <a:r>
              <a:rPr lang="en-US" sz="2800" b="1" i="1" dirty="0">
                <a:latin typeface="Bookman Old Style" panose="02050604050505020204" pitchFamily="18" charset="0"/>
              </a:rPr>
              <a:t>and if you are willing to accept it</a:t>
            </a:r>
            <a:r>
              <a:rPr lang="en-US" sz="2800" b="1" dirty="0">
                <a:latin typeface="Bookman Old Style" panose="02050604050505020204" pitchFamily="18" charset="0"/>
              </a:rPr>
              <a:t>, </a:t>
            </a:r>
            <a:r>
              <a:rPr lang="en-US" sz="2800" b="1" i="1" dirty="0">
                <a:latin typeface="Bookman Old Style" panose="02050604050505020204" pitchFamily="18" charset="0"/>
              </a:rPr>
              <a:t>he is Elijah who is to come</a:t>
            </a:r>
            <a:r>
              <a:rPr lang="en-US" sz="2800" b="1" dirty="0">
                <a:latin typeface="Bookman Old Style" panose="02050604050505020204" pitchFamily="18" charset="0"/>
              </a:rPr>
              <a:t>.</a:t>
            </a:r>
          </a:p>
          <a:p>
            <a:pPr marL="0" indent="0">
              <a:buNone/>
            </a:pPr>
            <a:r>
              <a:rPr lang="en-US" sz="2800" b="1" dirty="0">
                <a:latin typeface="Bookman Old Style" panose="02050604050505020204" pitchFamily="18" charset="0"/>
              </a:rPr>
              <a:t>“</a:t>
            </a:r>
            <a:r>
              <a:rPr lang="en-US" sz="2800" b="1" i="1" dirty="0">
                <a:latin typeface="Bookman Old Style" panose="02050604050505020204" pitchFamily="18" charset="0"/>
              </a:rPr>
              <a:t>You know him, for he dwells with you and </a:t>
            </a:r>
            <a:r>
              <a:rPr lang="en-US" sz="2800" b="1" i="1" dirty="0">
                <a:solidFill>
                  <a:srgbClr val="0070C0"/>
                </a:solidFill>
                <a:latin typeface="Bookman Old Style" panose="02050604050505020204" pitchFamily="18" charset="0"/>
              </a:rPr>
              <a:t>will be </a:t>
            </a:r>
            <a:r>
              <a:rPr lang="en-US" sz="2800" b="1" i="1" dirty="0">
                <a:latin typeface="Bookman Old Style" panose="02050604050505020204" pitchFamily="18" charset="0"/>
              </a:rPr>
              <a:t>in you</a:t>
            </a:r>
            <a:r>
              <a:rPr lang="en-US" sz="2800" b="1" dirty="0">
                <a:latin typeface="Bookman Old Style" panose="02050604050505020204" pitchFamily="18" charset="0"/>
              </a:rPr>
              <a:t>.” </a:t>
            </a:r>
            <a:r>
              <a:rPr lang="en-US" sz="2800" b="1" dirty="0">
                <a:solidFill>
                  <a:srgbClr val="C00000"/>
                </a:solidFill>
                <a:latin typeface="Bookman Old Style" panose="02050604050505020204" pitchFamily="18" charset="0"/>
              </a:rPr>
              <a:t>John 14:17 </a:t>
            </a:r>
          </a:p>
        </p:txBody>
      </p:sp>
    </p:spTree>
    <p:extLst>
      <p:ext uri="{BB962C8B-B14F-4D97-AF65-F5344CB8AC3E}">
        <p14:creationId xmlns:p14="http://schemas.microsoft.com/office/powerpoint/2010/main" val="4021159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circle(in)">
                                      <p:cBhvr>
                                        <p:cTn id="12"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200" b="1" dirty="0">
                <a:solidFill>
                  <a:srgbClr val="C00000"/>
                </a:solidFill>
                <a:effectLst/>
                <a:latin typeface="Bookman Old Style" panose="02050604050505020204" pitchFamily="18" charset="0"/>
                <a:ea typeface="Calibri" panose="020F0502020204030204" pitchFamily="34" charset="0"/>
              </a:rPr>
              <a:t>II.</a:t>
            </a:r>
            <a:r>
              <a:rPr lang="en-US" sz="3200" b="1" dirty="0">
                <a:effectLst/>
                <a:latin typeface="Bookman Old Style" panose="02050604050505020204" pitchFamily="18" charset="0"/>
                <a:ea typeface="Calibri" panose="020F0502020204030204" pitchFamily="34" charset="0"/>
              </a:rPr>
              <a:t> To stand with the King is to understand the way of His Kingdom (</a:t>
            </a:r>
            <a:r>
              <a:rPr lang="en-US" sz="3200" b="1" i="1" dirty="0">
                <a:effectLst/>
                <a:latin typeface="Bookman Old Style" panose="02050604050505020204" pitchFamily="18" charset="0"/>
                <a:ea typeface="Calibri" panose="020F0502020204030204" pitchFamily="34" charset="0"/>
              </a:rPr>
              <a:t>verses 7-15</a:t>
            </a:r>
            <a:r>
              <a:rPr lang="en-US" sz="3200" b="1" dirty="0">
                <a:effectLst/>
                <a:latin typeface="Bookman Old Style" panose="02050604050505020204" pitchFamily="18" charset="0"/>
                <a:ea typeface="Calibri" panose="020F0502020204030204" pitchFamily="34" charset="0"/>
              </a:rPr>
              <a:t>)</a:t>
            </a:r>
            <a:endParaRPr lang="en-US" sz="3200" b="1" dirty="0">
              <a:solidFill>
                <a:schemeClr val="tx1"/>
              </a:solidFill>
              <a:latin typeface="Bookman Old Style" panose="02050604050505020204" pitchFamily="18" charset="0"/>
            </a:endParaRPr>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a:xfrm>
            <a:off x="854694" y="2003073"/>
            <a:ext cx="10058400" cy="4736592"/>
          </a:xfrm>
        </p:spPr>
        <p:txBody>
          <a:bodyPr>
            <a:noAutofit/>
          </a:bodyPr>
          <a:lstStyle/>
          <a:p>
            <a:pPr marL="0" indent="0">
              <a:buNone/>
            </a:pPr>
            <a:r>
              <a:rPr lang="en-US" sz="2400" b="1" dirty="0">
                <a:solidFill>
                  <a:srgbClr val="FF0000"/>
                </a:solidFill>
                <a:latin typeface="Bookman Old Style" panose="02050604050505020204" pitchFamily="18" charset="0"/>
              </a:rPr>
              <a:t>11</a:t>
            </a:r>
            <a:r>
              <a:rPr lang="en-US" sz="2800" b="1" dirty="0">
                <a:latin typeface="Bookman Old Style" panose="02050604050505020204" pitchFamily="18" charset="0"/>
              </a:rPr>
              <a:t> …</a:t>
            </a:r>
            <a:r>
              <a:rPr lang="en-US" sz="2800" b="1" i="1" dirty="0">
                <a:latin typeface="Bookman Old Style" panose="02050604050505020204" pitchFamily="18" charset="0"/>
              </a:rPr>
              <a:t>Yet the one who is least in the kingdom of heaven is greater than he</a:t>
            </a:r>
            <a:r>
              <a:rPr lang="en-US" sz="2800" b="1" dirty="0">
                <a:latin typeface="Bookman Old Style" panose="02050604050505020204" pitchFamily="18" charset="0"/>
              </a:rPr>
              <a:t>. </a:t>
            </a:r>
            <a:r>
              <a:rPr lang="en-US" sz="2400" b="1" dirty="0">
                <a:solidFill>
                  <a:srgbClr val="FF0000"/>
                </a:solidFill>
                <a:latin typeface="Bookman Old Style" panose="02050604050505020204" pitchFamily="18" charset="0"/>
              </a:rPr>
              <a:t>12</a:t>
            </a:r>
            <a:r>
              <a:rPr lang="en-US" sz="2800" b="1" dirty="0">
                <a:latin typeface="Bookman Old Style" panose="02050604050505020204" pitchFamily="18" charset="0"/>
              </a:rPr>
              <a:t> </a:t>
            </a:r>
            <a:r>
              <a:rPr lang="en-US" sz="2800" b="1" i="1" dirty="0">
                <a:latin typeface="Bookman Old Style" panose="02050604050505020204" pitchFamily="18" charset="0"/>
              </a:rPr>
              <a:t>From the days of John the Baptist until now the kingdom of heaven has suffered violence, and the violent take it by force</a:t>
            </a:r>
            <a:r>
              <a:rPr lang="en-US" sz="2800" b="1" dirty="0">
                <a:latin typeface="Bookman Old Style" panose="02050604050505020204" pitchFamily="18" charset="0"/>
              </a:rPr>
              <a:t>. </a:t>
            </a:r>
            <a:r>
              <a:rPr lang="en-US" sz="2400" b="1" dirty="0">
                <a:solidFill>
                  <a:srgbClr val="FF0000"/>
                </a:solidFill>
                <a:latin typeface="Bookman Old Style" panose="02050604050505020204" pitchFamily="18" charset="0"/>
              </a:rPr>
              <a:t>13</a:t>
            </a:r>
            <a:r>
              <a:rPr lang="en-US" sz="2400" b="1" dirty="0">
                <a:latin typeface="Bookman Old Style" panose="02050604050505020204" pitchFamily="18" charset="0"/>
              </a:rPr>
              <a:t> </a:t>
            </a:r>
            <a:r>
              <a:rPr lang="en-US" sz="2800" b="1" i="1" dirty="0">
                <a:latin typeface="Bookman Old Style" panose="02050604050505020204" pitchFamily="18" charset="0"/>
              </a:rPr>
              <a:t>For </a:t>
            </a:r>
            <a:r>
              <a:rPr lang="en-US" sz="2800" b="1" i="1" dirty="0">
                <a:solidFill>
                  <a:srgbClr val="0070C0"/>
                </a:solidFill>
                <a:latin typeface="Bookman Old Style" panose="02050604050505020204" pitchFamily="18" charset="0"/>
              </a:rPr>
              <a:t>all the Prophets and the Law prophesied until John</a:t>
            </a:r>
            <a:r>
              <a:rPr lang="en-US" sz="2800" b="1" dirty="0">
                <a:latin typeface="Bookman Old Style" panose="02050604050505020204" pitchFamily="18" charset="0"/>
              </a:rPr>
              <a:t>, </a:t>
            </a:r>
            <a:r>
              <a:rPr lang="en-US" sz="2400" b="1" dirty="0">
                <a:solidFill>
                  <a:srgbClr val="FF0000"/>
                </a:solidFill>
                <a:latin typeface="Bookman Old Style" panose="02050604050505020204" pitchFamily="18" charset="0"/>
              </a:rPr>
              <a:t>14</a:t>
            </a:r>
            <a:r>
              <a:rPr lang="en-US" sz="2800" b="1" dirty="0">
                <a:latin typeface="Bookman Old Style" panose="02050604050505020204" pitchFamily="18" charset="0"/>
              </a:rPr>
              <a:t> </a:t>
            </a:r>
            <a:r>
              <a:rPr lang="en-US" sz="2800" b="1" i="1" dirty="0">
                <a:latin typeface="Bookman Old Style" panose="02050604050505020204" pitchFamily="18" charset="0"/>
              </a:rPr>
              <a:t>and if you are willing to accept it</a:t>
            </a:r>
            <a:r>
              <a:rPr lang="en-US" sz="2800" b="1" dirty="0">
                <a:latin typeface="Bookman Old Style" panose="02050604050505020204" pitchFamily="18" charset="0"/>
              </a:rPr>
              <a:t>, </a:t>
            </a:r>
            <a:r>
              <a:rPr lang="en-US" sz="2800" b="1" i="1" dirty="0">
                <a:latin typeface="Bookman Old Style" panose="02050604050505020204" pitchFamily="18" charset="0"/>
              </a:rPr>
              <a:t>he is Elijah who is to come</a:t>
            </a:r>
            <a:r>
              <a:rPr lang="en-US" sz="2800" b="1" dirty="0">
                <a:latin typeface="Bookman Old Style" panose="02050604050505020204" pitchFamily="18" charset="0"/>
              </a:rPr>
              <a:t>.</a:t>
            </a:r>
          </a:p>
          <a:p>
            <a:pPr marL="0" indent="0">
              <a:buNone/>
            </a:pPr>
            <a:r>
              <a:rPr lang="en-US" sz="2800" b="1" dirty="0">
                <a:latin typeface="Bookman Old Style" panose="02050604050505020204" pitchFamily="18" charset="0"/>
              </a:rPr>
              <a:t>“</a:t>
            </a:r>
            <a:r>
              <a:rPr lang="en-US" sz="2800" b="1" i="1" dirty="0">
                <a:latin typeface="Bookman Old Style" panose="02050604050505020204" pitchFamily="18" charset="0"/>
              </a:rPr>
              <a:t>And </a:t>
            </a:r>
            <a:r>
              <a:rPr lang="en-US" sz="2800" b="1" i="1" dirty="0">
                <a:solidFill>
                  <a:srgbClr val="0070C0"/>
                </a:solidFill>
                <a:latin typeface="Bookman Old Style" panose="02050604050505020204" pitchFamily="18" charset="0"/>
              </a:rPr>
              <a:t>all these</a:t>
            </a:r>
            <a:r>
              <a:rPr lang="en-US" sz="2800" b="1" i="1" dirty="0">
                <a:latin typeface="Bookman Old Style" panose="02050604050505020204" pitchFamily="18" charset="0"/>
              </a:rPr>
              <a:t>, though commended through their faith, </a:t>
            </a:r>
            <a:r>
              <a:rPr lang="en-US" sz="2800" b="1" i="1" dirty="0">
                <a:solidFill>
                  <a:srgbClr val="0070C0"/>
                </a:solidFill>
                <a:latin typeface="Bookman Old Style" panose="02050604050505020204" pitchFamily="18" charset="0"/>
              </a:rPr>
              <a:t>did not receive what was promised</a:t>
            </a:r>
            <a:r>
              <a:rPr lang="en-US" sz="2800" b="1" i="1" dirty="0">
                <a:latin typeface="Bookman Old Style" panose="02050604050505020204" pitchFamily="18" charset="0"/>
              </a:rPr>
              <a:t>, since God had provided something better for us, that </a:t>
            </a:r>
            <a:r>
              <a:rPr lang="en-US" sz="2800" b="1" i="1" dirty="0">
                <a:solidFill>
                  <a:srgbClr val="0070C0"/>
                </a:solidFill>
                <a:latin typeface="Bookman Old Style" panose="02050604050505020204" pitchFamily="18" charset="0"/>
              </a:rPr>
              <a:t>apart from us they should not be made perfect</a:t>
            </a:r>
            <a:r>
              <a:rPr lang="en-US" sz="2800" b="1" dirty="0">
                <a:latin typeface="Bookman Old Style" panose="02050604050505020204" pitchFamily="18" charset="0"/>
              </a:rPr>
              <a:t>.” </a:t>
            </a:r>
            <a:r>
              <a:rPr lang="en-US" sz="2800" b="1" dirty="0">
                <a:solidFill>
                  <a:srgbClr val="C00000"/>
                </a:solidFill>
                <a:latin typeface="Bookman Old Style" panose="02050604050505020204" pitchFamily="18" charset="0"/>
              </a:rPr>
              <a:t>Hebrews 11:39-40</a:t>
            </a:r>
            <a:endParaRPr lang="en-US" sz="3600" b="1" dirty="0">
              <a:solidFill>
                <a:srgbClr val="C00000"/>
              </a:solidFill>
              <a:latin typeface="Bookman Old Style" panose="02050604050505020204" pitchFamily="18" charset="0"/>
            </a:endParaRPr>
          </a:p>
        </p:txBody>
      </p:sp>
    </p:spTree>
    <p:extLst>
      <p:ext uri="{BB962C8B-B14F-4D97-AF65-F5344CB8AC3E}">
        <p14:creationId xmlns:p14="http://schemas.microsoft.com/office/powerpoint/2010/main" val="3764328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circle(in)">
                                      <p:cBhvr>
                                        <p:cTn id="7"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200" b="1" dirty="0">
                <a:solidFill>
                  <a:srgbClr val="C00000"/>
                </a:solidFill>
                <a:effectLst/>
                <a:latin typeface="Bookman Old Style" panose="02050604050505020204" pitchFamily="18" charset="0"/>
                <a:ea typeface="Calibri" panose="020F0502020204030204" pitchFamily="34" charset="0"/>
              </a:rPr>
              <a:t>II.</a:t>
            </a:r>
            <a:r>
              <a:rPr lang="en-US" sz="3200" b="1" dirty="0">
                <a:effectLst/>
                <a:latin typeface="Bookman Old Style" panose="02050604050505020204" pitchFamily="18" charset="0"/>
                <a:ea typeface="Calibri" panose="020F0502020204030204" pitchFamily="34" charset="0"/>
              </a:rPr>
              <a:t> To stand with the King is to understand the way of His Kingdom (</a:t>
            </a:r>
            <a:r>
              <a:rPr lang="en-US" sz="3200" b="1" i="1" dirty="0">
                <a:effectLst/>
                <a:latin typeface="Bookman Old Style" panose="02050604050505020204" pitchFamily="18" charset="0"/>
                <a:ea typeface="Calibri" panose="020F0502020204030204" pitchFamily="34" charset="0"/>
              </a:rPr>
              <a:t>verses 7-15</a:t>
            </a:r>
            <a:r>
              <a:rPr lang="en-US" sz="3200" b="1" dirty="0">
                <a:effectLst/>
                <a:latin typeface="Bookman Old Style" panose="02050604050505020204" pitchFamily="18" charset="0"/>
                <a:ea typeface="Calibri" panose="020F0502020204030204" pitchFamily="34" charset="0"/>
              </a:rPr>
              <a:t>)</a:t>
            </a:r>
            <a:endParaRPr lang="en-US" sz="3200" b="1" dirty="0">
              <a:solidFill>
                <a:schemeClr val="tx1"/>
              </a:solidFill>
              <a:latin typeface="Bookman Old Style" panose="02050604050505020204" pitchFamily="18" charset="0"/>
            </a:endParaRPr>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a:xfrm>
            <a:off x="854694" y="2003073"/>
            <a:ext cx="10058400" cy="4736592"/>
          </a:xfrm>
        </p:spPr>
        <p:txBody>
          <a:bodyPr>
            <a:noAutofit/>
          </a:bodyPr>
          <a:lstStyle/>
          <a:p>
            <a:pPr marL="0" indent="0">
              <a:buNone/>
            </a:pPr>
            <a:r>
              <a:rPr lang="en-US" sz="2400" b="1" dirty="0">
                <a:solidFill>
                  <a:srgbClr val="FF0000"/>
                </a:solidFill>
                <a:latin typeface="Bookman Old Style" panose="02050604050505020204" pitchFamily="18" charset="0"/>
              </a:rPr>
              <a:t>11</a:t>
            </a:r>
            <a:r>
              <a:rPr lang="en-US" sz="2800" b="1" dirty="0">
                <a:latin typeface="Bookman Old Style" panose="02050604050505020204" pitchFamily="18" charset="0"/>
              </a:rPr>
              <a:t> …</a:t>
            </a:r>
            <a:r>
              <a:rPr lang="en-US" sz="2800" b="1" i="1" dirty="0">
                <a:latin typeface="Bookman Old Style" panose="02050604050505020204" pitchFamily="18" charset="0"/>
              </a:rPr>
              <a:t>Yet </a:t>
            </a:r>
            <a:r>
              <a:rPr lang="en-US" sz="2800" b="1" i="1" dirty="0">
                <a:solidFill>
                  <a:srgbClr val="0070C0"/>
                </a:solidFill>
                <a:latin typeface="Bookman Old Style" panose="02050604050505020204" pitchFamily="18" charset="0"/>
              </a:rPr>
              <a:t>the one who is least in the kingdom of heaven is greater than he</a:t>
            </a:r>
            <a:r>
              <a:rPr lang="en-US" sz="2800" b="1" dirty="0">
                <a:latin typeface="Bookman Old Style" panose="02050604050505020204" pitchFamily="18" charset="0"/>
              </a:rPr>
              <a:t>. </a:t>
            </a:r>
            <a:r>
              <a:rPr lang="en-US" sz="2400" b="1" dirty="0">
                <a:solidFill>
                  <a:srgbClr val="FF0000"/>
                </a:solidFill>
                <a:latin typeface="Bookman Old Style" panose="02050604050505020204" pitchFamily="18" charset="0"/>
              </a:rPr>
              <a:t>12</a:t>
            </a:r>
            <a:r>
              <a:rPr lang="en-US" sz="2800" b="1" dirty="0">
                <a:latin typeface="Bookman Old Style" panose="02050604050505020204" pitchFamily="18" charset="0"/>
              </a:rPr>
              <a:t> </a:t>
            </a:r>
            <a:r>
              <a:rPr lang="en-US" sz="2800" b="1" i="1" dirty="0">
                <a:latin typeface="Bookman Old Style" panose="02050604050505020204" pitchFamily="18" charset="0"/>
              </a:rPr>
              <a:t>From the days of John the Baptist until now the kingdom of heaven has suffered violence, and the violent take it by force</a:t>
            </a:r>
            <a:r>
              <a:rPr lang="en-US" sz="2800" b="1" dirty="0">
                <a:latin typeface="Bookman Old Style" panose="02050604050505020204" pitchFamily="18" charset="0"/>
              </a:rPr>
              <a:t>. </a:t>
            </a:r>
            <a:r>
              <a:rPr lang="en-US" sz="2400" b="1" dirty="0">
                <a:solidFill>
                  <a:srgbClr val="FF0000"/>
                </a:solidFill>
                <a:latin typeface="Bookman Old Style" panose="02050604050505020204" pitchFamily="18" charset="0"/>
              </a:rPr>
              <a:t>13</a:t>
            </a:r>
            <a:r>
              <a:rPr lang="en-US" sz="2400" b="1" dirty="0">
                <a:latin typeface="Bookman Old Style" panose="02050604050505020204" pitchFamily="18" charset="0"/>
              </a:rPr>
              <a:t> </a:t>
            </a:r>
            <a:r>
              <a:rPr lang="en-US" sz="2800" b="1" i="1" dirty="0">
                <a:latin typeface="Bookman Old Style" panose="02050604050505020204" pitchFamily="18" charset="0"/>
              </a:rPr>
              <a:t>For all the Prophets and the Law prophesied until John</a:t>
            </a:r>
            <a:r>
              <a:rPr lang="en-US" sz="2800" b="1" dirty="0">
                <a:latin typeface="Bookman Old Style" panose="02050604050505020204" pitchFamily="18" charset="0"/>
              </a:rPr>
              <a:t>, </a:t>
            </a:r>
            <a:r>
              <a:rPr lang="en-US" sz="2400" b="1" dirty="0">
                <a:solidFill>
                  <a:srgbClr val="FF0000"/>
                </a:solidFill>
                <a:latin typeface="Bookman Old Style" panose="02050604050505020204" pitchFamily="18" charset="0"/>
              </a:rPr>
              <a:t>14</a:t>
            </a:r>
            <a:r>
              <a:rPr lang="en-US" sz="2800" b="1" dirty="0">
                <a:latin typeface="Bookman Old Style" panose="02050604050505020204" pitchFamily="18" charset="0"/>
              </a:rPr>
              <a:t> </a:t>
            </a:r>
            <a:r>
              <a:rPr lang="en-US" sz="2800" b="1" i="1" dirty="0">
                <a:latin typeface="Bookman Old Style" panose="02050604050505020204" pitchFamily="18" charset="0"/>
              </a:rPr>
              <a:t>and if you are willing to accept it</a:t>
            </a:r>
            <a:r>
              <a:rPr lang="en-US" sz="2800" b="1" dirty="0">
                <a:latin typeface="Bookman Old Style" panose="02050604050505020204" pitchFamily="18" charset="0"/>
              </a:rPr>
              <a:t>, </a:t>
            </a:r>
            <a:r>
              <a:rPr lang="en-US" sz="2800" b="1" i="1" dirty="0">
                <a:latin typeface="Bookman Old Style" panose="02050604050505020204" pitchFamily="18" charset="0"/>
              </a:rPr>
              <a:t>he is Elijah who is to come</a:t>
            </a:r>
            <a:r>
              <a:rPr lang="en-US" sz="2800" b="1" dirty="0">
                <a:latin typeface="Bookman Old Style" panose="02050604050505020204" pitchFamily="18" charset="0"/>
              </a:rPr>
              <a:t>.</a:t>
            </a:r>
          </a:p>
          <a:p>
            <a:pPr marL="0" indent="0">
              <a:buNone/>
            </a:pPr>
            <a:r>
              <a:rPr lang="en-US" sz="2800" b="1" dirty="0">
                <a:latin typeface="Bookman Old Style" panose="02050604050505020204" pitchFamily="18" charset="0"/>
              </a:rPr>
              <a:t>“</a:t>
            </a:r>
            <a:r>
              <a:rPr lang="en-US" sz="2800" b="1" i="1" dirty="0">
                <a:latin typeface="Bookman Old Style" panose="02050604050505020204" pitchFamily="18" charset="0"/>
              </a:rPr>
              <a:t>And </a:t>
            </a:r>
            <a:r>
              <a:rPr lang="en-US" sz="2800" b="1" i="1" dirty="0">
                <a:solidFill>
                  <a:srgbClr val="0070C0"/>
                </a:solidFill>
                <a:latin typeface="Bookman Old Style" panose="02050604050505020204" pitchFamily="18" charset="0"/>
              </a:rPr>
              <a:t>all these</a:t>
            </a:r>
            <a:r>
              <a:rPr lang="en-US" sz="2800" b="1" i="1" dirty="0">
                <a:latin typeface="Bookman Old Style" panose="02050604050505020204" pitchFamily="18" charset="0"/>
              </a:rPr>
              <a:t>, though commended through their faith, </a:t>
            </a:r>
            <a:r>
              <a:rPr lang="en-US" sz="2800" b="1" i="1" dirty="0">
                <a:solidFill>
                  <a:srgbClr val="0070C0"/>
                </a:solidFill>
                <a:latin typeface="Bookman Old Style" panose="02050604050505020204" pitchFamily="18" charset="0"/>
              </a:rPr>
              <a:t>did not receive what was promised</a:t>
            </a:r>
            <a:r>
              <a:rPr lang="en-US" sz="2800" b="1" i="1" dirty="0">
                <a:latin typeface="Bookman Old Style" panose="02050604050505020204" pitchFamily="18" charset="0"/>
              </a:rPr>
              <a:t>, since God had provided something better for us, that </a:t>
            </a:r>
            <a:r>
              <a:rPr lang="en-US" sz="2800" b="1" i="1" dirty="0">
                <a:solidFill>
                  <a:srgbClr val="0070C0"/>
                </a:solidFill>
                <a:latin typeface="Bookman Old Style" panose="02050604050505020204" pitchFamily="18" charset="0"/>
              </a:rPr>
              <a:t>apart from us they should not be made perfect</a:t>
            </a:r>
            <a:r>
              <a:rPr lang="en-US" sz="2800" b="1" dirty="0">
                <a:latin typeface="Bookman Old Style" panose="02050604050505020204" pitchFamily="18" charset="0"/>
              </a:rPr>
              <a:t>.” </a:t>
            </a:r>
            <a:r>
              <a:rPr lang="en-US" sz="2800" b="1" dirty="0">
                <a:solidFill>
                  <a:srgbClr val="C00000"/>
                </a:solidFill>
                <a:latin typeface="Bookman Old Style" panose="02050604050505020204" pitchFamily="18" charset="0"/>
              </a:rPr>
              <a:t>Hebrews 11:39-40</a:t>
            </a:r>
            <a:endParaRPr lang="en-US" sz="3600" b="1" dirty="0">
              <a:solidFill>
                <a:srgbClr val="C00000"/>
              </a:solidFill>
              <a:latin typeface="Bookman Old Style" panose="02050604050505020204" pitchFamily="18" charset="0"/>
            </a:endParaRPr>
          </a:p>
        </p:txBody>
      </p:sp>
    </p:spTree>
    <p:extLst>
      <p:ext uri="{BB962C8B-B14F-4D97-AF65-F5344CB8AC3E}">
        <p14:creationId xmlns:p14="http://schemas.microsoft.com/office/powerpoint/2010/main" val="437481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200" b="1" dirty="0">
                <a:solidFill>
                  <a:srgbClr val="C00000"/>
                </a:solidFill>
                <a:effectLst/>
                <a:latin typeface="Bookman Old Style" panose="02050604050505020204" pitchFamily="18" charset="0"/>
                <a:ea typeface="Calibri" panose="020F0502020204030204" pitchFamily="34" charset="0"/>
              </a:rPr>
              <a:t>II.</a:t>
            </a:r>
            <a:r>
              <a:rPr lang="en-US" sz="3200" b="1" dirty="0">
                <a:effectLst/>
                <a:latin typeface="Bookman Old Style" panose="02050604050505020204" pitchFamily="18" charset="0"/>
                <a:ea typeface="Calibri" panose="020F0502020204030204" pitchFamily="34" charset="0"/>
              </a:rPr>
              <a:t> To stand with the King is to understand the way of His Kingdom (</a:t>
            </a:r>
            <a:r>
              <a:rPr lang="en-US" sz="3200" b="1" i="1" dirty="0">
                <a:effectLst/>
                <a:latin typeface="Bookman Old Style" panose="02050604050505020204" pitchFamily="18" charset="0"/>
                <a:ea typeface="Calibri" panose="020F0502020204030204" pitchFamily="34" charset="0"/>
              </a:rPr>
              <a:t>verses 7-15</a:t>
            </a:r>
            <a:r>
              <a:rPr lang="en-US" sz="3200" b="1" dirty="0">
                <a:effectLst/>
                <a:latin typeface="Bookman Old Style" panose="02050604050505020204" pitchFamily="18" charset="0"/>
                <a:ea typeface="Calibri" panose="020F0502020204030204" pitchFamily="34" charset="0"/>
              </a:rPr>
              <a:t>)</a:t>
            </a:r>
            <a:endParaRPr lang="en-US" sz="3200" b="1" dirty="0">
              <a:solidFill>
                <a:schemeClr val="tx1"/>
              </a:solidFill>
              <a:latin typeface="Bookman Old Style" panose="02050604050505020204" pitchFamily="18" charset="0"/>
            </a:endParaRPr>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a:xfrm>
            <a:off x="854694" y="2003073"/>
            <a:ext cx="10626106" cy="4736592"/>
          </a:xfrm>
        </p:spPr>
        <p:txBody>
          <a:bodyPr>
            <a:noAutofit/>
          </a:bodyPr>
          <a:lstStyle/>
          <a:p>
            <a:pPr marL="0" indent="0">
              <a:buNone/>
            </a:pPr>
            <a:r>
              <a:rPr lang="en-US" sz="2400" b="1" dirty="0">
                <a:solidFill>
                  <a:srgbClr val="FF0000"/>
                </a:solidFill>
                <a:latin typeface="Bookman Old Style" panose="02050604050505020204" pitchFamily="18" charset="0"/>
              </a:rPr>
              <a:t>11</a:t>
            </a:r>
            <a:r>
              <a:rPr lang="en-US" sz="2800" b="1" dirty="0">
                <a:latin typeface="Bookman Old Style" panose="02050604050505020204" pitchFamily="18" charset="0"/>
              </a:rPr>
              <a:t> …</a:t>
            </a:r>
            <a:r>
              <a:rPr lang="en-US" sz="2800" b="1" i="1" dirty="0">
                <a:latin typeface="Bookman Old Style" panose="02050604050505020204" pitchFamily="18" charset="0"/>
              </a:rPr>
              <a:t>Yet the one who is least in the kingdom of heaven is greater than he</a:t>
            </a:r>
            <a:r>
              <a:rPr lang="en-US" sz="2800" b="1" dirty="0">
                <a:latin typeface="Bookman Old Style" panose="02050604050505020204" pitchFamily="18" charset="0"/>
              </a:rPr>
              <a:t>. </a:t>
            </a:r>
            <a:r>
              <a:rPr lang="en-US" sz="2400" b="1" dirty="0">
                <a:solidFill>
                  <a:srgbClr val="FF0000"/>
                </a:solidFill>
                <a:latin typeface="Bookman Old Style" panose="02050604050505020204" pitchFamily="18" charset="0"/>
              </a:rPr>
              <a:t>12</a:t>
            </a:r>
            <a:r>
              <a:rPr lang="en-US" sz="2800" b="1" dirty="0">
                <a:latin typeface="Bookman Old Style" panose="02050604050505020204" pitchFamily="18" charset="0"/>
              </a:rPr>
              <a:t> </a:t>
            </a:r>
            <a:r>
              <a:rPr lang="en-US" sz="2800" b="1" i="1" dirty="0">
                <a:latin typeface="Bookman Old Style" panose="02050604050505020204" pitchFamily="18" charset="0"/>
              </a:rPr>
              <a:t>From the days of John the Baptist until now the kingdom of heaven has suffered violence, and the violent take it by force</a:t>
            </a:r>
            <a:r>
              <a:rPr lang="en-US" sz="2800" b="1" dirty="0">
                <a:latin typeface="Bookman Old Style" panose="02050604050505020204" pitchFamily="18" charset="0"/>
              </a:rPr>
              <a:t>. </a:t>
            </a:r>
            <a:r>
              <a:rPr lang="en-US" sz="2400" b="1" dirty="0">
                <a:solidFill>
                  <a:srgbClr val="FF0000"/>
                </a:solidFill>
                <a:latin typeface="Bookman Old Style" panose="02050604050505020204" pitchFamily="18" charset="0"/>
              </a:rPr>
              <a:t>13</a:t>
            </a:r>
            <a:r>
              <a:rPr lang="en-US" sz="2400" b="1" dirty="0">
                <a:latin typeface="Bookman Old Style" panose="02050604050505020204" pitchFamily="18" charset="0"/>
              </a:rPr>
              <a:t> </a:t>
            </a:r>
            <a:r>
              <a:rPr lang="en-US" sz="2800" b="1" i="1" dirty="0">
                <a:latin typeface="Bookman Old Style" panose="02050604050505020204" pitchFamily="18" charset="0"/>
              </a:rPr>
              <a:t>For all the Prophets and the Law prophesied until John</a:t>
            </a:r>
            <a:r>
              <a:rPr lang="en-US" sz="2800" b="1" dirty="0">
                <a:latin typeface="Bookman Old Style" panose="02050604050505020204" pitchFamily="18" charset="0"/>
              </a:rPr>
              <a:t>, </a:t>
            </a:r>
            <a:r>
              <a:rPr lang="en-US" sz="2400" b="1" dirty="0">
                <a:solidFill>
                  <a:srgbClr val="FF0000"/>
                </a:solidFill>
                <a:latin typeface="Bookman Old Style" panose="02050604050505020204" pitchFamily="18" charset="0"/>
              </a:rPr>
              <a:t>14</a:t>
            </a:r>
            <a:r>
              <a:rPr lang="en-US" sz="2800" b="1" dirty="0">
                <a:latin typeface="Bookman Old Style" panose="02050604050505020204" pitchFamily="18" charset="0"/>
              </a:rPr>
              <a:t> </a:t>
            </a:r>
            <a:r>
              <a:rPr lang="en-US" sz="2800" b="1" i="1" dirty="0">
                <a:latin typeface="Bookman Old Style" panose="02050604050505020204" pitchFamily="18" charset="0"/>
              </a:rPr>
              <a:t>and </a:t>
            </a:r>
            <a:r>
              <a:rPr lang="en-US" sz="2800" b="1" i="1" dirty="0">
                <a:solidFill>
                  <a:srgbClr val="0070C0"/>
                </a:solidFill>
                <a:latin typeface="Bookman Old Style" panose="02050604050505020204" pitchFamily="18" charset="0"/>
              </a:rPr>
              <a:t>if you are willing to accept it</a:t>
            </a:r>
            <a:r>
              <a:rPr lang="en-US" sz="2800" b="1" dirty="0">
                <a:solidFill>
                  <a:srgbClr val="0070C0"/>
                </a:solidFill>
                <a:latin typeface="Bookman Old Style" panose="02050604050505020204" pitchFamily="18" charset="0"/>
              </a:rPr>
              <a:t>, </a:t>
            </a:r>
            <a:r>
              <a:rPr lang="en-US" sz="2800" b="1" i="1" dirty="0">
                <a:solidFill>
                  <a:srgbClr val="0070C0"/>
                </a:solidFill>
                <a:latin typeface="Bookman Old Style" panose="02050604050505020204" pitchFamily="18" charset="0"/>
              </a:rPr>
              <a:t>he is Elijah who is to come</a:t>
            </a:r>
            <a:r>
              <a:rPr lang="en-US" sz="2800" b="1" dirty="0">
                <a:latin typeface="Bookman Old Style" panose="02050604050505020204" pitchFamily="18" charset="0"/>
              </a:rPr>
              <a:t>.</a:t>
            </a:r>
          </a:p>
          <a:p>
            <a:pPr marL="0" indent="0">
              <a:buNone/>
            </a:pPr>
            <a:r>
              <a:rPr lang="en-US" sz="2600" b="1" dirty="0">
                <a:effectLst/>
                <a:latin typeface="Bookman Old Style" panose="02050604050505020204" pitchFamily="18" charset="0"/>
                <a:ea typeface="Calibri" panose="020F0502020204030204" pitchFamily="34" charset="0"/>
              </a:rPr>
              <a:t>“</a:t>
            </a:r>
            <a:r>
              <a:rPr lang="en-US" sz="2600" b="1" i="1" dirty="0">
                <a:effectLst/>
                <a:latin typeface="Bookman Old Style" panose="02050604050505020204" pitchFamily="18" charset="0"/>
                <a:ea typeface="Calibri" panose="020F0502020204030204" pitchFamily="34" charset="0"/>
              </a:rPr>
              <a:t>Behold, I will send you Elijah the prophet before the great and awesome day of the Lord comes. And </a:t>
            </a:r>
            <a:r>
              <a:rPr lang="en-US" sz="2600" b="1" i="1" dirty="0">
                <a:solidFill>
                  <a:srgbClr val="0070C0"/>
                </a:solidFill>
                <a:effectLst/>
                <a:latin typeface="Bookman Old Style" panose="02050604050505020204" pitchFamily="18" charset="0"/>
                <a:ea typeface="Calibri" panose="020F0502020204030204" pitchFamily="34" charset="0"/>
              </a:rPr>
              <a:t>he will turn the hearts</a:t>
            </a:r>
            <a:r>
              <a:rPr lang="en-US" sz="2600" b="1" i="1" dirty="0">
                <a:effectLst/>
                <a:latin typeface="Bookman Old Style" panose="02050604050505020204" pitchFamily="18" charset="0"/>
                <a:ea typeface="Calibri" panose="020F0502020204030204" pitchFamily="34" charset="0"/>
              </a:rPr>
              <a:t> of fathers to their children and </a:t>
            </a:r>
            <a:r>
              <a:rPr lang="en-US" sz="2600" b="1" i="1" dirty="0">
                <a:solidFill>
                  <a:srgbClr val="0070C0"/>
                </a:solidFill>
                <a:effectLst/>
                <a:latin typeface="Bookman Old Style" panose="02050604050505020204" pitchFamily="18" charset="0"/>
                <a:ea typeface="Calibri" panose="020F0502020204030204" pitchFamily="34" charset="0"/>
              </a:rPr>
              <a:t>the hearts </a:t>
            </a:r>
            <a:r>
              <a:rPr lang="en-US" sz="2600" b="1" i="1" dirty="0">
                <a:effectLst/>
                <a:latin typeface="Bookman Old Style" panose="02050604050505020204" pitchFamily="18" charset="0"/>
                <a:ea typeface="Calibri" panose="020F0502020204030204" pitchFamily="34" charset="0"/>
              </a:rPr>
              <a:t>of children to their fathers, </a:t>
            </a:r>
            <a:r>
              <a:rPr lang="en-US" sz="2600" b="1" i="1" dirty="0">
                <a:solidFill>
                  <a:srgbClr val="0070C0"/>
                </a:solidFill>
                <a:effectLst/>
                <a:latin typeface="Bookman Old Style" panose="02050604050505020204" pitchFamily="18" charset="0"/>
                <a:ea typeface="Calibri" panose="020F0502020204030204" pitchFamily="34" charset="0"/>
              </a:rPr>
              <a:t>lest I come and strike the land with a decree of utter destruction</a:t>
            </a:r>
            <a:r>
              <a:rPr lang="en-US" sz="2600" b="1" dirty="0">
                <a:effectLst/>
                <a:latin typeface="Bookman Old Style" panose="02050604050505020204" pitchFamily="18" charset="0"/>
                <a:ea typeface="Calibri" panose="020F0502020204030204" pitchFamily="34" charset="0"/>
              </a:rPr>
              <a:t>.” </a:t>
            </a:r>
            <a:r>
              <a:rPr lang="en-US" sz="2600" b="1" dirty="0">
                <a:solidFill>
                  <a:srgbClr val="C00000"/>
                </a:solidFill>
                <a:effectLst/>
                <a:latin typeface="Bookman Old Style" panose="02050604050505020204" pitchFamily="18" charset="0"/>
                <a:ea typeface="Calibri" panose="020F0502020204030204" pitchFamily="34" charset="0"/>
              </a:rPr>
              <a:t>Malachi 4:5-6</a:t>
            </a:r>
            <a:endParaRPr lang="en-US" sz="2600" b="1" dirty="0">
              <a:solidFill>
                <a:srgbClr val="C00000"/>
              </a:solidFill>
              <a:latin typeface="Bookman Old Style" panose="02050604050505020204" pitchFamily="18" charset="0"/>
            </a:endParaRPr>
          </a:p>
        </p:txBody>
      </p:sp>
    </p:spTree>
    <p:extLst>
      <p:ext uri="{BB962C8B-B14F-4D97-AF65-F5344CB8AC3E}">
        <p14:creationId xmlns:p14="http://schemas.microsoft.com/office/powerpoint/2010/main" val="1017381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circle(in)">
                                      <p:cBhvr>
                                        <p:cTn id="7"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200" b="1" dirty="0">
                <a:solidFill>
                  <a:srgbClr val="C00000"/>
                </a:solidFill>
                <a:effectLst/>
                <a:latin typeface="Bookman Old Style" panose="02050604050505020204" pitchFamily="18" charset="0"/>
                <a:ea typeface="Calibri" panose="020F0502020204030204" pitchFamily="34" charset="0"/>
              </a:rPr>
              <a:t>II.</a:t>
            </a:r>
            <a:r>
              <a:rPr lang="en-US" sz="3200" b="1" dirty="0">
                <a:effectLst/>
                <a:latin typeface="Bookman Old Style" panose="02050604050505020204" pitchFamily="18" charset="0"/>
                <a:ea typeface="Calibri" panose="020F0502020204030204" pitchFamily="34" charset="0"/>
              </a:rPr>
              <a:t> To stand with the King is to understand the way of His Kingdom (</a:t>
            </a:r>
            <a:r>
              <a:rPr lang="en-US" sz="3200" b="1" i="1" dirty="0">
                <a:effectLst/>
                <a:latin typeface="Bookman Old Style" panose="02050604050505020204" pitchFamily="18" charset="0"/>
                <a:ea typeface="Calibri" panose="020F0502020204030204" pitchFamily="34" charset="0"/>
              </a:rPr>
              <a:t>verses 7-15</a:t>
            </a:r>
            <a:r>
              <a:rPr lang="en-US" sz="3200" b="1" dirty="0">
                <a:effectLst/>
                <a:latin typeface="Bookman Old Style" panose="02050604050505020204" pitchFamily="18" charset="0"/>
                <a:ea typeface="Calibri" panose="020F0502020204030204" pitchFamily="34" charset="0"/>
              </a:rPr>
              <a:t>)</a:t>
            </a:r>
            <a:endParaRPr lang="en-US" sz="3200" b="1" dirty="0">
              <a:solidFill>
                <a:schemeClr val="tx1"/>
              </a:solidFill>
              <a:latin typeface="Bookman Old Style" panose="02050604050505020204" pitchFamily="18" charset="0"/>
            </a:endParaRPr>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a:xfrm>
            <a:off x="854694" y="2003073"/>
            <a:ext cx="10626106" cy="4736592"/>
          </a:xfrm>
        </p:spPr>
        <p:txBody>
          <a:bodyPr>
            <a:noAutofit/>
          </a:bodyPr>
          <a:lstStyle/>
          <a:p>
            <a:pPr marL="0" indent="0">
              <a:buNone/>
            </a:pPr>
            <a:r>
              <a:rPr lang="en-US" sz="2400" b="1" dirty="0">
                <a:solidFill>
                  <a:srgbClr val="FF0000"/>
                </a:solidFill>
                <a:latin typeface="Bookman Old Style" panose="02050604050505020204" pitchFamily="18" charset="0"/>
              </a:rPr>
              <a:t>11</a:t>
            </a:r>
            <a:r>
              <a:rPr lang="en-US" sz="2800" b="1" dirty="0">
                <a:latin typeface="Bookman Old Style" panose="02050604050505020204" pitchFamily="18" charset="0"/>
              </a:rPr>
              <a:t> …</a:t>
            </a:r>
            <a:r>
              <a:rPr lang="en-US" sz="2800" b="1" i="1" dirty="0">
                <a:latin typeface="Bookman Old Style" panose="02050604050505020204" pitchFamily="18" charset="0"/>
              </a:rPr>
              <a:t>Yet the one who is least in the kingdom of heaven is greater than he</a:t>
            </a:r>
            <a:r>
              <a:rPr lang="en-US" sz="2800" b="1" dirty="0">
                <a:latin typeface="Bookman Old Style" panose="02050604050505020204" pitchFamily="18" charset="0"/>
              </a:rPr>
              <a:t>. </a:t>
            </a:r>
            <a:r>
              <a:rPr lang="en-US" sz="2400" b="1" dirty="0">
                <a:solidFill>
                  <a:srgbClr val="FF0000"/>
                </a:solidFill>
                <a:latin typeface="Bookman Old Style" panose="02050604050505020204" pitchFamily="18" charset="0"/>
              </a:rPr>
              <a:t>12</a:t>
            </a:r>
            <a:r>
              <a:rPr lang="en-US" sz="2800" b="1" dirty="0">
                <a:latin typeface="Bookman Old Style" panose="02050604050505020204" pitchFamily="18" charset="0"/>
              </a:rPr>
              <a:t> </a:t>
            </a:r>
            <a:r>
              <a:rPr lang="en-US" sz="2800" b="1" i="1" dirty="0">
                <a:solidFill>
                  <a:srgbClr val="0070C0"/>
                </a:solidFill>
                <a:latin typeface="Bookman Old Style" panose="02050604050505020204" pitchFamily="18" charset="0"/>
              </a:rPr>
              <a:t>From the days of John the Baptist until now the kingdom of heaven has suffered violence, and the violent take it by force</a:t>
            </a:r>
            <a:r>
              <a:rPr lang="en-US" sz="2800" b="1" dirty="0">
                <a:latin typeface="Bookman Old Style" panose="02050604050505020204" pitchFamily="18" charset="0"/>
              </a:rPr>
              <a:t>. </a:t>
            </a:r>
            <a:r>
              <a:rPr lang="en-US" sz="2400" b="1" dirty="0">
                <a:solidFill>
                  <a:srgbClr val="FF0000"/>
                </a:solidFill>
                <a:latin typeface="Bookman Old Style" panose="02050604050505020204" pitchFamily="18" charset="0"/>
              </a:rPr>
              <a:t>13</a:t>
            </a:r>
            <a:r>
              <a:rPr lang="en-US" sz="2400" b="1" dirty="0">
                <a:latin typeface="Bookman Old Style" panose="02050604050505020204" pitchFamily="18" charset="0"/>
              </a:rPr>
              <a:t> </a:t>
            </a:r>
            <a:r>
              <a:rPr lang="en-US" sz="2800" b="1" i="1" dirty="0">
                <a:latin typeface="Bookman Old Style" panose="02050604050505020204" pitchFamily="18" charset="0"/>
              </a:rPr>
              <a:t>For all the Prophets and the Law prophesied until John</a:t>
            </a:r>
            <a:r>
              <a:rPr lang="en-US" sz="2800" b="1" dirty="0">
                <a:latin typeface="Bookman Old Style" panose="02050604050505020204" pitchFamily="18" charset="0"/>
              </a:rPr>
              <a:t>, </a:t>
            </a:r>
            <a:r>
              <a:rPr lang="en-US" sz="2400" b="1" dirty="0">
                <a:solidFill>
                  <a:srgbClr val="FF0000"/>
                </a:solidFill>
                <a:latin typeface="Bookman Old Style" panose="02050604050505020204" pitchFamily="18" charset="0"/>
              </a:rPr>
              <a:t>14</a:t>
            </a:r>
            <a:r>
              <a:rPr lang="en-US" sz="2800" b="1" dirty="0">
                <a:latin typeface="Bookman Old Style" panose="02050604050505020204" pitchFamily="18" charset="0"/>
              </a:rPr>
              <a:t> </a:t>
            </a:r>
            <a:r>
              <a:rPr lang="en-US" sz="2800" b="1" i="1" dirty="0">
                <a:latin typeface="Bookman Old Style" panose="02050604050505020204" pitchFamily="18" charset="0"/>
              </a:rPr>
              <a:t>and if you are willing to accept it</a:t>
            </a:r>
            <a:r>
              <a:rPr lang="en-US" sz="2800" b="1" dirty="0">
                <a:latin typeface="Bookman Old Style" panose="02050604050505020204" pitchFamily="18" charset="0"/>
              </a:rPr>
              <a:t>, </a:t>
            </a:r>
            <a:r>
              <a:rPr lang="en-US" sz="2800" b="1" i="1" dirty="0">
                <a:latin typeface="Bookman Old Style" panose="02050604050505020204" pitchFamily="18" charset="0"/>
              </a:rPr>
              <a:t>he is Elijah who is to come</a:t>
            </a:r>
            <a:r>
              <a:rPr lang="en-US" sz="2800" b="1" dirty="0">
                <a:latin typeface="Bookman Old Style" panose="02050604050505020204" pitchFamily="18" charset="0"/>
              </a:rPr>
              <a:t>.</a:t>
            </a:r>
          </a:p>
          <a:p>
            <a:pPr marL="0" indent="0">
              <a:buNone/>
            </a:pPr>
            <a:r>
              <a:rPr lang="en-US" sz="2400" b="1" dirty="0">
                <a:solidFill>
                  <a:srgbClr val="FF0000"/>
                </a:solidFill>
                <a:latin typeface="Bookman Old Style" panose="02050604050505020204" pitchFamily="18" charset="0"/>
              </a:rPr>
              <a:t>12</a:t>
            </a:r>
            <a:r>
              <a:rPr lang="en-US" sz="2800" b="1" dirty="0">
                <a:solidFill>
                  <a:srgbClr val="FF0000"/>
                </a:solidFill>
                <a:latin typeface="Bookman Old Style" panose="02050604050505020204" pitchFamily="18" charset="0"/>
              </a:rPr>
              <a:t> </a:t>
            </a:r>
            <a:r>
              <a:rPr lang="en-US" sz="2800" b="1" i="1" dirty="0">
                <a:effectLst/>
                <a:latin typeface="Bookman Old Style" panose="02050604050505020204" pitchFamily="18" charset="0"/>
                <a:ea typeface="Calibri" panose="020F0502020204030204" pitchFamily="34" charset="0"/>
              </a:rPr>
              <a:t>And from the time John the Baptist began preaching until now, </a:t>
            </a:r>
            <a:r>
              <a:rPr lang="en-US" sz="2800" b="1" i="1" dirty="0">
                <a:solidFill>
                  <a:srgbClr val="0070C0"/>
                </a:solidFill>
                <a:effectLst/>
                <a:latin typeface="Bookman Old Style" panose="02050604050505020204" pitchFamily="18" charset="0"/>
                <a:ea typeface="Calibri" panose="020F0502020204030204" pitchFamily="34" charset="0"/>
              </a:rPr>
              <a:t>the Kingdom of Heaven has been forcefully advancing</a:t>
            </a:r>
            <a:r>
              <a:rPr lang="en-US" sz="2800" b="1" i="1" dirty="0">
                <a:effectLst/>
                <a:latin typeface="Bookman Old Style" panose="02050604050505020204" pitchFamily="18" charset="0"/>
                <a:ea typeface="Calibri" panose="020F0502020204030204" pitchFamily="34" charset="0"/>
              </a:rPr>
              <a:t>, </a:t>
            </a:r>
            <a:r>
              <a:rPr lang="en-US" sz="2800" b="1" i="1" dirty="0">
                <a:solidFill>
                  <a:srgbClr val="0070C0"/>
                </a:solidFill>
                <a:effectLst/>
                <a:latin typeface="Bookman Old Style" panose="02050604050505020204" pitchFamily="18" charset="0"/>
                <a:ea typeface="Calibri" panose="020F0502020204030204" pitchFamily="34" charset="0"/>
              </a:rPr>
              <a:t>and violent people are attacking it</a:t>
            </a:r>
            <a:r>
              <a:rPr lang="en-US" sz="2800" b="1" dirty="0">
                <a:effectLst/>
                <a:latin typeface="Bookman Old Style" panose="02050604050505020204" pitchFamily="18" charset="0"/>
                <a:ea typeface="Calibri" panose="020F0502020204030204" pitchFamily="34" charset="0"/>
              </a:rPr>
              <a:t>.” </a:t>
            </a:r>
            <a:r>
              <a:rPr lang="en-US" sz="2800" b="1" dirty="0">
                <a:solidFill>
                  <a:srgbClr val="C00000"/>
                </a:solidFill>
                <a:effectLst/>
                <a:latin typeface="Bookman Old Style" panose="02050604050505020204" pitchFamily="18" charset="0"/>
                <a:ea typeface="Calibri" panose="020F0502020204030204" pitchFamily="34" charset="0"/>
              </a:rPr>
              <a:t>NLT</a:t>
            </a:r>
            <a:endParaRPr lang="en-US" sz="2800" b="1" dirty="0">
              <a:solidFill>
                <a:srgbClr val="C00000"/>
              </a:solidFill>
              <a:latin typeface="Bookman Old Style" panose="02050604050505020204" pitchFamily="18" charset="0"/>
            </a:endParaRPr>
          </a:p>
        </p:txBody>
      </p:sp>
    </p:spTree>
    <p:extLst>
      <p:ext uri="{BB962C8B-B14F-4D97-AF65-F5344CB8AC3E}">
        <p14:creationId xmlns:p14="http://schemas.microsoft.com/office/powerpoint/2010/main" val="3738939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circle(in)">
                                      <p:cBhvr>
                                        <p:cTn id="7"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200" b="1" dirty="0">
                <a:solidFill>
                  <a:srgbClr val="C00000"/>
                </a:solidFill>
                <a:effectLst/>
                <a:latin typeface="Bookman Old Style" panose="02050604050505020204" pitchFamily="18" charset="0"/>
                <a:ea typeface="Calibri" panose="020F0502020204030204" pitchFamily="34" charset="0"/>
              </a:rPr>
              <a:t>II.</a:t>
            </a:r>
            <a:r>
              <a:rPr lang="en-US" sz="3200" b="1" dirty="0">
                <a:effectLst/>
                <a:latin typeface="Bookman Old Style" panose="02050604050505020204" pitchFamily="18" charset="0"/>
                <a:ea typeface="Calibri" panose="020F0502020204030204" pitchFamily="34" charset="0"/>
              </a:rPr>
              <a:t> To stand with the King is to understand the way of His Kingdom (</a:t>
            </a:r>
            <a:r>
              <a:rPr lang="en-US" sz="3200" b="1" i="1" dirty="0">
                <a:effectLst/>
                <a:latin typeface="Bookman Old Style" panose="02050604050505020204" pitchFamily="18" charset="0"/>
                <a:ea typeface="Calibri" panose="020F0502020204030204" pitchFamily="34" charset="0"/>
              </a:rPr>
              <a:t>verses 7-15</a:t>
            </a:r>
            <a:r>
              <a:rPr lang="en-US" sz="3200" b="1" dirty="0">
                <a:effectLst/>
                <a:latin typeface="Bookman Old Style" panose="02050604050505020204" pitchFamily="18" charset="0"/>
                <a:ea typeface="Calibri" panose="020F0502020204030204" pitchFamily="34" charset="0"/>
              </a:rPr>
              <a:t>)</a:t>
            </a:r>
            <a:endParaRPr lang="en-US" sz="3200" b="1" dirty="0">
              <a:solidFill>
                <a:schemeClr val="tx1"/>
              </a:solidFill>
              <a:latin typeface="Bookman Old Style" panose="02050604050505020204" pitchFamily="18" charset="0"/>
            </a:endParaRPr>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a:xfrm>
            <a:off x="854694" y="2003073"/>
            <a:ext cx="10626106" cy="4736592"/>
          </a:xfrm>
        </p:spPr>
        <p:txBody>
          <a:bodyPr>
            <a:noAutofit/>
          </a:bodyPr>
          <a:lstStyle/>
          <a:p>
            <a:pPr marL="0" indent="0">
              <a:buNone/>
            </a:pPr>
            <a:r>
              <a:rPr lang="en-US" sz="2400" b="1" dirty="0">
                <a:solidFill>
                  <a:srgbClr val="FF0000"/>
                </a:solidFill>
                <a:latin typeface="Bookman Old Style" panose="02050604050505020204" pitchFamily="18" charset="0"/>
              </a:rPr>
              <a:t>12</a:t>
            </a:r>
            <a:r>
              <a:rPr lang="en-US" sz="2800" b="1" dirty="0">
                <a:solidFill>
                  <a:srgbClr val="FF0000"/>
                </a:solidFill>
                <a:latin typeface="Bookman Old Style" panose="02050604050505020204" pitchFamily="18" charset="0"/>
              </a:rPr>
              <a:t> </a:t>
            </a:r>
            <a:r>
              <a:rPr lang="en-US" sz="2800" b="1" i="1" dirty="0">
                <a:effectLst/>
                <a:latin typeface="Bookman Old Style" panose="02050604050505020204" pitchFamily="18" charset="0"/>
                <a:ea typeface="Calibri" panose="020F0502020204030204" pitchFamily="34" charset="0"/>
              </a:rPr>
              <a:t>And from the time John the Baptist began preaching until now, </a:t>
            </a:r>
            <a:r>
              <a:rPr lang="en-US" sz="2800" b="1" i="1" dirty="0">
                <a:solidFill>
                  <a:srgbClr val="0070C0"/>
                </a:solidFill>
                <a:effectLst/>
                <a:latin typeface="Bookman Old Style" panose="02050604050505020204" pitchFamily="18" charset="0"/>
                <a:ea typeface="Calibri" panose="020F0502020204030204" pitchFamily="34" charset="0"/>
              </a:rPr>
              <a:t>the Kingdom of Heaven has been forcefully advancing</a:t>
            </a:r>
            <a:r>
              <a:rPr lang="en-US" sz="2800" b="1" i="1" dirty="0">
                <a:effectLst/>
                <a:latin typeface="Bookman Old Style" panose="02050604050505020204" pitchFamily="18" charset="0"/>
                <a:ea typeface="Calibri" panose="020F0502020204030204" pitchFamily="34" charset="0"/>
              </a:rPr>
              <a:t>, </a:t>
            </a:r>
            <a:r>
              <a:rPr lang="en-US" sz="2800" b="1" i="1" dirty="0">
                <a:solidFill>
                  <a:srgbClr val="0070C0"/>
                </a:solidFill>
                <a:effectLst/>
                <a:latin typeface="Bookman Old Style" panose="02050604050505020204" pitchFamily="18" charset="0"/>
                <a:ea typeface="Calibri" panose="020F0502020204030204" pitchFamily="34" charset="0"/>
              </a:rPr>
              <a:t>and violent people are attacking it</a:t>
            </a:r>
            <a:r>
              <a:rPr lang="en-US" sz="2800" b="1" dirty="0">
                <a:effectLst/>
                <a:latin typeface="Bookman Old Style" panose="02050604050505020204" pitchFamily="18" charset="0"/>
                <a:ea typeface="Calibri" panose="020F0502020204030204" pitchFamily="34" charset="0"/>
              </a:rPr>
              <a:t>.”</a:t>
            </a:r>
          </a:p>
          <a:p>
            <a:pPr marL="0" indent="0">
              <a:buNone/>
            </a:pPr>
            <a:r>
              <a:rPr lang="en-US" sz="2800" b="1" dirty="0">
                <a:latin typeface="Bookman Old Style" panose="02050604050505020204" pitchFamily="18" charset="0"/>
              </a:rPr>
              <a:t>“</a:t>
            </a:r>
            <a:r>
              <a:rPr lang="en-US" sz="2800" b="1" i="1" dirty="0">
                <a:latin typeface="Bookman Old Style" panose="02050604050505020204" pitchFamily="18" charset="0"/>
              </a:rPr>
              <a:t>In the world you will have tribulation. But take heart; I have overcome the world</a:t>
            </a:r>
            <a:r>
              <a:rPr lang="en-US" sz="2800" b="1" dirty="0">
                <a:latin typeface="Bookman Old Style" panose="02050604050505020204" pitchFamily="18" charset="0"/>
              </a:rPr>
              <a:t>.” </a:t>
            </a:r>
            <a:r>
              <a:rPr lang="en-US" sz="2800" b="1" dirty="0">
                <a:solidFill>
                  <a:srgbClr val="C00000"/>
                </a:solidFill>
                <a:latin typeface="Bookman Old Style" panose="02050604050505020204" pitchFamily="18" charset="0"/>
              </a:rPr>
              <a:t>John 16:33</a:t>
            </a:r>
          </a:p>
          <a:p>
            <a:pPr marL="0" indent="0" algn="ctr">
              <a:buNone/>
            </a:pPr>
            <a:r>
              <a:rPr lang="en-US" sz="2800" b="1" dirty="0">
                <a:solidFill>
                  <a:srgbClr val="C00000"/>
                </a:solidFill>
                <a:latin typeface="Bookman Old Style" panose="02050604050505020204" pitchFamily="18" charset="0"/>
              </a:rPr>
              <a:t>To stand with the King is to understand that this is the way of His kingdom on earth until He returns.</a:t>
            </a:r>
          </a:p>
          <a:p>
            <a:pPr marL="0" indent="0">
              <a:buNone/>
            </a:pPr>
            <a:r>
              <a:rPr lang="en-US" sz="2400" b="1" dirty="0">
                <a:solidFill>
                  <a:srgbClr val="FF0000"/>
                </a:solidFill>
                <a:latin typeface="Bookman Old Style" panose="02050604050505020204" pitchFamily="18" charset="0"/>
              </a:rPr>
              <a:t>15</a:t>
            </a:r>
            <a:r>
              <a:rPr lang="en-US" sz="2800" b="1" dirty="0">
                <a:latin typeface="Bookman Old Style" panose="02050604050505020204" pitchFamily="18" charset="0"/>
              </a:rPr>
              <a:t> </a:t>
            </a:r>
            <a:r>
              <a:rPr lang="en-US" sz="2800" b="1" i="1" dirty="0">
                <a:latin typeface="Bookman Old Style" panose="02050604050505020204" pitchFamily="18" charset="0"/>
              </a:rPr>
              <a:t>He who has ears to hear, </a:t>
            </a:r>
            <a:r>
              <a:rPr lang="en-US" sz="2800" b="1" i="1" dirty="0">
                <a:solidFill>
                  <a:srgbClr val="0070C0"/>
                </a:solidFill>
                <a:latin typeface="Bookman Old Style" panose="02050604050505020204" pitchFamily="18" charset="0"/>
              </a:rPr>
              <a:t>let him hear</a:t>
            </a:r>
            <a:r>
              <a:rPr lang="en-US" sz="2800" b="1" dirty="0">
                <a:latin typeface="Bookman Old Style" panose="02050604050505020204" pitchFamily="18" charset="0"/>
              </a:rPr>
              <a:t>. </a:t>
            </a:r>
          </a:p>
          <a:p>
            <a:pPr marL="0" indent="0">
              <a:buNone/>
            </a:pPr>
            <a:endParaRPr lang="en-US" sz="3600" b="1" dirty="0">
              <a:solidFill>
                <a:srgbClr val="C00000"/>
              </a:solidFill>
              <a:latin typeface="Bookman Old Style" panose="02050604050505020204" pitchFamily="18" charset="0"/>
            </a:endParaRPr>
          </a:p>
        </p:txBody>
      </p:sp>
    </p:spTree>
    <p:extLst>
      <p:ext uri="{BB962C8B-B14F-4D97-AF65-F5344CB8AC3E}">
        <p14:creationId xmlns:p14="http://schemas.microsoft.com/office/powerpoint/2010/main" val="3831918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circle(in)">
                                      <p:cBhvr>
                                        <p:cTn id="7" dur="20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circle(in)">
                                      <p:cBhvr>
                                        <p:cTn id="12" dur="20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circle(in)">
                                      <p:cBhvr>
                                        <p:cTn id="17" dur="2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200" b="1" dirty="0">
                <a:solidFill>
                  <a:srgbClr val="C00000"/>
                </a:solidFill>
                <a:effectLst/>
                <a:latin typeface="Bookman Old Style" panose="02050604050505020204" pitchFamily="18" charset="0"/>
                <a:ea typeface="Calibri" panose="020F0502020204030204" pitchFamily="34" charset="0"/>
              </a:rPr>
              <a:t>III.</a:t>
            </a:r>
            <a:r>
              <a:rPr lang="en-US" sz="3200" b="1" dirty="0">
                <a:effectLst/>
                <a:latin typeface="Bookman Old Style" panose="02050604050505020204" pitchFamily="18" charset="0"/>
                <a:ea typeface="Calibri" panose="020F0502020204030204" pitchFamily="34" charset="0"/>
              </a:rPr>
              <a:t> To stand with the King is to be fully contented with Him (</a:t>
            </a:r>
            <a:r>
              <a:rPr lang="en-US" sz="3200" b="1" i="1" dirty="0">
                <a:effectLst/>
                <a:latin typeface="Bookman Old Style" panose="02050604050505020204" pitchFamily="18" charset="0"/>
                <a:ea typeface="Calibri" panose="020F0502020204030204" pitchFamily="34" charset="0"/>
              </a:rPr>
              <a:t>verses 16-19</a:t>
            </a:r>
            <a:r>
              <a:rPr lang="en-US" sz="3200" b="1" dirty="0">
                <a:effectLst/>
                <a:latin typeface="Bookman Old Style" panose="02050604050505020204" pitchFamily="18" charset="0"/>
                <a:ea typeface="Calibri" panose="020F0502020204030204" pitchFamily="34" charset="0"/>
              </a:rPr>
              <a:t>)</a:t>
            </a:r>
            <a:endParaRPr lang="en-US" sz="3200" b="1" dirty="0">
              <a:solidFill>
                <a:schemeClr val="tx1"/>
              </a:solidFill>
              <a:latin typeface="Bookman Old Style" panose="02050604050505020204" pitchFamily="18" charset="0"/>
            </a:endParaRPr>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a:xfrm>
            <a:off x="854694" y="2003073"/>
            <a:ext cx="10058400" cy="4736592"/>
          </a:xfrm>
        </p:spPr>
        <p:txBody>
          <a:bodyPr>
            <a:noAutofit/>
          </a:bodyPr>
          <a:lstStyle/>
          <a:p>
            <a:pPr marL="0" indent="0">
              <a:buNone/>
            </a:pPr>
            <a:r>
              <a:rPr lang="en-US" sz="2400" b="1" dirty="0">
                <a:solidFill>
                  <a:srgbClr val="FF0000"/>
                </a:solidFill>
                <a:latin typeface="Bookman Old Style" panose="02050604050505020204" pitchFamily="18" charset="0"/>
              </a:rPr>
              <a:t>16</a:t>
            </a:r>
            <a:r>
              <a:rPr lang="en-US" sz="2800" b="1" dirty="0">
                <a:latin typeface="Bookman Old Style" panose="02050604050505020204" pitchFamily="18" charset="0"/>
              </a:rPr>
              <a:t> </a:t>
            </a:r>
            <a:r>
              <a:rPr lang="en-US" sz="2800" b="1" i="1" dirty="0">
                <a:latin typeface="Bookman Old Style" panose="02050604050505020204" pitchFamily="18" charset="0"/>
              </a:rPr>
              <a:t>“But to what shall I compare this generation? It is like children sitting in the marketplaces and calling to their playmates</a:t>
            </a:r>
            <a:r>
              <a:rPr lang="en-US" sz="2800" b="1" dirty="0">
                <a:latin typeface="Bookman Old Style" panose="02050604050505020204" pitchFamily="18" charset="0"/>
              </a:rPr>
              <a:t>, </a:t>
            </a:r>
            <a:r>
              <a:rPr lang="en-US" sz="2400" b="1" dirty="0">
                <a:solidFill>
                  <a:srgbClr val="FF0000"/>
                </a:solidFill>
                <a:latin typeface="Bookman Old Style" panose="02050604050505020204" pitchFamily="18" charset="0"/>
              </a:rPr>
              <a:t>17</a:t>
            </a:r>
            <a:r>
              <a:rPr lang="en-US" sz="2800" b="1" dirty="0">
                <a:latin typeface="Bookman Old Style" panose="02050604050505020204" pitchFamily="18" charset="0"/>
              </a:rPr>
              <a:t> </a:t>
            </a:r>
            <a:r>
              <a:rPr lang="en-US" sz="2800" b="1" i="1" dirty="0">
                <a:latin typeface="Bookman Old Style" panose="02050604050505020204" pitchFamily="18" charset="0"/>
              </a:rPr>
              <a:t>“‘We played the flute for you, and you did not dance; we sang a dirge, and you did not mourn.’</a:t>
            </a:r>
            <a:endParaRPr lang="en-US" sz="5400" b="1" dirty="0">
              <a:solidFill>
                <a:srgbClr val="C00000"/>
              </a:solidFill>
              <a:latin typeface="Bookman Old Style" panose="02050604050505020204" pitchFamily="18" charset="0"/>
            </a:endParaRPr>
          </a:p>
        </p:txBody>
      </p:sp>
    </p:spTree>
    <p:extLst>
      <p:ext uri="{BB962C8B-B14F-4D97-AF65-F5344CB8AC3E}">
        <p14:creationId xmlns:p14="http://schemas.microsoft.com/office/powerpoint/2010/main" val="2912478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200" b="1" dirty="0">
                <a:solidFill>
                  <a:srgbClr val="C00000"/>
                </a:solidFill>
                <a:effectLst/>
                <a:latin typeface="Bookman Old Style" panose="02050604050505020204" pitchFamily="18" charset="0"/>
                <a:ea typeface="Calibri" panose="020F0502020204030204" pitchFamily="34" charset="0"/>
              </a:rPr>
              <a:t>III.</a:t>
            </a:r>
            <a:r>
              <a:rPr lang="en-US" sz="3200" b="1" dirty="0">
                <a:effectLst/>
                <a:latin typeface="Bookman Old Style" panose="02050604050505020204" pitchFamily="18" charset="0"/>
                <a:ea typeface="Calibri" panose="020F0502020204030204" pitchFamily="34" charset="0"/>
              </a:rPr>
              <a:t> To stand with the King is to be fully contented with Him (</a:t>
            </a:r>
            <a:r>
              <a:rPr lang="en-US" sz="3200" b="1" i="1" dirty="0">
                <a:effectLst/>
                <a:latin typeface="Bookman Old Style" panose="02050604050505020204" pitchFamily="18" charset="0"/>
                <a:ea typeface="Calibri" panose="020F0502020204030204" pitchFamily="34" charset="0"/>
              </a:rPr>
              <a:t>verses 16-19</a:t>
            </a:r>
            <a:r>
              <a:rPr lang="en-US" sz="3200" b="1" dirty="0">
                <a:effectLst/>
                <a:latin typeface="Bookman Old Style" panose="02050604050505020204" pitchFamily="18" charset="0"/>
                <a:ea typeface="Calibri" panose="020F0502020204030204" pitchFamily="34" charset="0"/>
              </a:rPr>
              <a:t>)</a:t>
            </a:r>
            <a:endParaRPr lang="en-US" sz="3200" b="1" dirty="0">
              <a:solidFill>
                <a:schemeClr val="tx1"/>
              </a:solidFill>
              <a:latin typeface="Bookman Old Style" panose="02050604050505020204" pitchFamily="18" charset="0"/>
            </a:endParaRPr>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a:xfrm>
            <a:off x="854694" y="2003073"/>
            <a:ext cx="10058400" cy="4736592"/>
          </a:xfrm>
        </p:spPr>
        <p:txBody>
          <a:bodyPr>
            <a:noAutofit/>
          </a:bodyPr>
          <a:lstStyle/>
          <a:p>
            <a:pPr marL="0" indent="0">
              <a:buNone/>
            </a:pPr>
            <a:r>
              <a:rPr lang="en-US" sz="2400" b="1" dirty="0">
                <a:solidFill>
                  <a:srgbClr val="FF0000"/>
                </a:solidFill>
                <a:latin typeface="Bookman Old Style" panose="02050604050505020204" pitchFamily="18" charset="0"/>
              </a:rPr>
              <a:t>18</a:t>
            </a:r>
            <a:r>
              <a:rPr lang="en-US" sz="2800" b="1" dirty="0">
                <a:latin typeface="Bookman Old Style" panose="02050604050505020204" pitchFamily="18" charset="0"/>
              </a:rPr>
              <a:t> </a:t>
            </a:r>
            <a:r>
              <a:rPr lang="en-US" sz="2800" b="1" i="1" dirty="0">
                <a:latin typeface="Bookman Old Style" panose="02050604050505020204" pitchFamily="18" charset="0"/>
              </a:rPr>
              <a:t>For John came neither eating nor drinking, and they say, ‘He has a demon.’</a:t>
            </a:r>
            <a:r>
              <a:rPr lang="en-US" sz="2800" b="1" dirty="0">
                <a:latin typeface="Bookman Old Style" panose="02050604050505020204" pitchFamily="18" charset="0"/>
              </a:rPr>
              <a:t> </a:t>
            </a:r>
            <a:r>
              <a:rPr lang="en-US" sz="2400" b="1" dirty="0">
                <a:solidFill>
                  <a:srgbClr val="FF0000"/>
                </a:solidFill>
                <a:latin typeface="Bookman Old Style" panose="02050604050505020204" pitchFamily="18" charset="0"/>
              </a:rPr>
              <a:t>19</a:t>
            </a:r>
            <a:r>
              <a:rPr lang="en-US" sz="2800" b="1" dirty="0">
                <a:latin typeface="Bookman Old Style" panose="02050604050505020204" pitchFamily="18" charset="0"/>
              </a:rPr>
              <a:t> </a:t>
            </a:r>
            <a:r>
              <a:rPr lang="en-US" sz="2800" b="1" i="1" dirty="0">
                <a:latin typeface="Bookman Old Style" panose="02050604050505020204" pitchFamily="18" charset="0"/>
              </a:rPr>
              <a:t>The Son of Man came eating and drinking, and they say, ‘Look at him! A glutton and a drunkard, a friend of tax collectors and sinners!’ </a:t>
            </a:r>
            <a:r>
              <a:rPr lang="en-US" sz="2800" b="1" i="1" dirty="0">
                <a:solidFill>
                  <a:srgbClr val="0070C0"/>
                </a:solidFill>
                <a:latin typeface="Bookman Old Style" panose="02050604050505020204" pitchFamily="18" charset="0"/>
              </a:rPr>
              <a:t>Yet wisdom is justified by her deeds</a:t>
            </a:r>
            <a:r>
              <a:rPr lang="en-US" sz="2800" b="1" i="1" dirty="0">
                <a:latin typeface="Bookman Old Style" panose="02050604050505020204" pitchFamily="18" charset="0"/>
              </a:rPr>
              <a:t>.”</a:t>
            </a:r>
            <a:r>
              <a:rPr lang="en-US" sz="2800" b="1" dirty="0">
                <a:latin typeface="Bookman Old Style" panose="02050604050505020204" pitchFamily="18" charset="0"/>
              </a:rPr>
              <a:t> </a:t>
            </a:r>
          </a:p>
          <a:p>
            <a:pPr marL="0" indent="0">
              <a:buNone/>
            </a:pPr>
            <a:r>
              <a:rPr lang="en-US" sz="2800" b="1" dirty="0">
                <a:latin typeface="Bookman Old Style" panose="02050604050505020204" pitchFamily="18" charset="0"/>
              </a:rPr>
              <a:t>People who do “</a:t>
            </a:r>
            <a:r>
              <a:rPr lang="en-US" sz="2800" b="1" i="1" dirty="0">
                <a:latin typeface="Bookman Old Style" panose="02050604050505020204" pitchFamily="18" charset="0"/>
              </a:rPr>
              <a:t>not agree with the sound words of our Lord Jesus Christ and the teaching that accords with godliness…are depraved in mind and deprived of the truth, imagining that godliness is a means of gain. But </a:t>
            </a:r>
            <a:r>
              <a:rPr lang="en-US" sz="2800" b="1" i="1" dirty="0">
                <a:solidFill>
                  <a:srgbClr val="0070C0"/>
                </a:solidFill>
                <a:latin typeface="Bookman Old Style" panose="02050604050505020204" pitchFamily="18" charset="0"/>
              </a:rPr>
              <a:t>godliness with contentment is great gain</a:t>
            </a:r>
            <a:r>
              <a:rPr lang="en-US" sz="2800" b="1" dirty="0">
                <a:latin typeface="Bookman Old Style" panose="02050604050505020204" pitchFamily="18" charset="0"/>
              </a:rPr>
              <a:t>.” </a:t>
            </a:r>
            <a:r>
              <a:rPr lang="en-US" sz="2800" b="1" dirty="0">
                <a:solidFill>
                  <a:srgbClr val="C00000"/>
                </a:solidFill>
                <a:latin typeface="Bookman Old Style" panose="02050604050505020204" pitchFamily="18" charset="0"/>
              </a:rPr>
              <a:t>1 Timothy 6:3, 5-6  </a:t>
            </a:r>
          </a:p>
          <a:p>
            <a:pPr marL="0" indent="0">
              <a:buNone/>
            </a:pPr>
            <a:endParaRPr lang="en-US" sz="2800" b="1" dirty="0">
              <a:latin typeface="Bookman Old Style" panose="02050604050505020204" pitchFamily="18" charset="0"/>
            </a:endParaRPr>
          </a:p>
          <a:p>
            <a:pPr marL="0" indent="0">
              <a:buNone/>
            </a:pPr>
            <a:endParaRPr lang="en-US" sz="5400" b="1" dirty="0">
              <a:solidFill>
                <a:srgbClr val="C00000"/>
              </a:solidFill>
              <a:latin typeface="Bookman Old Style" panose="02050604050505020204" pitchFamily="18" charset="0"/>
            </a:endParaRPr>
          </a:p>
        </p:txBody>
      </p:sp>
    </p:spTree>
    <p:extLst>
      <p:ext uri="{BB962C8B-B14F-4D97-AF65-F5344CB8AC3E}">
        <p14:creationId xmlns:p14="http://schemas.microsoft.com/office/powerpoint/2010/main" val="701256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circle(in)">
                                      <p:cBhvr>
                                        <p:cTn id="12"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6A8E7D-724C-4ED6-8B95-17903A4D3681}"/>
              </a:ext>
            </a:extLst>
          </p:cNvPr>
          <p:cNvSpPr>
            <a:spLocks noGrp="1"/>
          </p:cNvSpPr>
          <p:nvPr>
            <p:ph idx="1"/>
          </p:nvPr>
        </p:nvSpPr>
        <p:spPr/>
        <p:txBody>
          <a:bodyPr>
            <a:normAutofit/>
          </a:bodyPr>
          <a:lstStyle/>
          <a:p>
            <a:pPr marL="0" indent="0" algn="ctr">
              <a:buNone/>
            </a:pPr>
            <a:r>
              <a:rPr lang="en-US" sz="4800" b="1" dirty="0">
                <a:solidFill>
                  <a:schemeClr val="bg1"/>
                </a:solidFill>
              </a:rPr>
              <a:t>Benediction</a:t>
            </a:r>
          </a:p>
        </p:txBody>
      </p:sp>
    </p:spTree>
    <p:extLst>
      <p:ext uri="{BB962C8B-B14F-4D97-AF65-F5344CB8AC3E}">
        <p14:creationId xmlns:p14="http://schemas.microsoft.com/office/powerpoint/2010/main" val="2738601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7216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87000"/>
            <a:lum/>
          </a:blip>
          <a:srcRect/>
          <a:stretch>
            <a:fillRect t="-2000" b="-2000"/>
          </a:stretch>
        </a:blip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8D1A4F7-1B5D-66CB-1259-A8C63F79453E}"/>
              </a:ext>
            </a:extLst>
          </p:cNvPr>
          <p:cNvSpPr>
            <a:spLocks noGrp="1"/>
          </p:cNvSpPr>
          <p:nvPr>
            <p:ph type="title"/>
          </p:nvPr>
        </p:nvSpPr>
        <p:spPr>
          <a:xfrm>
            <a:off x="7495055" y="407615"/>
            <a:ext cx="4410635" cy="1609344"/>
          </a:xfrm>
        </p:spPr>
        <p:txBody>
          <a:bodyPr>
            <a:normAutofit/>
          </a:bodyPr>
          <a:lstStyle/>
          <a:p>
            <a:pPr algn="ctr"/>
            <a:r>
              <a:rPr lang="en-US" sz="3500" b="1" dirty="0">
                <a:solidFill>
                  <a:schemeClr val="bg1"/>
                </a:solidFill>
                <a:latin typeface="Bookman Old Style" panose="02050604050505020204" pitchFamily="18" charset="0"/>
              </a:rPr>
              <a:t>Will you stand with the King?</a:t>
            </a:r>
          </a:p>
        </p:txBody>
      </p:sp>
      <p:sp>
        <p:nvSpPr>
          <p:cNvPr id="7" name="Content Placeholder 6">
            <a:extLst>
              <a:ext uri="{FF2B5EF4-FFF2-40B4-BE49-F238E27FC236}">
                <a16:creationId xmlns:a16="http://schemas.microsoft.com/office/drawing/2014/main" id="{A9B13A37-365C-5C0E-DB4D-D60C49CC9F93}"/>
              </a:ext>
            </a:extLst>
          </p:cNvPr>
          <p:cNvSpPr>
            <a:spLocks noGrp="1"/>
          </p:cNvSpPr>
          <p:nvPr>
            <p:ph idx="1"/>
          </p:nvPr>
        </p:nvSpPr>
        <p:spPr>
          <a:xfrm>
            <a:off x="6899601" y="2623150"/>
            <a:ext cx="5519732" cy="568004"/>
          </a:xfrm>
        </p:spPr>
        <p:txBody>
          <a:bodyPr>
            <a:noAutofit/>
          </a:bodyPr>
          <a:lstStyle/>
          <a:p>
            <a:pPr marL="0" indent="0" algn="ctr">
              <a:buNone/>
            </a:pPr>
            <a:r>
              <a:rPr lang="en-US" sz="3600" b="1" i="1" dirty="0">
                <a:solidFill>
                  <a:schemeClr val="bg1"/>
                </a:solidFill>
                <a:latin typeface="Bookman Old Style" panose="02050604050505020204" pitchFamily="18" charset="0"/>
              </a:rPr>
              <a:t>Matthew 11:1-19</a:t>
            </a:r>
          </a:p>
        </p:txBody>
      </p:sp>
    </p:spTree>
    <p:extLst>
      <p:ext uri="{BB962C8B-B14F-4D97-AF65-F5344CB8AC3E}">
        <p14:creationId xmlns:p14="http://schemas.microsoft.com/office/powerpoint/2010/main" val="1167303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animEffect transition="in" filter="circle(in)">
                                      <p:cBhvr>
                                        <p:cTn id="10" dur="2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100" b="1" dirty="0">
                <a:solidFill>
                  <a:srgbClr val="C00000"/>
                </a:solidFill>
                <a:effectLst/>
                <a:latin typeface="Bookman Old Style" panose="02050604050505020204" pitchFamily="18" charset="0"/>
                <a:ea typeface="Calibri" panose="020F0502020204030204" pitchFamily="34" charset="0"/>
              </a:rPr>
              <a:t>I.</a:t>
            </a:r>
            <a:r>
              <a:rPr lang="en-US" sz="3100" b="1" dirty="0">
                <a:effectLst/>
                <a:latin typeface="Bookman Old Style" panose="02050604050505020204" pitchFamily="18" charset="0"/>
                <a:ea typeface="Calibri" panose="020F0502020204030204" pitchFamily="34" charset="0"/>
              </a:rPr>
              <a:t> </a:t>
            </a:r>
            <a:r>
              <a:rPr lang="en-US" sz="3100" b="1" dirty="0">
                <a:latin typeface="Bookman Old Style" panose="02050604050505020204" pitchFamily="18" charset="0"/>
              </a:rPr>
              <a:t>To stand with the King is to set aside your doubts about Him (</a:t>
            </a:r>
            <a:r>
              <a:rPr lang="en-US" sz="3100" b="1" i="1" dirty="0">
                <a:latin typeface="Bookman Old Style" panose="02050604050505020204" pitchFamily="18" charset="0"/>
              </a:rPr>
              <a:t>verses 1-6</a:t>
            </a:r>
            <a:r>
              <a:rPr lang="en-US" sz="3100" b="1" dirty="0">
                <a:latin typeface="Bookman Old Style" panose="02050604050505020204" pitchFamily="18" charset="0"/>
              </a:rPr>
              <a:t>)</a:t>
            </a:r>
            <a:endParaRPr lang="en-US" sz="3100" b="1" dirty="0">
              <a:solidFill>
                <a:schemeClr val="tx1"/>
              </a:solidFill>
              <a:latin typeface="Bookman Old Style" panose="02050604050505020204" pitchFamily="18" charset="0"/>
            </a:endParaRPr>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a:xfrm>
            <a:off x="854694" y="2003073"/>
            <a:ext cx="10058400" cy="4736592"/>
          </a:xfrm>
        </p:spPr>
        <p:txBody>
          <a:bodyPr>
            <a:noAutofit/>
          </a:bodyPr>
          <a:lstStyle/>
          <a:p>
            <a:pPr marL="0" indent="0">
              <a:buNone/>
            </a:pPr>
            <a:r>
              <a:rPr lang="en-US" sz="2400" b="1" dirty="0">
                <a:solidFill>
                  <a:srgbClr val="FF0000"/>
                </a:solidFill>
                <a:latin typeface="Bookman Old Style" panose="02050604050505020204" pitchFamily="18" charset="0"/>
              </a:rPr>
              <a:t>1</a:t>
            </a:r>
            <a:r>
              <a:rPr lang="en-US" sz="2800" b="1" dirty="0">
                <a:latin typeface="Bookman Old Style" panose="02050604050505020204" pitchFamily="18" charset="0"/>
              </a:rPr>
              <a:t> </a:t>
            </a:r>
            <a:r>
              <a:rPr lang="en-US" sz="2800" b="1" i="1" dirty="0">
                <a:latin typeface="Bookman Old Style" panose="02050604050505020204" pitchFamily="18" charset="0"/>
              </a:rPr>
              <a:t>When Jesus had finished instructing his twelve disciples, he went on from there to teach and preach </a:t>
            </a:r>
            <a:r>
              <a:rPr lang="en-US" sz="2800" b="1" i="1" dirty="0">
                <a:solidFill>
                  <a:srgbClr val="0070C0"/>
                </a:solidFill>
                <a:latin typeface="Bookman Old Style" panose="02050604050505020204" pitchFamily="18" charset="0"/>
              </a:rPr>
              <a:t>in their cities</a:t>
            </a:r>
            <a:r>
              <a:rPr lang="en-US" sz="2800" b="1" dirty="0">
                <a:latin typeface="Bookman Old Style" panose="02050604050505020204" pitchFamily="18" charset="0"/>
              </a:rPr>
              <a:t>. </a:t>
            </a:r>
          </a:p>
          <a:p>
            <a:pPr marL="0" indent="0">
              <a:buNone/>
            </a:pPr>
            <a:r>
              <a:rPr lang="en-US" sz="2800" b="1" dirty="0">
                <a:latin typeface="Bookman Old Style" panose="02050604050505020204" pitchFamily="18" charset="0"/>
              </a:rPr>
              <a:t>“</a:t>
            </a:r>
            <a:r>
              <a:rPr lang="en-US" sz="2800" b="1" i="1" dirty="0">
                <a:latin typeface="Bookman Old Style" panose="02050604050505020204" pitchFamily="18" charset="0"/>
              </a:rPr>
              <a:t>But the Pharisees said, ‘He casts out demons by the prince of demons</a:t>
            </a:r>
            <a:r>
              <a:rPr lang="en-US" sz="2800" b="1" dirty="0">
                <a:latin typeface="Bookman Old Style" panose="02050604050505020204" pitchFamily="18" charset="0"/>
              </a:rPr>
              <a:t>.’” </a:t>
            </a:r>
            <a:r>
              <a:rPr lang="en-US" sz="2800" b="1" dirty="0">
                <a:solidFill>
                  <a:srgbClr val="C00000"/>
                </a:solidFill>
                <a:latin typeface="Bookman Old Style" panose="02050604050505020204" pitchFamily="18" charset="0"/>
              </a:rPr>
              <a:t>Matthew 9:34</a:t>
            </a:r>
          </a:p>
          <a:p>
            <a:pPr marL="0" indent="0" algn="ctr">
              <a:buNone/>
            </a:pPr>
            <a:endParaRPr lang="en-US" sz="2800" b="1" dirty="0">
              <a:solidFill>
                <a:srgbClr val="C00000"/>
              </a:solidFill>
              <a:latin typeface="Bookman Old Style" panose="02050604050505020204" pitchFamily="18" charset="0"/>
            </a:endParaRPr>
          </a:p>
          <a:p>
            <a:pPr marL="0" indent="0" algn="ctr">
              <a:buNone/>
            </a:pPr>
            <a:r>
              <a:rPr lang="en-US" sz="2800" b="1" dirty="0">
                <a:solidFill>
                  <a:srgbClr val="C00000"/>
                </a:solidFill>
                <a:latin typeface="Bookman Old Style" panose="02050604050505020204" pitchFamily="18" charset="0"/>
              </a:rPr>
              <a:t>It’s important for us to understand that as Jesus resumes His ministry of preaching and teaching “</a:t>
            </a:r>
            <a:r>
              <a:rPr lang="en-US" sz="2800" b="1" i="1" dirty="0">
                <a:solidFill>
                  <a:srgbClr val="C00000"/>
                </a:solidFill>
                <a:latin typeface="Bookman Old Style" panose="02050604050505020204" pitchFamily="18" charset="0"/>
              </a:rPr>
              <a:t>in their cities</a:t>
            </a:r>
            <a:r>
              <a:rPr lang="en-US" sz="2800" b="1" dirty="0">
                <a:solidFill>
                  <a:srgbClr val="C00000"/>
                </a:solidFill>
                <a:latin typeface="Bookman Old Style" panose="02050604050505020204" pitchFamily="18" charset="0"/>
              </a:rPr>
              <a:t>,” He does so in a very different spiritual landscape. </a:t>
            </a:r>
          </a:p>
        </p:txBody>
      </p:sp>
    </p:spTree>
    <p:extLst>
      <p:ext uri="{BB962C8B-B14F-4D97-AF65-F5344CB8AC3E}">
        <p14:creationId xmlns:p14="http://schemas.microsoft.com/office/powerpoint/2010/main" val="3604928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circle(in)">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circle(in)">
                                      <p:cBhvr>
                                        <p:cTn id="17" dur="2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100" b="1" dirty="0">
                <a:solidFill>
                  <a:srgbClr val="C00000"/>
                </a:solidFill>
                <a:effectLst/>
                <a:latin typeface="Bookman Old Style" panose="02050604050505020204" pitchFamily="18" charset="0"/>
                <a:ea typeface="Calibri" panose="020F0502020204030204" pitchFamily="34" charset="0"/>
              </a:rPr>
              <a:t>I.</a:t>
            </a:r>
            <a:r>
              <a:rPr lang="en-US" sz="3100" b="1" dirty="0">
                <a:effectLst/>
                <a:latin typeface="Bookman Old Style" panose="02050604050505020204" pitchFamily="18" charset="0"/>
                <a:ea typeface="Calibri" panose="020F0502020204030204" pitchFamily="34" charset="0"/>
              </a:rPr>
              <a:t> </a:t>
            </a:r>
            <a:r>
              <a:rPr lang="en-US" sz="3100" b="1" dirty="0">
                <a:latin typeface="Bookman Old Style" panose="02050604050505020204" pitchFamily="18" charset="0"/>
              </a:rPr>
              <a:t>To stand with the King is to set aside your doubts about Him (</a:t>
            </a:r>
            <a:r>
              <a:rPr lang="en-US" sz="3100" b="1" i="1" dirty="0">
                <a:latin typeface="Bookman Old Style" panose="02050604050505020204" pitchFamily="18" charset="0"/>
              </a:rPr>
              <a:t>verses 1-6</a:t>
            </a:r>
            <a:r>
              <a:rPr lang="en-US" sz="3100" b="1" dirty="0">
                <a:latin typeface="Bookman Old Style" panose="02050604050505020204" pitchFamily="18" charset="0"/>
              </a:rPr>
              <a:t>)</a:t>
            </a:r>
            <a:endParaRPr lang="en-US" sz="3100" b="1" dirty="0">
              <a:solidFill>
                <a:schemeClr val="tx1"/>
              </a:solidFill>
              <a:latin typeface="Bookman Old Style" panose="02050604050505020204" pitchFamily="18" charset="0"/>
            </a:endParaRPr>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a:xfrm>
            <a:off x="854694" y="2003073"/>
            <a:ext cx="10058400" cy="4736592"/>
          </a:xfrm>
        </p:spPr>
        <p:txBody>
          <a:bodyPr>
            <a:noAutofit/>
          </a:bodyPr>
          <a:lstStyle/>
          <a:p>
            <a:pPr marL="0" indent="0">
              <a:buNone/>
            </a:pPr>
            <a:r>
              <a:rPr lang="en-US" sz="2400" b="1" dirty="0">
                <a:solidFill>
                  <a:srgbClr val="FF0000"/>
                </a:solidFill>
                <a:latin typeface="Bookman Old Style" panose="02050604050505020204" pitchFamily="18" charset="0"/>
              </a:rPr>
              <a:t>2</a:t>
            </a:r>
            <a:r>
              <a:rPr lang="en-US" sz="2800" b="1" dirty="0">
                <a:latin typeface="Bookman Old Style" panose="02050604050505020204" pitchFamily="18" charset="0"/>
              </a:rPr>
              <a:t> </a:t>
            </a:r>
            <a:r>
              <a:rPr lang="en-US" sz="2800" b="1" i="1" dirty="0">
                <a:latin typeface="Bookman Old Style" panose="02050604050505020204" pitchFamily="18" charset="0"/>
              </a:rPr>
              <a:t>Now when J</a:t>
            </a:r>
            <a:r>
              <a:rPr lang="en-US" sz="2800" b="1" i="1" dirty="0">
                <a:solidFill>
                  <a:srgbClr val="0070C0"/>
                </a:solidFill>
                <a:latin typeface="Bookman Old Style" panose="02050604050505020204" pitchFamily="18" charset="0"/>
              </a:rPr>
              <a:t>ohn heard in prison about the deeds of the Christ</a:t>
            </a:r>
            <a:r>
              <a:rPr lang="en-US" sz="2800" b="1" i="1" dirty="0">
                <a:latin typeface="Bookman Old Style" panose="02050604050505020204" pitchFamily="18" charset="0"/>
              </a:rPr>
              <a:t>, he sent word by his disciples</a:t>
            </a:r>
            <a:r>
              <a:rPr lang="en-US" sz="2800" b="1" dirty="0">
                <a:latin typeface="Bookman Old Style" panose="02050604050505020204" pitchFamily="18" charset="0"/>
              </a:rPr>
              <a:t> </a:t>
            </a:r>
            <a:r>
              <a:rPr lang="en-US" sz="2400" b="1" dirty="0">
                <a:solidFill>
                  <a:srgbClr val="FF0000"/>
                </a:solidFill>
                <a:latin typeface="Bookman Old Style" panose="02050604050505020204" pitchFamily="18" charset="0"/>
              </a:rPr>
              <a:t>3</a:t>
            </a:r>
            <a:r>
              <a:rPr lang="en-US" sz="2800" b="1" dirty="0">
                <a:latin typeface="Bookman Old Style" panose="02050604050505020204" pitchFamily="18" charset="0"/>
              </a:rPr>
              <a:t> </a:t>
            </a:r>
            <a:r>
              <a:rPr lang="en-US" sz="2800" b="1" i="1" dirty="0">
                <a:latin typeface="Bookman Old Style" panose="02050604050505020204" pitchFamily="18" charset="0"/>
              </a:rPr>
              <a:t>and said to him, “Are you the one who is to come, or </a:t>
            </a:r>
            <a:r>
              <a:rPr lang="en-US" sz="2800" b="1" i="1" dirty="0">
                <a:solidFill>
                  <a:srgbClr val="0070C0"/>
                </a:solidFill>
                <a:latin typeface="Bookman Old Style" panose="02050604050505020204" pitchFamily="18" charset="0"/>
              </a:rPr>
              <a:t>shall we look for another?</a:t>
            </a:r>
            <a:r>
              <a:rPr lang="en-US" sz="2800" b="1" i="1" dirty="0">
                <a:latin typeface="Bookman Old Style" panose="02050604050505020204" pitchFamily="18" charset="0"/>
              </a:rPr>
              <a:t>”</a:t>
            </a:r>
          </a:p>
          <a:p>
            <a:pPr marL="0" indent="0">
              <a:buNone/>
            </a:pPr>
            <a:r>
              <a:rPr lang="en-US" sz="2800" b="1" dirty="0">
                <a:latin typeface="Bookman Old Style" panose="02050604050505020204" pitchFamily="18" charset="0"/>
              </a:rPr>
              <a:t>“</a:t>
            </a:r>
            <a:r>
              <a:rPr lang="en-US" sz="2800" b="1" i="1" dirty="0">
                <a:latin typeface="Bookman Old Style" panose="02050604050505020204" pitchFamily="18" charset="0"/>
              </a:rPr>
              <a:t>I baptize you with water for repentance, but </a:t>
            </a:r>
            <a:r>
              <a:rPr lang="en-US" sz="2800" b="1" i="1" dirty="0">
                <a:solidFill>
                  <a:srgbClr val="0070C0"/>
                </a:solidFill>
                <a:latin typeface="Bookman Old Style" panose="02050604050505020204" pitchFamily="18" charset="0"/>
              </a:rPr>
              <a:t>he who is coming after me is mightier than I</a:t>
            </a:r>
            <a:r>
              <a:rPr lang="en-US" sz="2800" b="1" i="1" dirty="0">
                <a:latin typeface="Bookman Old Style" panose="02050604050505020204" pitchFamily="18" charset="0"/>
              </a:rPr>
              <a:t>, whose sandals I am not worthy to carry. He will baptize you with the Holy Spirit and fire. His winnowing fork is in his hand, and he will clear his threshing floor and gather his wheat into the barn, but </a:t>
            </a:r>
            <a:r>
              <a:rPr lang="en-US" sz="2800" b="1" i="1" dirty="0">
                <a:solidFill>
                  <a:srgbClr val="0070C0"/>
                </a:solidFill>
                <a:latin typeface="Bookman Old Style" panose="02050604050505020204" pitchFamily="18" charset="0"/>
              </a:rPr>
              <a:t>the chaff he will burn with unquenchable fire</a:t>
            </a:r>
            <a:r>
              <a:rPr lang="en-US" sz="2800" b="1" dirty="0">
                <a:latin typeface="Bookman Old Style" panose="02050604050505020204" pitchFamily="18" charset="0"/>
              </a:rPr>
              <a:t>.” </a:t>
            </a:r>
            <a:r>
              <a:rPr lang="en-US" sz="2800" b="1" dirty="0">
                <a:solidFill>
                  <a:srgbClr val="C00000"/>
                </a:solidFill>
                <a:latin typeface="Bookman Old Style" panose="02050604050505020204" pitchFamily="18" charset="0"/>
              </a:rPr>
              <a:t>Matthew 3:11-12</a:t>
            </a:r>
          </a:p>
        </p:txBody>
      </p:sp>
    </p:spTree>
    <p:extLst>
      <p:ext uri="{BB962C8B-B14F-4D97-AF65-F5344CB8AC3E}">
        <p14:creationId xmlns:p14="http://schemas.microsoft.com/office/powerpoint/2010/main" val="208456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circle(in)">
                                      <p:cBhvr>
                                        <p:cTn id="12"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100" b="1" dirty="0">
                <a:solidFill>
                  <a:srgbClr val="C00000"/>
                </a:solidFill>
                <a:effectLst/>
                <a:latin typeface="Bookman Old Style" panose="02050604050505020204" pitchFamily="18" charset="0"/>
                <a:ea typeface="Calibri" panose="020F0502020204030204" pitchFamily="34" charset="0"/>
              </a:rPr>
              <a:t>I.</a:t>
            </a:r>
            <a:r>
              <a:rPr lang="en-US" sz="3100" b="1" dirty="0">
                <a:effectLst/>
                <a:latin typeface="Bookman Old Style" panose="02050604050505020204" pitchFamily="18" charset="0"/>
                <a:ea typeface="Calibri" panose="020F0502020204030204" pitchFamily="34" charset="0"/>
              </a:rPr>
              <a:t> </a:t>
            </a:r>
            <a:r>
              <a:rPr lang="en-US" sz="3100" b="1" dirty="0">
                <a:latin typeface="Bookman Old Style" panose="02050604050505020204" pitchFamily="18" charset="0"/>
              </a:rPr>
              <a:t>To stand with the King is to set aside your doubts about Him (</a:t>
            </a:r>
            <a:r>
              <a:rPr lang="en-US" sz="3100" b="1" i="1" dirty="0">
                <a:latin typeface="Bookman Old Style" panose="02050604050505020204" pitchFamily="18" charset="0"/>
              </a:rPr>
              <a:t>verses 1-6</a:t>
            </a:r>
            <a:r>
              <a:rPr lang="en-US" sz="3100" b="1" dirty="0">
                <a:latin typeface="Bookman Old Style" panose="02050604050505020204" pitchFamily="18" charset="0"/>
              </a:rPr>
              <a:t>)</a:t>
            </a:r>
            <a:endParaRPr lang="en-US" sz="3100" b="1" dirty="0">
              <a:solidFill>
                <a:schemeClr val="tx1"/>
              </a:solidFill>
              <a:latin typeface="Bookman Old Style" panose="02050604050505020204" pitchFamily="18" charset="0"/>
            </a:endParaRPr>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a:xfrm>
            <a:off x="854694" y="2003073"/>
            <a:ext cx="10058400" cy="4736592"/>
          </a:xfrm>
        </p:spPr>
        <p:txBody>
          <a:bodyPr>
            <a:noAutofit/>
          </a:bodyPr>
          <a:lstStyle/>
          <a:p>
            <a:pPr marL="0" indent="0">
              <a:buNone/>
            </a:pPr>
            <a:r>
              <a:rPr lang="en-US" sz="2400" b="1" dirty="0">
                <a:solidFill>
                  <a:srgbClr val="FF0000"/>
                </a:solidFill>
                <a:latin typeface="Bookman Old Style" panose="02050604050505020204" pitchFamily="18" charset="0"/>
              </a:rPr>
              <a:t>4</a:t>
            </a:r>
            <a:r>
              <a:rPr lang="en-US" sz="2800" b="1" dirty="0">
                <a:latin typeface="Bookman Old Style" panose="02050604050505020204" pitchFamily="18" charset="0"/>
              </a:rPr>
              <a:t> </a:t>
            </a:r>
            <a:r>
              <a:rPr lang="en-US" sz="2800" b="1" i="1" dirty="0">
                <a:latin typeface="Bookman Old Style" panose="02050604050505020204" pitchFamily="18" charset="0"/>
              </a:rPr>
              <a:t>And Jesus answered them, “Go and </a:t>
            </a:r>
            <a:r>
              <a:rPr lang="en-US" sz="2800" b="1" i="1" dirty="0">
                <a:solidFill>
                  <a:srgbClr val="0070C0"/>
                </a:solidFill>
                <a:latin typeface="Bookman Old Style" panose="02050604050505020204" pitchFamily="18" charset="0"/>
              </a:rPr>
              <a:t>tell John </a:t>
            </a:r>
            <a:r>
              <a:rPr lang="en-US" sz="2800" b="1" i="1" dirty="0">
                <a:latin typeface="Bookman Old Style" panose="02050604050505020204" pitchFamily="18" charset="0"/>
              </a:rPr>
              <a:t>what you hear and see:</a:t>
            </a:r>
            <a:r>
              <a:rPr lang="en-US" sz="2800" b="1" dirty="0">
                <a:latin typeface="Bookman Old Style" panose="02050604050505020204" pitchFamily="18" charset="0"/>
              </a:rPr>
              <a:t> </a:t>
            </a:r>
            <a:r>
              <a:rPr lang="en-US" sz="2400" b="1" dirty="0">
                <a:solidFill>
                  <a:srgbClr val="FF0000"/>
                </a:solidFill>
                <a:latin typeface="Bookman Old Style" panose="02050604050505020204" pitchFamily="18" charset="0"/>
              </a:rPr>
              <a:t>5</a:t>
            </a:r>
            <a:r>
              <a:rPr lang="en-US" sz="2800" b="1" dirty="0">
                <a:latin typeface="Bookman Old Style" panose="02050604050505020204" pitchFamily="18" charset="0"/>
              </a:rPr>
              <a:t> </a:t>
            </a:r>
            <a:r>
              <a:rPr lang="en-US" sz="2800" b="1" i="1" dirty="0">
                <a:latin typeface="Bookman Old Style" panose="02050604050505020204" pitchFamily="18" charset="0"/>
              </a:rPr>
              <a:t>the blind receive their sight and the lame walk, lepers are cleansed and the deaf hear, and the dead are raised up, and the poor have good news preached to them</a:t>
            </a:r>
            <a:r>
              <a:rPr lang="en-US" sz="2800" b="1" dirty="0">
                <a:latin typeface="Bookman Old Style" panose="02050604050505020204" pitchFamily="18" charset="0"/>
              </a:rPr>
              <a:t>. </a:t>
            </a:r>
          </a:p>
          <a:p>
            <a:pPr marL="0" indent="0">
              <a:buNone/>
            </a:pPr>
            <a:r>
              <a:rPr lang="en-US" sz="2800" b="1" dirty="0">
                <a:latin typeface="Bookman Old Style" panose="02050604050505020204" pitchFamily="18" charset="0"/>
              </a:rPr>
              <a:t>“</a:t>
            </a:r>
            <a:r>
              <a:rPr lang="en-US" sz="2800" b="1" i="1" dirty="0">
                <a:latin typeface="Bookman Old Style" panose="02050604050505020204" pitchFamily="18" charset="0"/>
              </a:rPr>
              <a:t>Behold, </a:t>
            </a:r>
            <a:r>
              <a:rPr lang="en-US" sz="2800" b="1" i="1" dirty="0">
                <a:solidFill>
                  <a:srgbClr val="0070C0"/>
                </a:solidFill>
                <a:latin typeface="Bookman Old Style" panose="02050604050505020204" pitchFamily="18" charset="0"/>
              </a:rPr>
              <a:t>your God will come with vengeance</a:t>
            </a:r>
            <a:r>
              <a:rPr lang="en-US" sz="2800" b="1" i="1" dirty="0">
                <a:latin typeface="Bookman Old Style" panose="02050604050505020204" pitchFamily="18" charset="0"/>
              </a:rPr>
              <a:t>, with the recompense of God. He will come and save you</a:t>
            </a:r>
            <a:r>
              <a:rPr lang="en-US" sz="2800" b="1" dirty="0">
                <a:latin typeface="Bookman Old Style" panose="02050604050505020204" pitchFamily="18" charset="0"/>
              </a:rPr>
              <a:t>.” </a:t>
            </a:r>
            <a:r>
              <a:rPr lang="en-US" sz="2800" b="1" dirty="0">
                <a:solidFill>
                  <a:srgbClr val="C00000"/>
                </a:solidFill>
                <a:latin typeface="Bookman Old Style" panose="02050604050505020204" pitchFamily="18" charset="0"/>
              </a:rPr>
              <a:t>Isaiah 35:4 </a:t>
            </a:r>
          </a:p>
          <a:p>
            <a:pPr marL="0" indent="0">
              <a:buNone/>
            </a:pPr>
            <a:r>
              <a:rPr lang="en-US" sz="2800" b="1" dirty="0">
                <a:latin typeface="Bookman Old Style" panose="02050604050505020204" pitchFamily="18" charset="0"/>
              </a:rPr>
              <a:t>The Christ would “</a:t>
            </a:r>
            <a:r>
              <a:rPr lang="en-US" sz="2800" b="1" i="1" dirty="0">
                <a:latin typeface="Bookman Old Style" panose="02050604050505020204" pitchFamily="18" charset="0"/>
              </a:rPr>
              <a:t>proclaim the year of the Lord’s favor, and </a:t>
            </a:r>
            <a:r>
              <a:rPr lang="en-US" sz="2800" b="1" i="1" dirty="0">
                <a:solidFill>
                  <a:srgbClr val="0070C0"/>
                </a:solidFill>
                <a:latin typeface="Bookman Old Style" panose="02050604050505020204" pitchFamily="18" charset="0"/>
              </a:rPr>
              <a:t>the day of vengeance of our God</a:t>
            </a:r>
            <a:r>
              <a:rPr lang="en-US" sz="2800" b="1" dirty="0">
                <a:latin typeface="Bookman Old Style" panose="02050604050505020204" pitchFamily="18" charset="0"/>
              </a:rPr>
              <a:t>.” </a:t>
            </a:r>
            <a:r>
              <a:rPr lang="en-US" sz="2800" b="1" dirty="0">
                <a:solidFill>
                  <a:srgbClr val="C00000"/>
                </a:solidFill>
                <a:latin typeface="Bookman Old Style" panose="02050604050505020204" pitchFamily="18" charset="0"/>
              </a:rPr>
              <a:t>Isaiah 61:2 </a:t>
            </a:r>
            <a:endParaRPr lang="en-US" sz="6600" b="1" dirty="0">
              <a:solidFill>
                <a:srgbClr val="C00000"/>
              </a:solidFill>
              <a:latin typeface="Bookman Old Style" panose="02050604050505020204" pitchFamily="18" charset="0"/>
            </a:endParaRPr>
          </a:p>
        </p:txBody>
      </p:sp>
    </p:spTree>
    <p:extLst>
      <p:ext uri="{BB962C8B-B14F-4D97-AF65-F5344CB8AC3E}">
        <p14:creationId xmlns:p14="http://schemas.microsoft.com/office/powerpoint/2010/main" val="631503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circle(in)">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circle(in)">
                                      <p:cBhvr>
                                        <p:cTn id="17" dur="2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100" b="1" dirty="0">
                <a:solidFill>
                  <a:srgbClr val="C00000"/>
                </a:solidFill>
                <a:effectLst/>
                <a:latin typeface="Bookman Old Style" panose="02050604050505020204" pitchFamily="18" charset="0"/>
                <a:ea typeface="Calibri" panose="020F0502020204030204" pitchFamily="34" charset="0"/>
              </a:rPr>
              <a:t>I.</a:t>
            </a:r>
            <a:r>
              <a:rPr lang="en-US" sz="3100" b="1" dirty="0">
                <a:effectLst/>
                <a:latin typeface="Bookman Old Style" panose="02050604050505020204" pitchFamily="18" charset="0"/>
                <a:ea typeface="Calibri" panose="020F0502020204030204" pitchFamily="34" charset="0"/>
              </a:rPr>
              <a:t> </a:t>
            </a:r>
            <a:r>
              <a:rPr lang="en-US" sz="3100" b="1" dirty="0">
                <a:latin typeface="Bookman Old Style" panose="02050604050505020204" pitchFamily="18" charset="0"/>
              </a:rPr>
              <a:t>To stand with the King is to set aside your doubts about Him (</a:t>
            </a:r>
            <a:r>
              <a:rPr lang="en-US" sz="3100" b="1" i="1" dirty="0">
                <a:latin typeface="Bookman Old Style" panose="02050604050505020204" pitchFamily="18" charset="0"/>
              </a:rPr>
              <a:t>verses 1-6</a:t>
            </a:r>
            <a:r>
              <a:rPr lang="en-US" sz="3100" b="1" dirty="0">
                <a:latin typeface="Bookman Old Style" panose="02050604050505020204" pitchFamily="18" charset="0"/>
              </a:rPr>
              <a:t>)</a:t>
            </a:r>
            <a:endParaRPr lang="en-US" sz="3100" b="1" dirty="0">
              <a:solidFill>
                <a:schemeClr val="tx1"/>
              </a:solidFill>
              <a:latin typeface="Bookman Old Style" panose="02050604050505020204" pitchFamily="18" charset="0"/>
            </a:endParaRPr>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a:xfrm>
            <a:off x="854694" y="2003073"/>
            <a:ext cx="10058400" cy="4736592"/>
          </a:xfrm>
        </p:spPr>
        <p:txBody>
          <a:bodyPr>
            <a:noAutofit/>
          </a:bodyPr>
          <a:lstStyle/>
          <a:p>
            <a:pPr marL="0" indent="0">
              <a:buNone/>
            </a:pPr>
            <a:r>
              <a:rPr lang="en-US" sz="2400" b="1" dirty="0">
                <a:solidFill>
                  <a:srgbClr val="FF0000"/>
                </a:solidFill>
                <a:latin typeface="Bookman Old Style" panose="02050604050505020204" pitchFamily="18" charset="0"/>
              </a:rPr>
              <a:t>6</a:t>
            </a:r>
            <a:r>
              <a:rPr lang="en-US" sz="2800" b="1" dirty="0">
                <a:latin typeface="Bookman Old Style" panose="02050604050505020204" pitchFamily="18" charset="0"/>
              </a:rPr>
              <a:t> </a:t>
            </a:r>
            <a:r>
              <a:rPr lang="en-US" sz="2800" b="1" i="1" dirty="0">
                <a:latin typeface="Bookman Old Style" panose="02050604050505020204" pitchFamily="18" charset="0"/>
              </a:rPr>
              <a:t>And blessed is the one who is not </a:t>
            </a:r>
            <a:r>
              <a:rPr lang="en-US" sz="2800" b="1" i="1" dirty="0">
                <a:solidFill>
                  <a:srgbClr val="0070C0"/>
                </a:solidFill>
                <a:latin typeface="Bookman Old Style" panose="02050604050505020204" pitchFamily="18" charset="0"/>
              </a:rPr>
              <a:t>offended</a:t>
            </a:r>
            <a:r>
              <a:rPr lang="en-US" sz="2800" b="1" i="1" dirty="0">
                <a:latin typeface="Bookman Old Style" panose="02050604050505020204" pitchFamily="18" charset="0"/>
              </a:rPr>
              <a:t> by me.”</a:t>
            </a:r>
          </a:p>
          <a:p>
            <a:pPr marL="0" indent="0">
              <a:buNone/>
            </a:pPr>
            <a:r>
              <a:rPr lang="en-US" sz="2400" b="1" dirty="0">
                <a:solidFill>
                  <a:srgbClr val="FF0000"/>
                </a:solidFill>
                <a:latin typeface="Bookman Old Style" panose="02050604050505020204" pitchFamily="18" charset="0"/>
              </a:rPr>
              <a:t>6</a:t>
            </a:r>
            <a:r>
              <a:rPr lang="en-US" sz="2800" b="1" dirty="0">
                <a:latin typeface="Bookman Old Style" panose="02050604050505020204" pitchFamily="18" charset="0"/>
              </a:rPr>
              <a:t> </a:t>
            </a:r>
            <a:r>
              <a:rPr lang="en-US" sz="2800" b="1" i="1" dirty="0">
                <a:latin typeface="Bookman Old Style" panose="02050604050505020204" pitchFamily="18" charset="0"/>
              </a:rPr>
              <a:t>And he added, “God blesses those who do not </a:t>
            </a:r>
            <a:r>
              <a:rPr lang="en-US" sz="2800" b="1" i="1" dirty="0">
                <a:solidFill>
                  <a:srgbClr val="0070C0"/>
                </a:solidFill>
                <a:latin typeface="Bookman Old Style" panose="02050604050505020204" pitchFamily="18" charset="0"/>
              </a:rPr>
              <a:t>fall away </a:t>
            </a:r>
            <a:r>
              <a:rPr lang="en-US" sz="2800" b="1" i="1" dirty="0">
                <a:latin typeface="Bookman Old Style" panose="02050604050505020204" pitchFamily="18" charset="0"/>
              </a:rPr>
              <a:t>because of me.</a:t>
            </a:r>
            <a:r>
              <a:rPr lang="en-US" sz="2800" b="1" dirty="0">
                <a:latin typeface="Bookman Old Style" panose="02050604050505020204" pitchFamily="18" charset="0"/>
              </a:rPr>
              <a:t>” </a:t>
            </a:r>
            <a:r>
              <a:rPr lang="en-US" sz="2800" b="1" dirty="0">
                <a:solidFill>
                  <a:srgbClr val="C00000"/>
                </a:solidFill>
                <a:latin typeface="Bookman Old Style" panose="02050604050505020204" pitchFamily="18" charset="0"/>
              </a:rPr>
              <a:t>NLT</a:t>
            </a:r>
            <a:r>
              <a:rPr lang="en-US" sz="2800" b="1" dirty="0">
                <a:latin typeface="Bookman Old Style" panose="02050604050505020204" pitchFamily="18" charset="0"/>
              </a:rPr>
              <a:t> </a:t>
            </a:r>
            <a:endParaRPr lang="en-US" sz="2800" b="1" dirty="0">
              <a:solidFill>
                <a:srgbClr val="C00000"/>
              </a:solidFill>
              <a:latin typeface="Bookman Old Style" panose="02050604050505020204" pitchFamily="18" charset="0"/>
            </a:endParaRPr>
          </a:p>
        </p:txBody>
      </p:sp>
    </p:spTree>
    <p:extLst>
      <p:ext uri="{BB962C8B-B14F-4D97-AF65-F5344CB8AC3E}">
        <p14:creationId xmlns:p14="http://schemas.microsoft.com/office/powerpoint/2010/main" val="1603357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par>
                          <p:cTn id="8" fill="hold">
                            <p:stCondLst>
                              <p:cond delay="2000"/>
                            </p:stCondLst>
                            <p:childTnLst>
                              <p:par>
                                <p:cTn id="9" presetID="6" presetClass="entr" presetSubtype="16" fill="hold" nodeType="afterEffect">
                                  <p:stCondLst>
                                    <p:cond delay="250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circle(in)">
                                      <p:cBhvr>
                                        <p:cTn id="11"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200" b="1" dirty="0">
                <a:solidFill>
                  <a:srgbClr val="C00000"/>
                </a:solidFill>
                <a:effectLst/>
                <a:latin typeface="Bookman Old Style" panose="02050604050505020204" pitchFamily="18" charset="0"/>
                <a:ea typeface="Calibri" panose="020F0502020204030204" pitchFamily="34" charset="0"/>
              </a:rPr>
              <a:t>II.</a:t>
            </a:r>
            <a:r>
              <a:rPr lang="en-US" sz="3200" b="1" dirty="0">
                <a:effectLst/>
                <a:latin typeface="Bookman Old Style" panose="02050604050505020204" pitchFamily="18" charset="0"/>
                <a:ea typeface="Calibri" panose="020F0502020204030204" pitchFamily="34" charset="0"/>
              </a:rPr>
              <a:t> To stand with the King is to understand the way of His Kingdom (</a:t>
            </a:r>
            <a:r>
              <a:rPr lang="en-US" sz="3200" b="1" i="1" dirty="0">
                <a:effectLst/>
                <a:latin typeface="Bookman Old Style" panose="02050604050505020204" pitchFamily="18" charset="0"/>
                <a:ea typeface="Calibri" panose="020F0502020204030204" pitchFamily="34" charset="0"/>
              </a:rPr>
              <a:t>verses 7-15</a:t>
            </a:r>
            <a:r>
              <a:rPr lang="en-US" sz="3200" b="1" dirty="0">
                <a:effectLst/>
                <a:latin typeface="Bookman Old Style" panose="02050604050505020204" pitchFamily="18" charset="0"/>
                <a:ea typeface="Calibri" panose="020F0502020204030204" pitchFamily="34" charset="0"/>
              </a:rPr>
              <a:t>)</a:t>
            </a:r>
            <a:endParaRPr lang="en-US" sz="3200" b="1" dirty="0">
              <a:solidFill>
                <a:schemeClr val="tx1"/>
              </a:solidFill>
              <a:latin typeface="Bookman Old Style" panose="02050604050505020204" pitchFamily="18" charset="0"/>
            </a:endParaRPr>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a:xfrm>
            <a:off x="854694" y="2003073"/>
            <a:ext cx="10058400" cy="4736592"/>
          </a:xfrm>
        </p:spPr>
        <p:txBody>
          <a:bodyPr>
            <a:noAutofit/>
          </a:bodyPr>
          <a:lstStyle/>
          <a:p>
            <a:pPr marL="0" indent="0">
              <a:buNone/>
            </a:pPr>
            <a:r>
              <a:rPr lang="en-US" sz="2400" b="1" dirty="0">
                <a:solidFill>
                  <a:srgbClr val="FF0000"/>
                </a:solidFill>
                <a:latin typeface="Bookman Old Style" panose="02050604050505020204" pitchFamily="18" charset="0"/>
              </a:rPr>
              <a:t>7</a:t>
            </a:r>
            <a:r>
              <a:rPr lang="en-US" sz="2800" b="1" dirty="0">
                <a:solidFill>
                  <a:srgbClr val="FF0000"/>
                </a:solidFill>
                <a:latin typeface="Bookman Old Style" panose="02050604050505020204" pitchFamily="18" charset="0"/>
              </a:rPr>
              <a:t> </a:t>
            </a:r>
            <a:r>
              <a:rPr lang="en-US" sz="2800" b="1" i="1" dirty="0">
                <a:latin typeface="Bookman Old Style" panose="02050604050505020204" pitchFamily="18" charset="0"/>
              </a:rPr>
              <a:t>As they went away, Jesus began to speak to the crowds concerning John: “What did you go out into the wilderness to see? </a:t>
            </a:r>
            <a:r>
              <a:rPr lang="en-US" sz="2800" b="1" i="1" dirty="0">
                <a:solidFill>
                  <a:srgbClr val="0070C0"/>
                </a:solidFill>
                <a:latin typeface="Bookman Old Style" panose="02050604050505020204" pitchFamily="18" charset="0"/>
              </a:rPr>
              <a:t>A reed shaken by the wind</a:t>
            </a:r>
            <a:r>
              <a:rPr lang="en-US" sz="2800" b="1" i="1" dirty="0">
                <a:latin typeface="Bookman Old Style" panose="02050604050505020204" pitchFamily="18" charset="0"/>
              </a:rPr>
              <a:t>?</a:t>
            </a:r>
            <a:r>
              <a:rPr lang="en-US" sz="2800" b="1" dirty="0">
                <a:latin typeface="Bookman Old Style" panose="02050604050505020204" pitchFamily="18" charset="0"/>
              </a:rPr>
              <a:t> </a:t>
            </a:r>
            <a:r>
              <a:rPr lang="en-US" sz="2400" b="1" dirty="0">
                <a:solidFill>
                  <a:srgbClr val="FF0000"/>
                </a:solidFill>
                <a:latin typeface="Bookman Old Style" panose="02050604050505020204" pitchFamily="18" charset="0"/>
              </a:rPr>
              <a:t>8</a:t>
            </a:r>
            <a:r>
              <a:rPr lang="en-US" sz="2800" b="1" dirty="0">
                <a:latin typeface="Bookman Old Style" panose="02050604050505020204" pitchFamily="18" charset="0"/>
              </a:rPr>
              <a:t> </a:t>
            </a:r>
            <a:r>
              <a:rPr lang="en-US" sz="2800" b="1" i="1" dirty="0">
                <a:latin typeface="Bookman Old Style" panose="02050604050505020204" pitchFamily="18" charset="0"/>
              </a:rPr>
              <a:t>What then did you go out to see? </a:t>
            </a:r>
            <a:r>
              <a:rPr lang="en-US" sz="2800" b="1" i="1" dirty="0">
                <a:solidFill>
                  <a:srgbClr val="0070C0"/>
                </a:solidFill>
                <a:latin typeface="Bookman Old Style" panose="02050604050505020204" pitchFamily="18" charset="0"/>
              </a:rPr>
              <a:t>A man dressed in soft clothing</a:t>
            </a:r>
            <a:r>
              <a:rPr lang="en-US" sz="2800" b="1" i="1" dirty="0">
                <a:latin typeface="Bookman Old Style" panose="02050604050505020204" pitchFamily="18" charset="0"/>
              </a:rPr>
              <a:t>? Behold, </a:t>
            </a:r>
            <a:r>
              <a:rPr lang="en-US" sz="2800" b="1" i="1" dirty="0">
                <a:solidFill>
                  <a:srgbClr val="0070C0"/>
                </a:solidFill>
                <a:latin typeface="Bookman Old Style" panose="02050604050505020204" pitchFamily="18" charset="0"/>
              </a:rPr>
              <a:t>those who wear soft clothing are in kings’ houses</a:t>
            </a:r>
            <a:r>
              <a:rPr lang="en-US" sz="2800" b="1" dirty="0">
                <a:latin typeface="Bookman Old Style" panose="02050604050505020204" pitchFamily="18" charset="0"/>
              </a:rPr>
              <a:t>. </a:t>
            </a:r>
            <a:r>
              <a:rPr lang="en-US" sz="2400" b="1" dirty="0">
                <a:solidFill>
                  <a:srgbClr val="FF0000"/>
                </a:solidFill>
                <a:latin typeface="Bookman Old Style" panose="02050604050505020204" pitchFamily="18" charset="0"/>
              </a:rPr>
              <a:t>9</a:t>
            </a:r>
            <a:r>
              <a:rPr lang="en-US" sz="2800" b="1" dirty="0">
                <a:latin typeface="Bookman Old Style" panose="02050604050505020204" pitchFamily="18" charset="0"/>
              </a:rPr>
              <a:t> </a:t>
            </a:r>
            <a:r>
              <a:rPr lang="en-US" sz="2800" b="1" i="1" dirty="0">
                <a:latin typeface="Bookman Old Style" panose="02050604050505020204" pitchFamily="18" charset="0"/>
              </a:rPr>
              <a:t>What then did you go out to see? </a:t>
            </a:r>
            <a:r>
              <a:rPr lang="en-US" sz="2800" b="1" i="1" dirty="0">
                <a:solidFill>
                  <a:srgbClr val="0070C0"/>
                </a:solidFill>
                <a:latin typeface="Bookman Old Style" panose="02050604050505020204" pitchFamily="18" charset="0"/>
              </a:rPr>
              <a:t>A prophet</a:t>
            </a:r>
            <a:r>
              <a:rPr lang="en-US" sz="2800" b="1" i="1" dirty="0">
                <a:latin typeface="Bookman Old Style" panose="02050604050505020204" pitchFamily="18" charset="0"/>
              </a:rPr>
              <a:t>? Yes, I tell you, and </a:t>
            </a:r>
            <a:r>
              <a:rPr lang="en-US" sz="2800" b="1" i="1" dirty="0">
                <a:solidFill>
                  <a:srgbClr val="0070C0"/>
                </a:solidFill>
                <a:latin typeface="Bookman Old Style" panose="02050604050505020204" pitchFamily="18" charset="0"/>
              </a:rPr>
              <a:t>more than a prophet</a:t>
            </a:r>
            <a:r>
              <a:rPr lang="en-US" sz="2800" b="1" dirty="0">
                <a:latin typeface="Bookman Old Style" panose="02050604050505020204" pitchFamily="18" charset="0"/>
              </a:rPr>
              <a:t>. </a:t>
            </a:r>
          </a:p>
        </p:txBody>
      </p:sp>
    </p:spTree>
    <p:extLst>
      <p:ext uri="{BB962C8B-B14F-4D97-AF65-F5344CB8AC3E}">
        <p14:creationId xmlns:p14="http://schemas.microsoft.com/office/powerpoint/2010/main" val="2530849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200" b="1" dirty="0">
                <a:solidFill>
                  <a:srgbClr val="C00000"/>
                </a:solidFill>
                <a:effectLst/>
                <a:latin typeface="Bookman Old Style" panose="02050604050505020204" pitchFamily="18" charset="0"/>
                <a:ea typeface="Calibri" panose="020F0502020204030204" pitchFamily="34" charset="0"/>
              </a:rPr>
              <a:t>II.</a:t>
            </a:r>
            <a:r>
              <a:rPr lang="en-US" sz="3200" b="1" dirty="0">
                <a:effectLst/>
                <a:latin typeface="Bookman Old Style" panose="02050604050505020204" pitchFamily="18" charset="0"/>
                <a:ea typeface="Calibri" panose="020F0502020204030204" pitchFamily="34" charset="0"/>
              </a:rPr>
              <a:t> To stand with the King is to understand the way of His Kingdom (</a:t>
            </a:r>
            <a:r>
              <a:rPr lang="en-US" sz="3200" b="1" i="1" dirty="0">
                <a:effectLst/>
                <a:latin typeface="Bookman Old Style" panose="02050604050505020204" pitchFamily="18" charset="0"/>
                <a:ea typeface="Calibri" panose="020F0502020204030204" pitchFamily="34" charset="0"/>
              </a:rPr>
              <a:t>verses 7-15</a:t>
            </a:r>
            <a:r>
              <a:rPr lang="en-US" sz="3200" b="1" dirty="0">
                <a:effectLst/>
                <a:latin typeface="Bookman Old Style" panose="02050604050505020204" pitchFamily="18" charset="0"/>
                <a:ea typeface="Calibri" panose="020F0502020204030204" pitchFamily="34" charset="0"/>
              </a:rPr>
              <a:t>)</a:t>
            </a:r>
            <a:endParaRPr lang="en-US" sz="3200" b="1" dirty="0">
              <a:solidFill>
                <a:schemeClr val="tx1"/>
              </a:solidFill>
              <a:latin typeface="Bookman Old Style" panose="02050604050505020204" pitchFamily="18" charset="0"/>
            </a:endParaRPr>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a:xfrm>
            <a:off x="854694" y="2003073"/>
            <a:ext cx="10058400" cy="4736592"/>
          </a:xfrm>
        </p:spPr>
        <p:txBody>
          <a:bodyPr>
            <a:noAutofit/>
          </a:bodyPr>
          <a:lstStyle/>
          <a:p>
            <a:pPr marL="0" indent="0">
              <a:buNone/>
            </a:pPr>
            <a:r>
              <a:rPr lang="en-US" sz="2400" b="1" dirty="0">
                <a:solidFill>
                  <a:srgbClr val="FF0000"/>
                </a:solidFill>
                <a:latin typeface="Bookman Old Style" panose="02050604050505020204" pitchFamily="18" charset="0"/>
              </a:rPr>
              <a:t>10</a:t>
            </a:r>
            <a:r>
              <a:rPr lang="en-US" sz="2800" b="1" dirty="0">
                <a:latin typeface="Bookman Old Style" panose="02050604050505020204" pitchFamily="18" charset="0"/>
              </a:rPr>
              <a:t> </a:t>
            </a:r>
            <a:r>
              <a:rPr lang="en-US" sz="2800" b="1" i="1" dirty="0">
                <a:solidFill>
                  <a:srgbClr val="0070C0"/>
                </a:solidFill>
                <a:latin typeface="Bookman Old Style" panose="02050604050505020204" pitchFamily="18" charset="0"/>
              </a:rPr>
              <a:t>This is he of whom it is written, “‘Behold, I send my messenger before your face, who will prepare your way before you.’</a:t>
            </a:r>
            <a:r>
              <a:rPr lang="en-US" sz="2800" b="1" dirty="0">
                <a:solidFill>
                  <a:srgbClr val="0070C0"/>
                </a:solidFill>
                <a:latin typeface="Bookman Old Style" panose="02050604050505020204" pitchFamily="18" charset="0"/>
              </a:rPr>
              <a:t> </a:t>
            </a:r>
            <a:r>
              <a:rPr lang="en-US" sz="2400" b="1" dirty="0">
                <a:solidFill>
                  <a:srgbClr val="FF0000"/>
                </a:solidFill>
                <a:latin typeface="Bookman Old Style" panose="02050604050505020204" pitchFamily="18" charset="0"/>
              </a:rPr>
              <a:t>11</a:t>
            </a:r>
            <a:r>
              <a:rPr lang="en-US" sz="2800" b="1" dirty="0">
                <a:latin typeface="Bookman Old Style" panose="02050604050505020204" pitchFamily="18" charset="0"/>
              </a:rPr>
              <a:t> </a:t>
            </a:r>
            <a:r>
              <a:rPr lang="en-US" sz="2800" b="1" i="1" dirty="0">
                <a:latin typeface="Bookman Old Style" panose="02050604050505020204" pitchFamily="18" charset="0"/>
              </a:rPr>
              <a:t>Truly, I say to you, among those born of women there has arisen no one greater than John the Baptist</a:t>
            </a:r>
            <a:r>
              <a:rPr lang="en-US" sz="2800" b="1" dirty="0">
                <a:latin typeface="Bookman Old Style" panose="02050604050505020204" pitchFamily="18" charset="0"/>
              </a:rPr>
              <a:t>… </a:t>
            </a:r>
          </a:p>
        </p:txBody>
      </p:sp>
    </p:spTree>
    <p:extLst>
      <p:ext uri="{BB962C8B-B14F-4D97-AF65-F5344CB8AC3E}">
        <p14:creationId xmlns:p14="http://schemas.microsoft.com/office/powerpoint/2010/main" val="564034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847</TotalTime>
  <Words>1630</Words>
  <Application>Microsoft Office PowerPoint</Application>
  <PresentationFormat>Widescreen</PresentationFormat>
  <Paragraphs>53</Paragraphs>
  <Slides>19</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19</vt:i4>
      </vt:variant>
    </vt:vector>
  </HeadingPairs>
  <TitlesOfParts>
    <vt:vector size="28" baseType="lpstr">
      <vt:lpstr>Arial</vt:lpstr>
      <vt:lpstr>Bookman Old Style</vt:lpstr>
      <vt:lpstr>Calibri</vt:lpstr>
      <vt:lpstr>Calibri Light</vt:lpstr>
      <vt:lpstr>Rockwell</vt:lpstr>
      <vt:lpstr>Rockwell Condensed</vt:lpstr>
      <vt:lpstr>Wingdings</vt:lpstr>
      <vt:lpstr>1_Office Theme</vt:lpstr>
      <vt:lpstr>Wood Type</vt:lpstr>
      <vt:lpstr>PowerPoint Presentation</vt:lpstr>
      <vt:lpstr>PowerPoint Presentation</vt:lpstr>
      <vt:lpstr>Will you stand with the King?</vt:lpstr>
      <vt:lpstr>I. To stand with the King is to set aside your doubts about Him (verses 1-6)</vt:lpstr>
      <vt:lpstr>I. To stand with the King is to set aside your doubts about Him (verses 1-6)</vt:lpstr>
      <vt:lpstr>I. To stand with the King is to set aside your doubts about Him (verses 1-6)</vt:lpstr>
      <vt:lpstr>I. To stand with the King is to set aside your doubts about Him (verses 1-6)</vt:lpstr>
      <vt:lpstr>II. To stand with the King is to understand the way of His Kingdom (verses 7-15)</vt:lpstr>
      <vt:lpstr>II. To stand with the King is to understand the way of His Kingdom (verses 7-15)</vt:lpstr>
      <vt:lpstr>II. To stand with the King is to understand the way of His Kingdom (verses 7-15)</vt:lpstr>
      <vt:lpstr>II. To stand with the King is to understand the way of His Kingdom (verses 7-15)</vt:lpstr>
      <vt:lpstr>II. To stand with the King is to understand the way of His Kingdom (verses 7-15)</vt:lpstr>
      <vt:lpstr>II. To stand with the King is to understand the way of His Kingdom (verses 7-15)</vt:lpstr>
      <vt:lpstr>II. To stand with the King is to understand the way of His Kingdom (verses 7-15)</vt:lpstr>
      <vt:lpstr>II. To stand with the King is to understand the way of His Kingdom (verses 7-15)</vt:lpstr>
      <vt:lpstr>II. To stand with the King is to understand the way of His Kingdom (verses 7-15)</vt:lpstr>
      <vt:lpstr>III. To stand with the King is to be fully contented with Him (verses 16-19)</vt:lpstr>
      <vt:lpstr>III. To stand with the King is to be fully contented with Him (verses 16-19)</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User1</dc:creator>
  <cp:lastModifiedBy>Michael DeMeo</cp:lastModifiedBy>
  <cp:revision>65</cp:revision>
  <dcterms:created xsi:type="dcterms:W3CDTF">2020-03-26T18:56:14Z</dcterms:created>
  <dcterms:modified xsi:type="dcterms:W3CDTF">2023-06-11T17:18:05Z</dcterms:modified>
</cp:coreProperties>
</file>