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  <p:sldMasterId id="2147483750" r:id="rId2"/>
  </p:sldMasterIdLst>
  <p:notesMasterIdLst>
    <p:notesMasterId r:id="rId21"/>
  </p:notesMasterIdLst>
  <p:sldIdLst>
    <p:sldId id="545" r:id="rId3"/>
    <p:sldId id="399" r:id="rId4"/>
    <p:sldId id="504" r:id="rId5"/>
    <p:sldId id="565" r:id="rId6"/>
    <p:sldId id="641" r:id="rId7"/>
    <p:sldId id="643" r:id="rId8"/>
    <p:sldId id="644" r:id="rId9"/>
    <p:sldId id="642" r:id="rId10"/>
    <p:sldId id="606" r:id="rId11"/>
    <p:sldId id="645" r:id="rId12"/>
    <p:sldId id="640" r:id="rId13"/>
    <p:sldId id="646" r:id="rId14"/>
    <p:sldId id="647" r:id="rId15"/>
    <p:sldId id="624" r:id="rId16"/>
    <p:sldId id="648" r:id="rId17"/>
    <p:sldId id="649" r:id="rId18"/>
    <p:sldId id="626" r:id="rId19"/>
    <p:sldId id="537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15E0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 snapToGrid="0">
      <p:cViewPr varScale="1">
        <p:scale>
          <a:sx n="52" d="100"/>
          <a:sy n="52" d="100"/>
        </p:scale>
        <p:origin x="682" y="3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microsoft.com/office/2016/11/relationships/changesInfo" Target="changesInfos/changesInfo1.xml"/><Relationship Id="rId3" Type="http://schemas.openxmlformats.org/officeDocument/2006/relationships/slide" Target="slides/slide1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bcbalconyprojector@gmail.com" userId="9bcebe341cb9e03e" providerId="LiveId" clId="{6BEE5EBE-4BB1-4251-B702-AA5AECA68D59}"/>
    <pc:docChg chg="custSel addSld delSld modSld">
      <pc:chgData name="lbcbalconyprojector@gmail.com" userId="9bcebe341cb9e03e" providerId="LiveId" clId="{6BEE5EBE-4BB1-4251-B702-AA5AECA68D59}" dt="2023-04-15T19:57:27.222" v="46" actId="207"/>
      <pc:docMkLst>
        <pc:docMk/>
      </pc:docMkLst>
      <pc:sldChg chg="add del">
        <pc:chgData name="lbcbalconyprojector@gmail.com" userId="9bcebe341cb9e03e" providerId="LiveId" clId="{6BEE5EBE-4BB1-4251-B702-AA5AECA68D59}" dt="2023-04-13T16:31:54.148" v="2"/>
        <pc:sldMkLst>
          <pc:docMk/>
          <pc:sldMk cId="3802548392" sldId="368"/>
        </pc:sldMkLst>
      </pc:sldChg>
      <pc:sldChg chg="add del">
        <pc:chgData name="lbcbalconyprojector@gmail.com" userId="9bcebe341cb9e03e" providerId="LiveId" clId="{6BEE5EBE-4BB1-4251-B702-AA5AECA68D59}" dt="2023-04-13T16:31:54.148" v="2"/>
        <pc:sldMkLst>
          <pc:docMk/>
          <pc:sldMk cId="4246111334" sldId="369"/>
        </pc:sldMkLst>
      </pc:sldChg>
      <pc:sldChg chg="add">
        <pc:chgData name="lbcbalconyprojector@gmail.com" userId="9bcebe341cb9e03e" providerId="LiveId" clId="{6BEE5EBE-4BB1-4251-B702-AA5AECA68D59}" dt="2023-04-13T16:31:54.148" v="2"/>
        <pc:sldMkLst>
          <pc:docMk/>
          <pc:sldMk cId="2397823754" sldId="388"/>
        </pc:sldMkLst>
      </pc:sldChg>
      <pc:sldChg chg="add">
        <pc:chgData name="lbcbalconyprojector@gmail.com" userId="9bcebe341cb9e03e" providerId="LiveId" clId="{6BEE5EBE-4BB1-4251-B702-AA5AECA68D59}" dt="2023-04-13T16:31:54.148" v="2"/>
        <pc:sldMkLst>
          <pc:docMk/>
          <pc:sldMk cId="3708268787" sldId="389"/>
        </pc:sldMkLst>
      </pc:sldChg>
      <pc:sldChg chg="modSp mod">
        <pc:chgData name="lbcbalconyprojector@gmail.com" userId="9bcebe341cb9e03e" providerId="LiveId" clId="{6BEE5EBE-4BB1-4251-B702-AA5AECA68D59}" dt="2023-04-15T19:57:27.222" v="46" actId="207"/>
        <pc:sldMkLst>
          <pc:docMk/>
          <pc:sldMk cId="2738601484" sldId="537"/>
        </pc:sldMkLst>
        <pc:spChg chg="mod">
          <ac:chgData name="lbcbalconyprojector@gmail.com" userId="9bcebe341cb9e03e" providerId="LiveId" clId="{6BEE5EBE-4BB1-4251-B702-AA5AECA68D59}" dt="2023-04-15T19:57:27.222" v="46" actId="207"/>
          <ac:spMkLst>
            <pc:docMk/>
            <pc:sldMk cId="2738601484" sldId="537"/>
            <ac:spMk id="3" creationId="{5D6A8E7D-724C-4ED6-8B95-17903A4D3681}"/>
          </ac:spMkLst>
        </pc:spChg>
      </pc:sldChg>
      <pc:sldChg chg="add del">
        <pc:chgData name="lbcbalconyprojector@gmail.com" userId="9bcebe341cb9e03e" providerId="LiveId" clId="{6BEE5EBE-4BB1-4251-B702-AA5AECA68D59}" dt="2023-04-13T16:32:40.401" v="3" actId="2696"/>
        <pc:sldMkLst>
          <pc:docMk/>
          <pc:sldMk cId="1067887589" sldId="650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1572ED-DCF0-4704-A939-7BED94815564}" type="datetimeFigureOut">
              <a:rPr lang="en-US" smtClean="0"/>
              <a:t>4/16/2023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12D89D-B35A-48BA-B643-15CC34A44E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41053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AD5F9-A63A-4A59-A734-6A332050D203}" type="datetimeFigureOut">
              <a:rPr lang="en-US" smtClean="0"/>
              <a:t>4/16/2023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D347E-7FDC-4FAF-884F-CF4FE1E94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42226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AD5F9-A63A-4A59-A734-6A332050D203}" type="datetimeFigureOut">
              <a:rPr lang="en-US" smtClean="0"/>
              <a:t>4/16/2023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D347E-7FDC-4FAF-884F-CF4FE1E94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61141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AD5F9-A63A-4A59-A734-6A332050D203}" type="datetimeFigureOut">
              <a:rPr lang="en-US" smtClean="0"/>
              <a:t>4/16/2023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D347E-7FDC-4FAF-884F-CF4FE1E94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86666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dirty="0"/>
              <a:t>4/16/2023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96832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dirty="0"/>
              <a:t>4/16/2023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72572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C6F822A4-8DA6-4447-9B1F-C5DB58435268}" type="datetimeFigureOut">
              <a:rPr lang="en-US" dirty="0"/>
              <a:t>4/16/2023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108822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dirty="0"/>
              <a:t>4/16/2023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93731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dirty="0"/>
              <a:t>4/16/2023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902458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dirty="0"/>
              <a:t>4/16/2023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843830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dirty="0"/>
              <a:t>4/16/2023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20861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dirty="0"/>
              <a:t>4/16/2023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87732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AD5F9-A63A-4A59-A734-6A332050D203}" type="datetimeFigureOut">
              <a:rPr lang="en-US" smtClean="0"/>
              <a:t>4/16/2023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D347E-7FDC-4FAF-884F-CF4FE1E94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34188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dirty="0"/>
              <a:t>4/16/2023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665798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dirty="0"/>
              <a:t>4/16/2023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137739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dirty="0"/>
              <a:t>4/16/2023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87681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AD5F9-A63A-4A59-A734-6A332050D203}" type="datetimeFigureOut">
              <a:rPr lang="en-US" smtClean="0"/>
              <a:t>4/16/2023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D347E-7FDC-4FAF-884F-CF4FE1E94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50624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AD5F9-A63A-4A59-A734-6A332050D203}" type="datetimeFigureOut">
              <a:rPr lang="en-US" smtClean="0"/>
              <a:t>4/16/2023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D347E-7FDC-4FAF-884F-CF4FE1E94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61446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AD5F9-A63A-4A59-A734-6A332050D203}" type="datetimeFigureOut">
              <a:rPr lang="en-US" smtClean="0"/>
              <a:t>4/16/2023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D347E-7FDC-4FAF-884F-CF4FE1E94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6188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AD5F9-A63A-4A59-A734-6A332050D203}" type="datetimeFigureOut">
              <a:rPr lang="en-US" smtClean="0"/>
              <a:t>4/16/2023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D347E-7FDC-4FAF-884F-CF4FE1E94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7746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AD5F9-A63A-4A59-A734-6A332050D203}" type="datetimeFigureOut">
              <a:rPr lang="en-US" smtClean="0"/>
              <a:t>4/16/2023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D347E-7FDC-4FAF-884F-CF4FE1E94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1863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AD5F9-A63A-4A59-A734-6A332050D203}" type="datetimeFigureOut">
              <a:rPr lang="en-US" smtClean="0"/>
              <a:t>4/16/2023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D347E-7FDC-4FAF-884F-CF4FE1E94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1091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AD5F9-A63A-4A59-A734-6A332050D203}" type="datetimeFigureOut">
              <a:rPr lang="en-US" smtClean="0"/>
              <a:t>4/16/2023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D347E-7FDC-4FAF-884F-CF4FE1E94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4892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FAD5F9-A63A-4A59-A734-6A332050D203}" type="datetimeFigureOut">
              <a:rPr lang="en-US" smtClean="0"/>
              <a:t>4/16/2023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AD347E-7FDC-4FAF-884F-CF4FE1E94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3116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8664C608-40B1-4030-A28D-5B74BC98ADCE}" type="datetimeFigureOut">
              <a:rPr lang="en-US" dirty="0"/>
              <a:t>4/16/2023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94252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6A8E7D-724C-4ED6-8B95-17903A4D36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800" b="1" dirty="0">
                <a:solidFill>
                  <a:schemeClr val="bg1"/>
                </a:solidFill>
              </a:rPr>
              <a:t>Scripture Reading</a:t>
            </a:r>
          </a:p>
          <a:p>
            <a:pPr marL="0" indent="0" algn="ctr">
              <a:buNone/>
            </a:pPr>
            <a:r>
              <a:rPr lang="en-US" sz="4800" b="1" i="1" dirty="0">
                <a:solidFill>
                  <a:schemeClr val="bg1"/>
                </a:solidFill>
              </a:rPr>
              <a:t>Matthew 8:1-17</a:t>
            </a:r>
          </a:p>
          <a:p>
            <a:pPr marL="0" indent="0" algn="ctr">
              <a:buNone/>
            </a:pPr>
            <a:endParaRPr lang="en-US" sz="4000" b="1" dirty="0">
              <a:solidFill>
                <a:srgbClr val="FF3300"/>
              </a:solidFill>
            </a:endParaRPr>
          </a:p>
          <a:p>
            <a:pPr marL="0" indent="0" algn="ctr">
              <a:buNone/>
            </a:pPr>
            <a:r>
              <a:rPr lang="en-US" sz="4000" b="1" dirty="0">
                <a:solidFill>
                  <a:srgbClr val="FF3300"/>
                </a:solidFill>
              </a:rPr>
              <a:t>Page 966 in the seat back bibles</a:t>
            </a:r>
          </a:p>
        </p:txBody>
      </p:sp>
    </p:spTree>
    <p:extLst>
      <p:ext uri="{BB962C8B-B14F-4D97-AF65-F5344CB8AC3E}">
        <p14:creationId xmlns:p14="http://schemas.microsoft.com/office/powerpoint/2010/main" val="33758752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72A1101-FB4A-46B9-8908-0F75C965EE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solidFill>
                  <a:srgbClr val="C00000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II.</a:t>
            </a:r>
            <a:r>
              <a:rPr lang="en-US" sz="3200" b="1" dirty="0"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 The King’s authority is demonstrated by engagement with the outcast (</a:t>
            </a:r>
            <a:r>
              <a:rPr lang="en-US" sz="3200" b="1" i="1" dirty="0"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verses 5-13</a:t>
            </a:r>
            <a:r>
              <a:rPr lang="en-US" sz="3200" b="1" dirty="0"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)</a:t>
            </a:r>
            <a:endParaRPr lang="en-US" sz="3200" b="1" dirty="0">
              <a:solidFill>
                <a:schemeClr val="tx1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B5DB673-2A69-412B-A9B3-AAA1AD838A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4694" y="2003073"/>
            <a:ext cx="10058400" cy="473659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dirty="0">
                <a:solidFill>
                  <a:srgbClr val="FF0000"/>
                </a:solidFill>
                <a:latin typeface="Bookman Old Style" panose="02050604050505020204" pitchFamily="18" charset="0"/>
              </a:rPr>
              <a:t>8</a:t>
            </a:r>
            <a:r>
              <a:rPr lang="en-US" sz="2800" b="1" dirty="0">
                <a:latin typeface="Bookman Old Style" panose="02050604050505020204" pitchFamily="18" charset="0"/>
              </a:rPr>
              <a:t> </a:t>
            </a:r>
            <a:r>
              <a:rPr lang="en-US" sz="2800" b="1" i="1" dirty="0">
                <a:latin typeface="Bookman Old Style" panose="02050604050505020204" pitchFamily="18" charset="0"/>
              </a:rPr>
              <a:t>But the centurion replied, “</a:t>
            </a:r>
            <a:r>
              <a:rPr lang="en-US" sz="2800" b="1" i="1" dirty="0">
                <a:solidFill>
                  <a:srgbClr val="0070C0"/>
                </a:solidFill>
                <a:latin typeface="Bookman Old Style" panose="02050604050505020204" pitchFamily="18" charset="0"/>
              </a:rPr>
              <a:t>Lord, I am not worthy to have you come under my roof</a:t>
            </a:r>
            <a:r>
              <a:rPr lang="en-US" sz="2800" b="1" i="1" dirty="0">
                <a:latin typeface="Bookman Old Style" panose="02050604050505020204" pitchFamily="18" charset="0"/>
              </a:rPr>
              <a:t>, but </a:t>
            </a:r>
            <a:r>
              <a:rPr lang="en-US" sz="2800" b="1" i="1" dirty="0">
                <a:solidFill>
                  <a:srgbClr val="0070C0"/>
                </a:solidFill>
                <a:latin typeface="Bookman Old Style" panose="02050604050505020204" pitchFamily="18" charset="0"/>
              </a:rPr>
              <a:t>only say the word, and my servant will be healed</a:t>
            </a:r>
            <a:r>
              <a:rPr lang="en-US" sz="2800" b="1" dirty="0">
                <a:latin typeface="Bookman Old Style" panose="02050604050505020204" pitchFamily="18" charset="0"/>
              </a:rPr>
              <a:t>. </a:t>
            </a:r>
            <a:r>
              <a:rPr lang="en-US" sz="2400" b="1" dirty="0">
                <a:solidFill>
                  <a:srgbClr val="FF0000"/>
                </a:solidFill>
                <a:latin typeface="Bookman Old Style" panose="02050604050505020204" pitchFamily="18" charset="0"/>
              </a:rPr>
              <a:t>9</a:t>
            </a:r>
            <a:r>
              <a:rPr lang="en-US" sz="2800" b="1" dirty="0">
                <a:latin typeface="Bookman Old Style" panose="02050604050505020204" pitchFamily="18" charset="0"/>
              </a:rPr>
              <a:t> </a:t>
            </a:r>
            <a:r>
              <a:rPr lang="en-US" sz="2800" b="1" i="1" dirty="0">
                <a:latin typeface="Bookman Old Style" panose="02050604050505020204" pitchFamily="18" charset="0"/>
              </a:rPr>
              <a:t>For I too am a man under authority, with soldiers under me. And I say to one, ‘Go,’ and he goes, and to another, ‘Come,’ and he comes, and to my servant, ‘Do this,’ and he does it.</a:t>
            </a:r>
            <a:r>
              <a:rPr lang="en-US" sz="2800" b="1" dirty="0">
                <a:latin typeface="Bookman Old Style" panose="02050604050505020204" pitchFamily="18" charset="0"/>
              </a:rPr>
              <a:t>”</a:t>
            </a:r>
          </a:p>
          <a:p>
            <a:pPr marL="0" indent="0">
              <a:buNone/>
            </a:pPr>
            <a:r>
              <a:rPr lang="en-US" sz="2800" b="1" dirty="0">
                <a:latin typeface="Bookman Old Style" panose="02050604050505020204" pitchFamily="18" charset="0"/>
              </a:rPr>
              <a:t>“</a:t>
            </a:r>
            <a:r>
              <a:rPr lang="en-US" sz="2800" b="1" i="1" dirty="0">
                <a:latin typeface="Bookman Old Style" panose="02050604050505020204" pitchFamily="18" charset="0"/>
              </a:rPr>
              <a:t>God opposes the proud but </a:t>
            </a:r>
            <a:r>
              <a:rPr lang="en-US" sz="2800" b="1" i="1" dirty="0">
                <a:solidFill>
                  <a:srgbClr val="0070C0"/>
                </a:solidFill>
                <a:latin typeface="Bookman Old Style" panose="02050604050505020204" pitchFamily="18" charset="0"/>
              </a:rPr>
              <a:t>gives grace to the humble</a:t>
            </a:r>
            <a:r>
              <a:rPr lang="en-US" sz="2800" b="1" dirty="0">
                <a:latin typeface="Bookman Old Style" panose="02050604050505020204" pitchFamily="18" charset="0"/>
              </a:rPr>
              <a:t>.” </a:t>
            </a:r>
            <a:r>
              <a:rPr lang="en-US" sz="2800" b="1" dirty="0">
                <a:solidFill>
                  <a:srgbClr val="C00000"/>
                </a:solidFill>
                <a:latin typeface="Bookman Old Style" panose="02050604050505020204" pitchFamily="18" charset="0"/>
              </a:rPr>
              <a:t>James 4:6</a:t>
            </a:r>
            <a:endParaRPr lang="en-US" sz="2800" b="1" i="1" dirty="0">
              <a:solidFill>
                <a:srgbClr val="C00000"/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92842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72A1101-FB4A-46B9-8908-0F75C965EE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solidFill>
                  <a:srgbClr val="C00000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II.</a:t>
            </a:r>
            <a:r>
              <a:rPr lang="en-US" sz="3200" b="1" dirty="0"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 The King’s authority is demonstrated by engagement with the outcast (</a:t>
            </a:r>
            <a:r>
              <a:rPr lang="en-US" sz="3200" b="1" i="1" dirty="0"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verses 5-13</a:t>
            </a:r>
            <a:r>
              <a:rPr lang="en-US" sz="3200" b="1" dirty="0"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)</a:t>
            </a:r>
            <a:endParaRPr lang="en-US" sz="3200" b="1" dirty="0">
              <a:solidFill>
                <a:schemeClr val="tx1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B5DB673-2A69-412B-A9B3-AAA1AD838A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4694" y="2003073"/>
            <a:ext cx="10058400" cy="473659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dirty="0">
                <a:solidFill>
                  <a:srgbClr val="FF0000"/>
                </a:solidFill>
                <a:latin typeface="Bookman Old Style" panose="02050604050505020204" pitchFamily="18" charset="0"/>
              </a:rPr>
              <a:t>10</a:t>
            </a:r>
            <a:r>
              <a:rPr lang="en-US" sz="2800" b="1" dirty="0">
                <a:latin typeface="Bookman Old Style" panose="02050604050505020204" pitchFamily="18" charset="0"/>
              </a:rPr>
              <a:t> </a:t>
            </a:r>
            <a:r>
              <a:rPr lang="en-US" sz="2800" b="1" i="1" dirty="0">
                <a:solidFill>
                  <a:srgbClr val="0070C0"/>
                </a:solidFill>
                <a:latin typeface="Bookman Old Style" panose="02050604050505020204" pitchFamily="18" charset="0"/>
              </a:rPr>
              <a:t>When Jesus heard this, he </a:t>
            </a:r>
            <a:r>
              <a:rPr lang="en-US" sz="2800" b="1" i="1" u="sng" dirty="0">
                <a:solidFill>
                  <a:srgbClr val="0070C0"/>
                </a:solidFill>
                <a:latin typeface="Bookman Old Style" panose="02050604050505020204" pitchFamily="18" charset="0"/>
              </a:rPr>
              <a:t>marveled</a:t>
            </a:r>
            <a:r>
              <a:rPr lang="en-US" sz="2800" b="1" i="1" dirty="0">
                <a:solidFill>
                  <a:srgbClr val="0070C0"/>
                </a:solidFill>
                <a:latin typeface="Bookman Old Style" panose="02050604050505020204" pitchFamily="18" charset="0"/>
              </a:rPr>
              <a:t> and said to those who followed him, “Truly, I tell you, </a:t>
            </a:r>
            <a:r>
              <a:rPr lang="en-US" sz="2800" b="1" i="1" u="sng" dirty="0">
                <a:solidFill>
                  <a:srgbClr val="0070C0"/>
                </a:solidFill>
                <a:latin typeface="Bookman Old Style" panose="02050604050505020204" pitchFamily="18" charset="0"/>
              </a:rPr>
              <a:t>with no one in Israel have I found such faith</a:t>
            </a:r>
            <a:r>
              <a:rPr lang="en-US" sz="2800" b="1" dirty="0">
                <a:solidFill>
                  <a:srgbClr val="0070C0"/>
                </a:solidFill>
                <a:latin typeface="Bookman Old Style" panose="02050604050505020204" pitchFamily="18" charset="0"/>
              </a:rPr>
              <a:t>. </a:t>
            </a:r>
            <a:r>
              <a:rPr lang="en-US" sz="2400" b="1" dirty="0">
                <a:solidFill>
                  <a:srgbClr val="FF0000"/>
                </a:solidFill>
                <a:latin typeface="Bookman Old Style" panose="02050604050505020204" pitchFamily="18" charset="0"/>
              </a:rPr>
              <a:t>11</a:t>
            </a:r>
            <a:r>
              <a:rPr lang="en-US" sz="2800" b="1" dirty="0">
                <a:latin typeface="Bookman Old Style" panose="02050604050505020204" pitchFamily="18" charset="0"/>
              </a:rPr>
              <a:t> </a:t>
            </a:r>
            <a:r>
              <a:rPr lang="en-US" sz="2800" b="1" i="1" dirty="0">
                <a:latin typeface="Bookman Old Style" panose="02050604050505020204" pitchFamily="18" charset="0"/>
              </a:rPr>
              <a:t>I tell you, many will come from east and west and recline at table with Abraham, Isaac, and Jacob in the kingdom of heaven</a:t>
            </a:r>
            <a:r>
              <a:rPr lang="en-US" sz="2800" b="1" dirty="0">
                <a:latin typeface="Bookman Old Style" panose="02050604050505020204" pitchFamily="18" charset="0"/>
              </a:rPr>
              <a:t>, </a:t>
            </a:r>
            <a:r>
              <a:rPr lang="en-US" sz="2400" b="1" dirty="0">
                <a:solidFill>
                  <a:srgbClr val="FF0000"/>
                </a:solidFill>
                <a:latin typeface="Bookman Old Style" panose="02050604050505020204" pitchFamily="18" charset="0"/>
              </a:rPr>
              <a:t>12</a:t>
            </a:r>
            <a:r>
              <a:rPr lang="en-US" sz="2800" b="1" dirty="0">
                <a:latin typeface="Bookman Old Style" panose="02050604050505020204" pitchFamily="18" charset="0"/>
              </a:rPr>
              <a:t> </a:t>
            </a:r>
            <a:r>
              <a:rPr lang="en-US" sz="2800" b="1" i="1" dirty="0">
                <a:latin typeface="Bookman Old Style" panose="02050604050505020204" pitchFamily="18" charset="0"/>
              </a:rPr>
              <a:t>while the sons of the kingdom will be thrown into the outer darkness</a:t>
            </a:r>
            <a:r>
              <a:rPr lang="en-US" sz="2800" b="1" dirty="0">
                <a:latin typeface="Bookman Old Style" panose="02050604050505020204" pitchFamily="18" charset="0"/>
              </a:rPr>
              <a:t>. </a:t>
            </a:r>
            <a:r>
              <a:rPr lang="en-US" sz="2800" b="1" i="1" dirty="0">
                <a:latin typeface="Bookman Old Style" panose="02050604050505020204" pitchFamily="18" charset="0"/>
              </a:rPr>
              <a:t>In that place there will be weeping and gnashing of teeth.”</a:t>
            </a:r>
            <a:endParaRPr lang="en-US" sz="3600" b="1" dirty="0">
              <a:solidFill>
                <a:srgbClr val="C00000"/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74068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72A1101-FB4A-46B9-8908-0F75C965EE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solidFill>
                  <a:srgbClr val="C00000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II.</a:t>
            </a:r>
            <a:r>
              <a:rPr lang="en-US" sz="3200" b="1" dirty="0"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 The King’s authority is demonstrated by engagement with the outcast (</a:t>
            </a:r>
            <a:r>
              <a:rPr lang="en-US" sz="3200" b="1" i="1" dirty="0"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verses 5-13</a:t>
            </a:r>
            <a:r>
              <a:rPr lang="en-US" sz="3200" b="1" dirty="0"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)</a:t>
            </a:r>
            <a:endParaRPr lang="en-US" sz="3200" b="1" dirty="0">
              <a:solidFill>
                <a:schemeClr val="tx1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B5DB673-2A69-412B-A9B3-AAA1AD838A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4694" y="2003073"/>
            <a:ext cx="10058400" cy="473659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dirty="0">
                <a:solidFill>
                  <a:srgbClr val="FF0000"/>
                </a:solidFill>
                <a:latin typeface="Bookman Old Style" panose="02050604050505020204" pitchFamily="18" charset="0"/>
              </a:rPr>
              <a:t>10</a:t>
            </a:r>
            <a:r>
              <a:rPr lang="en-US" sz="2800" b="1" dirty="0">
                <a:latin typeface="Bookman Old Style" panose="02050604050505020204" pitchFamily="18" charset="0"/>
              </a:rPr>
              <a:t> </a:t>
            </a:r>
            <a:r>
              <a:rPr lang="en-US" sz="2800" b="1" i="1" dirty="0">
                <a:latin typeface="Bookman Old Style" panose="02050604050505020204" pitchFamily="18" charset="0"/>
              </a:rPr>
              <a:t>When Jesus heard this, he marveled and said to those who followed him, “Truly, I tell you, with no one in Israel have I found such faith</a:t>
            </a:r>
            <a:r>
              <a:rPr lang="en-US" sz="2800" b="1" dirty="0">
                <a:latin typeface="Bookman Old Style" panose="02050604050505020204" pitchFamily="18" charset="0"/>
              </a:rPr>
              <a:t>. </a:t>
            </a:r>
            <a:r>
              <a:rPr lang="en-US" sz="2400" b="1" dirty="0">
                <a:solidFill>
                  <a:srgbClr val="FF0000"/>
                </a:solidFill>
                <a:latin typeface="Bookman Old Style" panose="02050604050505020204" pitchFamily="18" charset="0"/>
              </a:rPr>
              <a:t>11</a:t>
            </a:r>
            <a:r>
              <a:rPr lang="en-US" sz="2800" b="1" dirty="0">
                <a:latin typeface="Bookman Old Style" panose="02050604050505020204" pitchFamily="18" charset="0"/>
              </a:rPr>
              <a:t> </a:t>
            </a:r>
            <a:r>
              <a:rPr lang="en-US" sz="2800" b="1" i="1" dirty="0">
                <a:solidFill>
                  <a:srgbClr val="0070C0"/>
                </a:solidFill>
                <a:latin typeface="Bookman Old Style" panose="02050604050505020204" pitchFamily="18" charset="0"/>
              </a:rPr>
              <a:t>I tell you, </a:t>
            </a:r>
            <a:r>
              <a:rPr lang="en-US" sz="2800" b="1" i="1" u="sng" dirty="0">
                <a:solidFill>
                  <a:srgbClr val="0070C0"/>
                </a:solidFill>
                <a:latin typeface="Bookman Old Style" panose="02050604050505020204" pitchFamily="18" charset="0"/>
              </a:rPr>
              <a:t>many</a:t>
            </a:r>
            <a:r>
              <a:rPr lang="en-US" sz="2800" b="1" i="1" dirty="0">
                <a:solidFill>
                  <a:srgbClr val="0070C0"/>
                </a:solidFill>
                <a:latin typeface="Bookman Old Style" panose="02050604050505020204" pitchFamily="18" charset="0"/>
              </a:rPr>
              <a:t> will come from east and west and recline at table </a:t>
            </a:r>
            <a:r>
              <a:rPr lang="en-US" sz="2800" b="1" i="1" u="sng" dirty="0">
                <a:solidFill>
                  <a:srgbClr val="0070C0"/>
                </a:solidFill>
                <a:latin typeface="Bookman Old Style" panose="02050604050505020204" pitchFamily="18" charset="0"/>
              </a:rPr>
              <a:t>with Abraham, Isaac, and Jacob in the kingdom of heaven</a:t>
            </a:r>
            <a:r>
              <a:rPr lang="en-US" sz="2800" b="1" dirty="0">
                <a:solidFill>
                  <a:srgbClr val="0070C0"/>
                </a:solidFill>
                <a:latin typeface="Bookman Old Style" panose="02050604050505020204" pitchFamily="18" charset="0"/>
              </a:rPr>
              <a:t>, </a:t>
            </a:r>
            <a:r>
              <a:rPr lang="en-US" sz="2400" b="1" dirty="0">
                <a:solidFill>
                  <a:srgbClr val="FF0000"/>
                </a:solidFill>
                <a:latin typeface="Bookman Old Style" panose="02050604050505020204" pitchFamily="18" charset="0"/>
              </a:rPr>
              <a:t>12</a:t>
            </a:r>
            <a:r>
              <a:rPr lang="en-US" sz="2800" b="1" dirty="0">
                <a:latin typeface="Bookman Old Style" panose="02050604050505020204" pitchFamily="18" charset="0"/>
              </a:rPr>
              <a:t> </a:t>
            </a:r>
            <a:r>
              <a:rPr lang="en-US" sz="2800" b="1" i="1" dirty="0">
                <a:solidFill>
                  <a:srgbClr val="0070C0"/>
                </a:solidFill>
                <a:latin typeface="Bookman Old Style" panose="02050604050505020204" pitchFamily="18" charset="0"/>
              </a:rPr>
              <a:t>while </a:t>
            </a:r>
            <a:r>
              <a:rPr lang="en-US" sz="2800" b="1" i="1" u="sng" dirty="0">
                <a:solidFill>
                  <a:srgbClr val="0070C0"/>
                </a:solidFill>
                <a:latin typeface="Bookman Old Style" panose="02050604050505020204" pitchFamily="18" charset="0"/>
              </a:rPr>
              <a:t>the sons of the kingdom will be thrown into the outer darkness</a:t>
            </a:r>
            <a:r>
              <a:rPr lang="en-US" sz="2800" b="1" dirty="0">
                <a:solidFill>
                  <a:srgbClr val="0070C0"/>
                </a:solidFill>
                <a:latin typeface="Bookman Old Style" panose="02050604050505020204" pitchFamily="18" charset="0"/>
              </a:rPr>
              <a:t>. </a:t>
            </a:r>
            <a:r>
              <a:rPr lang="en-US" sz="2800" b="1" i="1" dirty="0">
                <a:solidFill>
                  <a:srgbClr val="0070C0"/>
                </a:solidFill>
                <a:latin typeface="Bookman Old Style" panose="02050604050505020204" pitchFamily="18" charset="0"/>
              </a:rPr>
              <a:t>In that place there will be </a:t>
            </a:r>
            <a:r>
              <a:rPr lang="en-US" sz="2800" b="1" i="1" u="sng" dirty="0">
                <a:solidFill>
                  <a:srgbClr val="0070C0"/>
                </a:solidFill>
                <a:latin typeface="Bookman Old Style" panose="02050604050505020204" pitchFamily="18" charset="0"/>
              </a:rPr>
              <a:t>weeping and gnashing of teeth</a:t>
            </a:r>
            <a:r>
              <a:rPr lang="en-US" sz="2800" b="1" i="1" dirty="0">
                <a:solidFill>
                  <a:srgbClr val="0070C0"/>
                </a:solidFill>
                <a:latin typeface="Bookman Old Style" panose="02050604050505020204" pitchFamily="18" charset="0"/>
              </a:rPr>
              <a:t>.”</a:t>
            </a:r>
            <a:endParaRPr lang="en-US" sz="3600" b="1" dirty="0">
              <a:solidFill>
                <a:srgbClr val="C00000"/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67004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72A1101-FB4A-46B9-8908-0F75C965EE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solidFill>
                  <a:srgbClr val="C00000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II.</a:t>
            </a:r>
            <a:r>
              <a:rPr lang="en-US" sz="3200" b="1" dirty="0"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 The King’s authority is demonstrated by engagement with the outcast (</a:t>
            </a:r>
            <a:r>
              <a:rPr lang="en-US" sz="3200" b="1" i="1" dirty="0"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verses 5-13</a:t>
            </a:r>
            <a:r>
              <a:rPr lang="en-US" sz="3200" b="1" dirty="0"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)</a:t>
            </a:r>
            <a:endParaRPr lang="en-US" sz="3200" b="1" dirty="0">
              <a:solidFill>
                <a:schemeClr val="tx1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B5DB673-2A69-412B-A9B3-AAA1AD838A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4694" y="2003073"/>
            <a:ext cx="10058400" cy="473659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dirty="0">
                <a:solidFill>
                  <a:srgbClr val="FF0000"/>
                </a:solidFill>
                <a:latin typeface="Bookman Old Style" panose="02050604050505020204" pitchFamily="18" charset="0"/>
              </a:rPr>
              <a:t>13</a:t>
            </a:r>
            <a:r>
              <a:rPr lang="en-US" sz="2800" b="1" dirty="0">
                <a:latin typeface="Bookman Old Style" panose="02050604050505020204" pitchFamily="18" charset="0"/>
              </a:rPr>
              <a:t> </a:t>
            </a:r>
            <a:r>
              <a:rPr lang="en-US" sz="2800" b="1" i="1" dirty="0">
                <a:latin typeface="Bookman Old Style" panose="02050604050505020204" pitchFamily="18" charset="0"/>
              </a:rPr>
              <a:t>And to the centurion Jesus said, “Go; let it be done for you </a:t>
            </a:r>
            <a:r>
              <a:rPr lang="en-US" sz="2800" b="1" i="1" dirty="0">
                <a:solidFill>
                  <a:srgbClr val="0070C0"/>
                </a:solidFill>
                <a:latin typeface="Bookman Old Style" panose="02050604050505020204" pitchFamily="18" charset="0"/>
              </a:rPr>
              <a:t>as you have believed</a:t>
            </a:r>
            <a:r>
              <a:rPr lang="en-US" sz="2800" b="1" i="1" dirty="0">
                <a:latin typeface="Bookman Old Style" panose="02050604050505020204" pitchFamily="18" charset="0"/>
              </a:rPr>
              <a:t>.” And the servant was healed </a:t>
            </a:r>
            <a:r>
              <a:rPr lang="en-US" sz="2800" b="1" i="1" dirty="0">
                <a:solidFill>
                  <a:srgbClr val="0070C0"/>
                </a:solidFill>
                <a:latin typeface="Bookman Old Style" panose="02050604050505020204" pitchFamily="18" charset="0"/>
              </a:rPr>
              <a:t>at that very moment</a:t>
            </a:r>
            <a:r>
              <a:rPr lang="en-US" sz="2800" b="1" dirty="0">
                <a:latin typeface="Bookman Old Style" panose="02050604050505020204" pitchFamily="18" charset="0"/>
              </a:rPr>
              <a:t>.</a:t>
            </a:r>
            <a:endParaRPr lang="en-US" sz="3600" b="1" dirty="0">
              <a:solidFill>
                <a:srgbClr val="C00000"/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63131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72A1101-FB4A-46B9-8908-0F75C965EE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solidFill>
                  <a:srgbClr val="C00000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III.</a:t>
            </a:r>
            <a:r>
              <a:rPr lang="en-US" sz="3200" b="1" dirty="0"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 The King’s authority is demonstrated in His care for the neglected (</a:t>
            </a:r>
            <a:r>
              <a:rPr lang="en-US" sz="3200" b="1" i="1" dirty="0"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verses 14-16</a:t>
            </a:r>
            <a:r>
              <a:rPr lang="en-US" sz="3200" b="1" dirty="0"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)</a:t>
            </a:r>
            <a:endParaRPr lang="en-US" sz="3200" b="1" dirty="0">
              <a:solidFill>
                <a:schemeClr val="tx1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B5DB673-2A69-412B-A9B3-AAA1AD838A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4694" y="2003073"/>
            <a:ext cx="10058400" cy="473659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dirty="0">
                <a:solidFill>
                  <a:srgbClr val="FF0000"/>
                </a:solidFill>
                <a:latin typeface="Bookman Old Style" panose="02050604050505020204" pitchFamily="18" charset="0"/>
              </a:rPr>
              <a:t>14</a:t>
            </a:r>
            <a:r>
              <a:rPr lang="en-US" sz="2800" b="1" dirty="0">
                <a:latin typeface="Bookman Old Style" panose="02050604050505020204" pitchFamily="18" charset="0"/>
              </a:rPr>
              <a:t> </a:t>
            </a:r>
            <a:r>
              <a:rPr lang="en-US" sz="2800" b="1" i="1" dirty="0">
                <a:latin typeface="Bookman Old Style" panose="02050604050505020204" pitchFamily="18" charset="0"/>
              </a:rPr>
              <a:t>And when Jesus entered Peter’s house, he saw his mother-in-law lying sick with a fever</a:t>
            </a:r>
            <a:r>
              <a:rPr lang="en-US" sz="2800" b="1" dirty="0">
                <a:latin typeface="Bookman Old Style" panose="02050604050505020204" pitchFamily="18" charset="0"/>
              </a:rPr>
              <a:t>. </a:t>
            </a:r>
            <a:r>
              <a:rPr lang="en-US" sz="2400" b="1" dirty="0">
                <a:solidFill>
                  <a:srgbClr val="FF0000"/>
                </a:solidFill>
                <a:latin typeface="Bookman Old Style" panose="02050604050505020204" pitchFamily="18" charset="0"/>
              </a:rPr>
              <a:t>15</a:t>
            </a:r>
            <a:r>
              <a:rPr lang="en-US" sz="2800" b="1" dirty="0">
                <a:latin typeface="Bookman Old Style" panose="02050604050505020204" pitchFamily="18" charset="0"/>
              </a:rPr>
              <a:t> </a:t>
            </a:r>
            <a:r>
              <a:rPr lang="en-US" sz="2800" b="1" i="1" dirty="0">
                <a:solidFill>
                  <a:srgbClr val="0070C0"/>
                </a:solidFill>
                <a:latin typeface="Bookman Old Style" panose="02050604050505020204" pitchFamily="18" charset="0"/>
              </a:rPr>
              <a:t>He touched her hand</a:t>
            </a:r>
            <a:r>
              <a:rPr lang="en-US" sz="2800" b="1" i="1" dirty="0">
                <a:latin typeface="Bookman Old Style" panose="02050604050505020204" pitchFamily="18" charset="0"/>
              </a:rPr>
              <a:t>, and the fever left her, and she rose and began to serve him</a:t>
            </a:r>
            <a:r>
              <a:rPr lang="en-US" sz="2800" b="1" dirty="0">
                <a:latin typeface="Bookman Old Style" panose="02050604050505020204" pitchFamily="18" charset="0"/>
              </a:rPr>
              <a:t>. </a:t>
            </a:r>
          </a:p>
          <a:p>
            <a:pPr marL="0" indent="0">
              <a:buNone/>
            </a:pPr>
            <a:r>
              <a:rPr lang="en-US" sz="2800" b="1" dirty="0">
                <a:latin typeface="Bookman Old Style" panose="02050604050505020204" pitchFamily="18" charset="0"/>
              </a:rPr>
              <a:t>“</a:t>
            </a:r>
            <a:r>
              <a:rPr lang="en-US" sz="2800" b="1" i="1" dirty="0">
                <a:latin typeface="Bookman Old Style" panose="02050604050505020204" pitchFamily="18" charset="0"/>
              </a:rPr>
              <a:t>Just then his disciples came back. They were </a:t>
            </a:r>
            <a:r>
              <a:rPr lang="en-US" sz="2800" b="1" i="1" dirty="0">
                <a:solidFill>
                  <a:srgbClr val="0070C0"/>
                </a:solidFill>
                <a:latin typeface="Bookman Old Style" panose="02050604050505020204" pitchFamily="18" charset="0"/>
              </a:rPr>
              <a:t>shocked</a:t>
            </a:r>
            <a:r>
              <a:rPr lang="en-US" sz="2800" b="1" i="1" dirty="0">
                <a:latin typeface="Bookman Old Style" panose="02050604050505020204" pitchFamily="18" charset="0"/>
              </a:rPr>
              <a:t> to find him talking to a woman</a:t>
            </a:r>
            <a:r>
              <a:rPr lang="en-US" sz="2800" b="1" dirty="0">
                <a:latin typeface="Bookman Old Style" panose="02050604050505020204" pitchFamily="18" charset="0"/>
              </a:rPr>
              <a:t>…” </a:t>
            </a:r>
            <a:r>
              <a:rPr lang="en-US" sz="2800" b="1" dirty="0">
                <a:solidFill>
                  <a:srgbClr val="C00000"/>
                </a:solidFill>
                <a:latin typeface="Bookman Old Style" panose="02050604050505020204" pitchFamily="18" charset="0"/>
              </a:rPr>
              <a:t>John 4:27, New Living Translation</a:t>
            </a:r>
          </a:p>
        </p:txBody>
      </p:sp>
    </p:spTree>
    <p:extLst>
      <p:ext uri="{BB962C8B-B14F-4D97-AF65-F5344CB8AC3E}">
        <p14:creationId xmlns:p14="http://schemas.microsoft.com/office/powerpoint/2010/main" val="9328852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72A1101-FB4A-46B9-8908-0F75C965EE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solidFill>
                  <a:srgbClr val="C00000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III.</a:t>
            </a:r>
            <a:r>
              <a:rPr lang="en-US" sz="3200" b="1" dirty="0"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 The King’s authority is demonstrated in His care for the neglected (</a:t>
            </a:r>
            <a:r>
              <a:rPr lang="en-US" sz="3200" b="1" i="1" dirty="0"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verses 14-16</a:t>
            </a:r>
            <a:r>
              <a:rPr lang="en-US" sz="3200" b="1" dirty="0"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)</a:t>
            </a:r>
            <a:endParaRPr lang="en-US" sz="3200" b="1" dirty="0">
              <a:solidFill>
                <a:schemeClr val="tx1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B5DB673-2A69-412B-A9B3-AAA1AD838A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4694" y="2003073"/>
            <a:ext cx="10058400" cy="473659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dirty="0">
                <a:solidFill>
                  <a:srgbClr val="FF0000"/>
                </a:solidFill>
                <a:latin typeface="Bookman Old Style" panose="02050604050505020204" pitchFamily="18" charset="0"/>
              </a:rPr>
              <a:t>14</a:t>
            </a:r>
            <a:r>
              <a:rPr lang="en-US" sz="2800" b="1" dirty="0">
                <a:latin typeface="Bookman Old Style" panose="02050604050505020204" pitchFamily="18" charset="0"/>
              </a:rPr>
              <a:t> </a:t>
            </a:r>
            <a:r>
              <a:rPr lang="en-US" sz="2800" b="1" i="1" dirty="0">
                <a:latin typeface="Bookman Old Style" panose="02050604050505020204" pitchFamily="18" charset="0"/>
              </a:rPr>
              <a:t>And when Jesus entered Peter’s house, he saw his mother-in-law lying sick with a fever</a:t>
            </a:r>
            <a:r>
              <a:rPr lang="en-US" sz="2800" b="1" dirty="0">
                <a:latin typeface="Bookman Old Style" panose="02050604050505020204" pitchFamily="18" charset="0"/>
              </a:rPr>
              <a:t>. </a:t>
            </a:r>
            <a:r>
              <a:rPr lang="en-US" sz="2400" b="1" dirty="0">
                <a:solidFill>
                  <a:srgbClr val="FF0000"/>
                </a:solidFill>
                <a:latin typeface="Bookman Old Style" panose="02050604050505020204" pitchFamily="18" charset="0"/>
              </a:rPr>
              <a:t>15</a:t>
            </a:r>
            <a:r>
              <a:rPr lang="en-US" sz="2800" b="1" dirty="0">
                <a:latin typeface="Bookman Old Style" panose="02050604050505020204" pitchFamily="18" charset="0"/>
              </a:rPr>
              <a:t> </a:t>
            </a:r>
            <a:r>
              <a:rPr lang="en-US" sz="2800" b="1" i="1" dirty="0">
                <a:latin typeface="Bookman Old Style" panose="02050604050505020204" pitchFamily="18" charset="0"/>
              </a:rPr>
              <a:t>He touched her hand, and the fever left her, and </a:t>
            </a:r>
            <a:r>
              <a:rPr lang="en-US" sz="2800" b="1" i="1" dirty="0">
                <a:solidFill>
                  <a:srgbClr val="0070C0"/>
                </a:solidFill>
                <a:latin typeface="Bookman Old Style" panose="02050604050505020204" pitchFamily="18" charset="0"/>
              </a:rPr>
              <a:t>she rose and </a:t>
            </a:r>
            <a:r>
              <a:rPr lang="en-US" sz="2800" b="1" i="1" u="sng" dirty="0">
                <a:solidFill>
                  <a:srgbClr val="0070C0"/>
                </a:solidFill>
                <a:latin typeface="Bookman Old Style" panose="02050604050505020204" pitchFamily="18" charset="0"/>
              </a:rPr>
              <a:t>began</a:t>
            </a:r>
            <a:r>
              <a:rPr lang="en-US" sz="2800" b="1" i="1" dirty="0">
                <a:solidFill>
                  <a:srgbClr val="0070C0"/>
                </a:solidFill>
                <a:latin typeface="Bookman Old Style" panose="02050604050505020204" pitchFamily="18" charset="0"/>
              </a:rPr>
              <a:t> to serve him</a:t>
            </a:r>
            <a:r>
              <a:rPr lang="en-US" sz="2800" b="1" dirty="0">
                <a:latin typeface="Bookman Old Style" panose="02050604050505020204" pitchFamily="18" charset="0"/>
              </a:rPr>
              <a:t>. </a:t>
            </a:r>
          </a:p>
          <a:p>
            <a:pPr marL="0" indent="0">
              <a:buNone/>
            </a:pPr>
            <a:r>
              <a:rPr lang="en-US" sz="2400" b="1" dirty="0">
                <a:solidFill>
                  <a:srgbClr val="FF0000"/>
                </a:solidFill>
                <a:latin typeface="Bookman Old Style" panose="02050604050505020204" pitchFamily="18" charset="0"/>
              </a:rPr>
              <a:t>16</a:t>
            </a:r>
            <a:r>
              <a:rPr lang="en-US" sz="2800" b="1" dirty="0">
                <a:latin typeface="Bookman Old Style" panose="02050604050505020204" pitchFamily="18" charset="0"/>
              </a:rPr>
              <a:t> </a:t>
            </a:r>
            <a:r>
              <a:rPr lang="en-US" sz="2800" b="1" i="1" dirty="0">
                <a:solidFill>
                  <a:srgbClr val="0070C0"/>
                </a:solidFill>
                <a:latin typeface="Bookman Old Style" panose="02050604050505020204" pitchFamily="18" charset="0"/>
              </a:rPr>
              <a:t>That evening they brought to him many </a:t>
            </a:r>
            <a:r>
              <a:rPr lang="en-US" sz="2800" b="1" i="1" dirty="0">
                <a:latin typeface="Bookman Old Style" panose="02050604050505020204" pitchFamily="18" charset="0"/>
              </a:rPr>
              <a:t>who were oppressed by demons, and he cast out the spirits with a word and healed all who were sick</a:t>
            </a:r>
            <a:r>
              <a:rPr lang="en-US" sz="2800" b="1" dirty="0">
                <a:latin typeface="Bookman Old Style" panose="02050604050505020204" pitchFamily="18" charset="0"/>
              </a:rPr>
              <a:t>.</a:t>
            </a:r>
          </a:p>
          <a:p>
            <a:pPr marL="0" indent="0">
              <a:buNone/>
            </a:pPr>
            <a:r>
              <a:rPr lang="en-US" sz="2800" b="1" dirty="0">
                <a:latin typeface="Bookman Old Style" panose="02050604050505020204" pitchFamily="18" charset="0"/>
              </a:rPr>
              <a:t>“…</a:t>
            </a:r>
            <a:r>
              <a:rPr lang="en-US" sz="2800" b="1" i="1" dirty="0">
                <a:solidFill>
                  <a:srgbClr val="0070C0"/>
                </a:solidFill>
                <a:latin typeface="Bookman Old Style" panose="02050604050505020204" pitchFamily="18" charset="0"/>
              </a:rPr>
              <a:t>the whole city </a:t>
            </a:r>
            <a:r>
              <a:rPr lang="en-US" sz="2800" b="1" i="1" dirty="0">
                <a:latin typeface="Bookman Old Style" panose="02050604050505020204" pitchFamily="18" charset="0"/>
              </a:rPr>
              <a:t>was gathered together </a:t>
            </a:r>
            <a:r>
              <a:rPr lang="en-US" sz="2800" b="1" i="1" dirty="0">
                <a:solidFill>
                  <a:srgbClr val="0070C0"/>
                </a:solidFill>
                <a:latin typeface="Bookman Old Style" panose="02050604050505020204" pitchFamily="18" charset="0"/>
              </a:rPr>
              <a:t>at the door</a:t>
            </a:r>
            <a:r>
              <a:rPr lang="en-US" sz="2800" b="1" dirty="0">
                <a:latin typeface="Bookman Old Style" panose="02050604050505020204" pitchFamily="18" charset="0"/>
              </a:rPr>
              <a:t>.” </a:t>
            </a:r>
            <a:r>
              <a:rPr lang="en-US" sz="2800" b="1" dirty="0">
                <a:solidFill>
                  <a:srgbClr val="C00000"/>
                </a:solidFill>
                <a:latin typeface="Bookman Old Style" panose="02050604050505020204" pitchFamily="18" charset="0"/>
              </a:rPr>
              <a:t>Mark 1:33</a:t>
            </a:r>
          </a:p>
        </p:txBody>
      </p:sp>
    </p:spTree>
    <p:extLst>
      <p:ext uri="{BB962C8B-B14F-4D97-AF65-F5344CB8AC3E}">
        <p14:creationId xmlns:p14="http://schemas.microsoft.com/office/powerpoint/2010/main" val="278605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72A1101-FB4A-46B9-8908-0F75C965EE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solidFill>
                  <a:srgbClr val="C00000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III.</a:t>
            </a:r>
            <a:r>
              <a:rPr lang="en-US" sz="3200" b="1" dirty="0"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 The King’s authority is demonstrated in His care for the neglected (</a:t>
            </a:r>
            <a:r>
              <a:rPr lang="en-US" sz="3200" b="1" i="1" dirty="0"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verses 14-16</a:t>
            </a:r>
            <a:r>
              <a:rPr lang="en-US" sz="3200" b="1" dirty="0"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)</a:t>
            </a:r>
            <a:endParaRPr lang="en-US" sz="3200" b="1" dirty="0">
              <a:solidFill>
                <a:schemeClr val="tx1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B5DB673-2A69-412B-A9B3-AAA1AD838A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4694" y="2003073"/>
            <a:ext cx="10058400" cy="473659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dirty="0">
                <a:solidFill>
                  <a:srgbClr val="FF0000"/>
                </a:solidFill>
                <a:latin typeface="Bookman Old Style" panose="02050604050505020204" pitchFamily="18" charset="0"/>
              </a:rPr>
              <a:t>14</a:t>
            </a:r>
            <a:r>
              <a:rPr lang="en-US" sz="2800" b="1" dirty="0">
                <a:latin typeface="Bookman Old Style" panose="02050604050505020204" pitchFamily="18" charset="0"/>
              </a:rPr>
              <a:t> </a:t>
            </a:r>
            <a:r>
              <a:rPr lang="en-US" sz="2800" b="1" i="1" dirty="0">
                <a:latin typeface="Bookman Old Style" panose="02050604050505020204" pitchFamily="18" charset="0"/>
              </a:rPr>
              <a:t>And when Jesus entered Peter’s house, he saw his mother-in-law lying sick with a fever</a:t>
            </a:r>
            <a:r>
              <a:rPr lang="en-US" sz="2800" b="1" dirty="0">
                <a:latin typeface="Bookman Old Style" panose="02050604050505020204" pitchFamily="18" charset="0"/>
              </a:rPr>
              <a:t>. </a:t>
            </a:r>
            <a:r>
              <a:rPr lang="en-US" sz="2400" b="1" dirty="0">
                <a:solidFill>
                  <a:srgbClr val="FF0000"/>
                </a:solidFill>
                <a:latin typeface="Bookman Old Style" panose="02050604050505020204" pitchFamily="18" charset="0"/>
              </a:rPr>
              <a:t>15</a:t>
            </a:r>
            <a:r>
              <a:rPr lang="en-US" sz="2800" b="1" dirty="0">
                <a:latin typeface="Bookman Old Style" panose="02050604050505020204" pitchFamily="18" charset="0"/>
              </a:rPr>
              <a:t> </a:t>
            </a:r>
            <a:r>
              <a:rPr lang="en-US" sz="2800" b="1" i="1" dirty="0">
                <a:latin typeface="Bookman Old Style" panose="02050604050505020204" pitchFamily="18" charset="0"/>
              </a:rPr>
              <a:t>He touched her hand, and the fever left her, and </a:t>
            </a:r>
            <a:r>
              <a:rPr lang="en-US" sz="2800" b="1" i="1" dirty="0">
                <a:solidFill>
                  <a:srgbClr val="0070C0"/>
                </a:solidFill>
                <a:latin typeface="Bookman Old Style" panose="02050604050505020204" pitchFamily="18" charset="0"/>
              </a:rPr>
              <a:t>she rose and </a:t>
            </a:r>
            <a:r>
              <a:rPr lang="en-US" sz="2800" b="1" i="1" u="sng" dirty="0">
                <a:solidFill>
                  <a:srgbClr val="0070C0"/>
                </a:solidFill>
                <a:latin typeface="Bookman Old Style" panose="02050604050505020204" pitchFamily="18" charset="0"/>
              </a:rPr>
              <a:t>began</a:t>
            </a:r>
            <a:r>
              <a:rPr lang="en-US" sz="2800" b="1" i="1" dirty="0">
                <a:solidFill>
                  <a:srgbClr val="0070C0"/>
                </a:solidFill>
                <a:latin typeface="Bookman Old Style" panose="02050604050505020204" pitchFamily="18" charset="0"/>
              </a:rPr>
              <a:t> to serve him</a:t>
            </a:r>
            <a:r>
              <a:rPr lang="en-US" sz="2800" b="1" dirty="0">
                <a:latin typeface="Bookman Old Style" panose="02050604050505020204" pitchFamily="18" charset="0"/>
              </a:rPr>
              <a:t>. </a:t>
            </a:r>
          </a:p>
          <a:p>
            <a:pPr marL="0" indent="0">
              <a:buNone/>
            </a:pPr>
            <a:r>
              <a:rPr lang="en-US" sz="2800" b="1" dirty="0">
                <a:latin typeface="Bookman Old Style" panose="02050604050505020204" pitchFamily="18" charset="0"/>
              </a:rPr>
              <a:t>“</a:t>
            </a:r>
            <a:r>
              <a:rPr lang="en-US" sz="2800" b="1" i="1" dirty="0">
                <a:latin typeface="Bookman Old Style" panose="02050604050505020204" pitchFamily="18" charset="0"/>
              </a:rPr>
              <a:t>There is neither Jew nor Greek, there is neither slave nor free, there is no male and female, for </a:t>
            </a:r>
            <a:r>
              <a:rPr lang="en-US" sz="2800" b="1" i="1" dirty="0">
                <a:solidFill>
                  <a:srgbClr val="0070C0"/>
                </a:solidFill>
                <a:latin typeface="Bookman Old Style" panose="02050604050505020204" pitchFamily="18" charset="0"/>
              </a:rPr>
              <a:t>you are all one in Christ Jesus.</a:t>
            </a:r>
            <a:r>
              <a:rPr lang="en-US" sz="2800" b="1" dirty="0">
                <a:latin typeface="Bookman Old Style" panose="02050604050505020204" pitchFamily="18" charset="0"/>
              </a:rPr>
              <a:t>” </a:t>
            </a:r>
            <a:r>
              <a:rPr lang="en-US" sz="2800" b="1" dirty="0">
                <a:solidFill>
                  <a:srgbClr val="C00000"/>
                </a:solidFill>
                <a:latin typeface="Bookman Old Style" panose="02050604050505020204" pitchFamily="18" charset="0"/>
              </a:rPr>
              <a:t>Galatians 3:28</a:t>
            </a:r>
          </a:p>
          <a:p>
            <a:pPr marL="0" indent="0" algn="ctr">
              <a:buNone/>
            </a:pPr>
            <a:r>
              <a:rPr lang="en-US" sz="2800" b="1" dirty="0">
                <a:solidFill>
                  <a:srgbClr val="C00000"/>
                </a:solidFill>
                <a:latin typeface="Bookman Old Style" panose="02050604050505020204" pitchFamily="18" charset="0"/>
              </a:rPr>
              <a:t>This authority over </a:t>
            </a:r>
            <a:r>
              <a:rPr lang="en-US" sz="2800" b="1" u="sng" dirty="0">
                <a:solidFill>
                  <a:srgbClr val="C00000"/>
                </a:solidFill>
                <a:latin typeface="Bookman Old Style" panose="02050604050505020204" pitchFamily="18" charset="0"/>
              </a:rPr>
              <a:t>all of our dividing walls</a:t>
            </a:r>
            <a:r>
              <a:rPr lang="en-US" sz="2800" b="1" dirty="0">
                <a:solidFill>
                  <a:srgbClr val="C00000"/>
                </a:solidFill>
                <a:latin typeface="Bookman Old Style" panose="02050604050505020204" pitchFamily="18" charset="0"/>
              </a:rPr>
              <a:t> is a theme that runs like a powerful thread through today’s text.</a:t>
            </a:r>
            <a:endParaRPr lang="en-US" sz="4400" b="1" dirty="0">
              <a:solidFill>
                <a:srgbClr val="C00000"/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0423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72A1101-FB4A-46B9-8908-0F75C965EE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solidFill>
                  <a:srgbClr val="C00000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IV.</a:t>
            </a:r>
            <a:r>
              <a:rPr lang="en-US" sz="3200" b="1" dirty="0"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 The King’s authority is exercised to save the world (</a:t>
            </a:r>
            <a:r>
              <a:rPr lang="en-US" sz="3200" b="1" i="1" dirty="0"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verses 17</a:t>
            </a:r>
            <a:r>
              <a:rPr lang="en-US" sz="3200" b="1" dirty="0"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)</a:t>
            </a:r>
            <a:endParaRPr lang="en-US" sz="3200" b="1" dirty="0">
              <a:solidFill>
                <a:schemeClr val="tx1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B5DB673-2A69-412B-A9B3-AAA1AD838A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4694" y="1814815"/>
            <a:ext cx="10058400" cy="473659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dirty="0">
                <a:solidFill>
                  <a:srgbClr val="FF0000"/>
                </a:solidFill>
                <a:latin typeface="Bookman Old Style" panose="02050604050505020204" pitchFamily="18" charset="0"/>
              </a:rPr>
              <a:t>17</a:t>
            </a:r>
            <a:r>
              <a:rPr lang="en-US" sz="2800" b="1" dirty="0">
                <a:latin typeface="Bookman Old Style" panose="02050604050505020204" pitchFamily="18" charset="0"/>
              </a:rPr>
              <a:t> </a:t>
            </a:r>
            <a:r>
              <a:rPr lang="en-US" sz="2800" b="1" i="1" dirty="0">
                <a:latin typeface="Bookman Old Style" panose="02050604050505020204" pitchFamily="18" charset="0"/>
              </a:rPr>
              <a:t>This was to fulfill what was spoken by the prophet Isaiah: “He </a:t>
            </a:r>
            <a:r>
              <a:rPr lang="en-US" sz="2800" b="1" i="1" dirty="0">
                <a:solidFill>
                  <a:srgbClr val="0070C0"/>
                </a:solidFill>
                <a:latin typeface="Bookman Old Style" panose="02050604050505020204" pitchFamily="18" charset="0"/>
              </a:rPr>
              <a:t>took our illnesses </a:t>
            </a:r>
            <a:r>
              <a:rPr lang="en-US" sz="2800" b="1" i="1" dirty="0">
                <a:latin typeface="Bookman Old Style" panose="02050604050505020204" pitchFamily="18" charset="0"/>
              </a:rPr>
              <a:t>and </a:t>
            </a:r>
            <a:r>
              <a:rPr lang="en-US" sz="2800" b="1" i="1" dirty="0">
                <a:solidFill>
                  <a:srgbClr val="0070C0"/>
                </a:solidFill>
                <a:latin typeface="Bookman Old Style" panose="02050604050505020204" pitchFamily="18" charset="0"/>
              </a:rPr>
              <a:t>bore our diseases</a:t>
            </a:r>
            <a:r>
              <a:rPr lang="en-US" sz="2800" b="1" i="1" dirty="0">
                <a:latin typeface="Bookman Old Style" panose="02050604050505020204" pitchFamily="18" charset="0"/>
              </a:rPr>
              <a:t>.” </a:t>
            </a:r>
            <a:r>
              <a:rPr lang="en-US" sz="2800" b="1" dirty="0">
                <a:solidFill>
                  <a:srgbClr val="C00000"/>
                </a:solidFill>
                <a:latin typeface="Bookman Old Style" panose="02050604050505020204" pitchFamily="18" charset="0"/>
              </a:rPr>
              <a:t>(Quoting Isaiah 53:4) </a:t>
            </a:r>
          </a:p>
          <a:p>
            <a:pPr marL="0" indent="0">
              <a:buNone/>
            </a:pPr>
            <a:r>
              <a:rPr lang="en-US" sz="2800" b="1" dirty="0">
                <a:latin typeface="Bookman Old Style" panose="02050604050505020204" pitchFamily="18" charset="0"/>
              </a:rPr>
              <a:t>“</a:t>
            </a:r>
            <a:r>
              <a:rPr lang="en-US" sz="2800" b="1" i="1" dirty="0">
                <a:latin typeface="Bookman Old Style" panose="02050604050505020204" pitchFamily="18" charset="0"/>
              </a:rPr>
              <a:t>But he was pierced for our transgressions; he was crushed for our iniquities; upon him was the chastisement that brought us peace, and with his wounds </a:t>
            </a:r>
            <a:r>
              <a:rPr lang="en-US" sz="2800" b="1" i="1" dirty="0">
                <a:solidFill>
                  <a:srgbClr val="0070C0"/>
                </a:solidFill>
                <a:latin typeface="Bookman Old Style" panose="02050604050505020204" pitchFamily="18" charset="0"/>
              </a:rPr>
              <a:t>we are healed</a:t>
            </a:r>
            <a:r>
              <a:rPr lang="en-US" sz="2800" b="1" dirty="0">
                <a:latin typeface="Bookman Old Style" panose="02050604050505020204" pitchFamily="18" charset="0"/>
              </a:rPr>
              <a:t>.” </a:t>
            </a:r>
            <a:r>
              <a:rPr lang="en-US" sz="2800" b="1" dirty="0">
                <a:solidFill>
                  <a:srgbClr val="C00000"/>
                </a:solidFill>
                <a:latin typeface="Bookman Old Style" panose="02050604050505020204" pitchFamily="18" charset="0"/>
              </a:rPr>
              <a:t>Isaiah 53:5</a:t>
            </a:r>
          </a:p>
          <a:p>
            <a:pPr marL="0" indent="0">
              <a:buNone/>
            </a:pPr>
            <a:r>
              <a:rPr lang="en-US" sz="2800" b="1" dirty="0">
                <a:latin typeface="Bookman Old Style" panose="02050604050505020204" pitchFamily="18" charset="0"/>
              </a:rPr>
              <a:t>“…</a:t>
            </a:r>
            <a:r>
              <a:rPr lang="en-US" sz="2800" b="1" i="1" dirty="0">
                <a:latin typeface="Bookman Old Style" panose="02050604050505020204" pitchFamily="18" charset="0"/>
              </a:rPr>
              <a:t>death shall be </a:t>
            </a:r>
            <a:r>
              <a:rPr lang="en-US" sz="2800" b="1" i="1" dirty="0">
                <a:solidFill>
                  <a:srgbClr val="0070C0"/>
                </a:solidFill>
                <a:latin typeface="Bookman Old Style" panose="02050604050505020204" pitchFamily="18" charset="0"/>
              </a:rPr>
              <a:t>no more</a:t>
            </a:r>
            <a:r>
              <a:rPr lang="en-US" sz="2800" b="1" i="1" dirty="0">
                <a:latin typeface="Bookman Old Style" panose="02050604050505020204" pitchFamily="18" charset="0"/>
              </a:rPr>
              <a:t>, neither shall there be mourning, nor crying, nor pain </a:t>
            </a:r>
            <a:r>
              <a:rPr lang="en-US" sz="2800" b="1" i="1" dirty="0">
                <a:solidFill>
                  <a:srgbClr val="0070C0"/>
                </a:solidFill>
                <a:latin typeface="Bookman Old Style" panose="02050604050505020204" pitchFamily="18" charset="0"/>
              </a:rPr>
              <a:t>anymore</a:t>
            </a:r>
            <a:r>
              <a:rPr lang="en-US" sz="2800" b="1" i="1" dirty="0">
                <a:latin typeface="Bookman Old Style" panose="02050604050505020204" pitchFamily="18" charset="0"/>
              </a:rPr>
              <a:t>, for </a:t>
            </a:r>
            <a:r>
              <a:rPr lang="en-US" sz="2800" b="1" i="1" dirty="0">
                <a:solidFill>
                  <a:srgbClr val="0070C0"/>
                </a:solidFill>
                <a:latin typeface="Bookman Old Style" panose="02050604050505020204" pitchFamily="18" charset="0"/>
              </a:rPr>
              <a:t>the former things have passed away</a:t>
            </a:r>
            <a:r>
              <a:rPr lang="en-US" sz="2800" b="1" i="1" dirty="0">
                <a:latin typeface="Bookman Old Style" panose="02050604050505020204" pitchFamily="18" charset="0"/>
              </a:rPr>
              <a:t>.</a:t>
            </a:r>
            <a:r>
              <a:rPr lang="en-US" sz="2800" b="1" dirty="0">
                <a:latin typeface="Bookman Old Style" panose="02050604050505020204" pitchFamily="18" charset="0"/>
              </a:rPr>
              <a:t>” </a:t>
            </a:r>
            <a:r>
              <a:rPr lang="en-US" sz="2800" b="1" dirty="0">
                <a:solidFill>
                  <a:srgbClr val="C00000"/>
                </a:solidFill>
                <a:latin typeface="Bookman Old Style" panose="02050604050505020204" pitchFamily="18" charset="0"/>
              </a:rPr>
              <a:t>Revelation 21:4 </a:t>
            </a:r>
          </a:p>
          <a:p>
            <a:pPr marL="0" indent="0">
              <a:buNone/>
            </a:pPr>
            <a:endParaRPr lang="en-US" sz="2800" b="1" dirty="0">
              <a:solidFill>
                <a:srgbClr val="C00000"/>
              </a:solidFill>
              <a:latin typeface="Bookman Old Style" panose="02050604050505020204" pitchFamily="18" charset="0"/>
            </a:endParaRPr>
          </a:p>
          <a:p>
            <a:pPr marL="0" indent="0">
              <a:buNone/>
            </a:pPr>
            <a:endParaRPr lang="en-US" sz="3600" b="1" dirty="0">
              <a:solidFill>
                <a:srgbClr val="C00000"/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5813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6A8E7D-724C-4ED6-8B95-17903A4D36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99072"/>
            <a:ext cx="10515600" cy="497789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800" b="1" dirty="0">
                <a:solidFill>
                  <a:schemeClr val="bg1"/>
                </a:solidFill>
              </a:rPr>
              <a:t>Benediction</a:t>
            </a:r>
          </a:p>
          <a:p>
            <a:pPr marL="0" indent="0" algn="ctr">
              <a:buNone/>
            </a:pPr>
            <a:endParaRPr lang="en-US" sz="4800" b="1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n-US" sz="3600" b="1" i="1" baseline="30000" dirty="0">
                <a:solidFill>
                  <a:schemeClr val="bg1"/>
                </a:solidFill>
                <a:latin typeface="Bookman Old Style" panose="02050604050505020204" pitchFamily="18" charset="0"/>
              </a:rPr>
              <a:t>“</a:t>
            </a:r>
            <a:r>
              <a:rPr lang="en-US" sz="3600" b="1" i="1" dirty="0">
                <a:solidFill>
                  <a:schemeClr val="bg1"/>
                </a:solidFill>
                <a:effectLst/>
                <a:latin typeface="Bookman Old Style" panose="02050604050505020204" pitchFamily="18" charset="0"/>
              </a:rPr>
              <a:t>For John the Baptist came neither eating bread nor drinking wine, and you say, ‘He has a demon.’ The Son of Man came eating and drinking, and you say, ‘Here is a glutton and a drunkard, </a:t>
            </a:r>
            <a:r>
              <a:rPr lang="en-US" sz="3600" b="1" i="1" dirty="0">
                <a:solidFill>
                  <a:srgbClr val="00B0F0"/>
                </a:solidFill>
                <a:effectLst/>
                <a:latin typeface="Bookman Old Style" panose="02050604050505020204" pitchFamily="18" charset="0"/>
              </a:rPr>
              <a:t>a friend of tax collectors and sinners</a:t>
            </a:r>
            <a:r>
              <a:rPr lang="en-US" sz="3600" b="1" i="1" dirty="0">
                <a:solidFill>
                  <a:schemeClr val="bg1"/>
                </a:solidFill>
                <a:effectLst/>
                <a:latin typeface="Bookman Old Style" panose="02050604050505020204" pitchFamily="18" charset="0"/>
              </a:rPr>
              <a:t>.’” </a:t>
            </a:r>
            <a:r>
              <a:rPr lang="en-US" sz="3600" b="1" dirty="0">
                <a:solidFill>
                  <a:srgbClr val="FF0000"/>
                </a:solidFill>
                <a:effectLst/>
                <a:latin typeface="Bookman Old Style" panose="02050604050505020204" pitchFamily="18" charset="0"/>
              </a:rPr>
              <a:t>Luke 7:33-34</a:t>
            </a:r>
            <a:endParaRPr lang="en-US" sz="4800" b="1" dirty="0">
              <a:solidFill>
                <a:srgbClr val="FF0000"/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86014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372168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alphaModFix amt="87000"/>
            <a:lum/>
          </a:blip>
          <a:srcRect/>
          <a:stretch>
            <a:fillRect l="-16000" r="-1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E8D1A4F7-1B5D-66CB-1259-A8C63F7945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20363509">
            <a:off x="2886635" y="2480799"/>
            <a:ext cx="10058400" cy="1609344"/>
          </a:xfrm>
        </p:spPr>
        <p:txBody>
          <a:bodyPr>
            <a:normAutofit/>
          </a:bodyPr>
          <a:lstStyle/>
          <a:p>
            <a:pPr algn="ctr"/>
            <a:r>
              <a:rPr lang="en-US" sz="3500" b="1" dirty="0">
                <a:solidFill>
                  <a:schemeClr val="bg1"/>
                </a:solidFill>
                <a:latin typeface="Bookman Old Style" panose="02050604050505020204" pitchFamily="18" charset="0"/>
              </a:rPr>
              <a:t>The King has authority </a:t>
            </a:r>
            <a:br>
              <a:rPr lang="en-US" sz="3500" b="1" dirty="0">
                <a:solidFill>
                  <a:schemeClr val="bg1"/>
                </a:solidFill>
                <a:latin typeface="Bookman Old Style" panose="02050604050505020204" pitchFamily="18" charset="0"/>
              </a:rPr>
            </a:br>
            <a:r>
              <a:rPr lang="en-US" sz="3500" b="1" dirty="0">
                <a:solidFill>
                  <a:schemeClr val="bg1"/>
                </a:solidFill>
                <a:latin typeface="Bookman Old Style" panose="02050604050505020204" pitchFamily="18" charset="0"/>
              </a:rPr>
              <a:t>over all illness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A9B13A37-365C-5C0E-DB4D-D60C49CC9F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07943" y="4974866"/>
            <a:ext cx="4930588" cy="568004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3600" b="1" i="1" dirty="0">
                <a:solidFill>
                  <a:schemeClr val="bg1"/>
                </a:solidFill>
              </a:rPr>
              <a:t>Matthew 8:1-17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27B861B-E6DC-CB7F-9477-BB5E5E62EA44}"/>
              </a:ext>
            </a:extLst>
          </p:cNvPr>
          <p:cNvSpPr txBox="1"/>
          <p:nvPr/>
        </p:nvSpPr>
        <p:spPr>
          <a:xfrm>
            <a:off x="272143" y="348343"/>
            <a:ext cx="8240486" cy="1815882"/>
          </a:xfrm>
          <a:prstGeom prst="rect">
            <a:avLst/>
          </a:prstGeom>
          <a:solidFill>
            <a:schemeClr val="bg1"/>
          </a:soli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okman Old Style" panose="02050604050505020204" pitchFamily="18" charset="0"/>
                <a:ea typeface="Calibri" panose="020F0502020204030204" pitchFamily="34" charset="0"/>
                <a:cs typeface="+mn-cs"/>
              </a:rPr>
              <a:t>“</a:t>
            </a:r>
            <a:r>
              <a:rPr kumimoji="0" lang="en-US" sz="28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okman Old Style" panose="02050604050505020204" pitchFamily="18" charset="0"/>
                <a:ea typeface="Calibri" panose="020F0502020204030204" pitchFamily="34" charset="0"/>
                <a:cs typeface="+mn-cs"/>
              </a:rPr>
              <a:t>Those who are well have no need of a physician, but those who are sick. </a:t>
            </a:r>
            <a:r>
              <a:rPr kumimoji="0" lang="en-US" sz="2800" b="1" i="1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Bookman Old Style" panose="02050604050505020204" pitchFamily="18" charset="0"/>
                <a:ea typeface="Calibri" panose="020F0502020204030204" pitchFamily="34" charset="0"/>
                <a:cs typeface="+mn-cs"/>
              </a:rPr>
              <a:t>Go and learn what this means</a:t>
            </a:r>
            <a:r>
              <a:rPr kumimoji="0" lang="en-US" sz="28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okman Old Style" panose="02050604050505020204" pitchFamily="18" charset="0"/>
                <a:ea typeface="Calibri" panose="020F0502020204030204" pitchFamily="34" charset="0"/>
                <a:cs typeface="+mn-cs"/>
              </a:rPr>
              <a:t>: ‘I desire mercy, and not sacrifice.’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okman Old Style" panose="02050604050505020204" pitchFamily="18" charset="0"/>
                <a:ea typeface="Calibri" panose="020F0502020204030204" pitchFamily="34" charset="0"/>
                <a:cs typeface="+mn-cs"/>
              </a:rPr>
              <a:t>” 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Bookman Old Style" panose="02050604050505020204" pitchFamily="18" charset="0"/>
                <a:ea typeface="Calibri" panose="020F0502020204030204" pitchFamily="34" charset="0"/>
                <a:cs typeface="+mn-cs"/>
              </a:rPr>
              <a:t>Matthew 9:12-13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Bookman Old Style" panose="02050604050505020204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67303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build="p"/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72A1101-FB4A-46B9-8908-0F75C965EE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solidFill>
                  <a:srgbClr val="C00000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I.</a:t>
            </a:r>
            <a:r>
              <a:rPr lang="en-US" sz="3200" b="1" dirty="0"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 The King’s authority is demonstrated with compassion for the unclean (</a:t>
            </a:r>
            <a:r>
              <a:rPr lang="en-US" sz="3200" b="1" i="1" dirty="0"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verses 1-4</a:t>
            </a:r>
            <a:r>
              <a:rPr lang="en-US" sz="3200" b="1" dirty="0"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)</a:t>
            </a:r>
            <a:endParaRPr lang="en-US" sz="3200" b="1" dirty="0">
              <a:solidFill>
                <a:schemeClr val="tx1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B5DB673-2A69-412B-A9B3-AAA1AD838A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4694" y="2003073"/>
            <a:ext cx="10058400" cy="473659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b="1" dirty="0"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“</a:t>
            </a:r>
            <a:r>
              <a:rPr lang="en-US" sz="2800" b="1" i="1" dirty="0"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Seeing the crowds, </a:t>
            </a:r>
            <a:r>
              <a:rPr lang="en-US" sz="2800" b="1" i="1" dirty="0">
                <a:solidFill>
                  <a:srgbClr val="0070C0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he went up on the mountain</a:t>
            </a:r>
            <a:r>
              <a:rPr lang="en-US" sz="2800" b="1" i="1" dirty="0"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, and when he sat down, his disciples came to him</a:t>
            </a:r>
            <a:r>
              <a:rPr lang="en-US" sz="2800" b="1" dirty="0"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.” </a:t>
            </a:r>
            <a:r>
              <a:rPr lang="en-US" sz="2800" b="1" dirty="0">
                <a:solidFill>
                  <a:srgbClr val="C00000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Matthew 5:1</a:t>
            </a:r>
            <a:endParaRPr lang="en-US" sz="2800" b="1" dirty="0">
              <a:solidFill>
                <a:srgbClr val="C00000"/>
              </a:solidFill>
              <a:latin typeface="Bookman Old Style" panose="02050604050505020204" pitchFamily="18" charset="0"/>
            </a:endParaRPr>
          </a:p>
          <a:p>
            <a:pPr marL="0" indent="0">
              <a:buNone/>
            </a:pPr>
            <a:r>
              <a:rPr lang="en-US" sz="2400" b="1" dirty="0">
                <a:solidFill>
                  <a:srgbClr val="FF0000"/>
                </a:solidFill>
                <a:latin typeface="Bookman Old Style" panose="02050604050505020204" pitchFamily="18" charset="0"/>
              </a:rPr>
              <a:t>1 </a:t>
            </a:r>
            <a:r>
              <a:rPr lang="en-US" sz="2800" b="1" i="1" dirty="0">
                <a:latin typeface="Bookman Old Style" panose="02050604050505020204" pitchFamily="18" charset="0"/>
              </a:rPr>
              <a:t>When </a:t>
            </a:r>
            <a:r>
              <a:rPr lang="en-US" sz="2800" b="1" i="1" dirty="0">
                <a:solidFill>
                  <a:srgbClr val="0070C0"/>
                </a:solidFill>
                <a:latin typeface="Bookman Old Style" panose="02050604050505020204" pitchFamily="18" charset="0"/>
              </a:rPr>
              <a:t>he came down from the mountain</a:t>
            </a:r>
            <a:r>
              <a:rPr lang="en-US" sz="2800" b="1" i="1" dirty="0">
                <a:latin typeface="Bookman Old Style" panose="02050604050505020204" pitchFamily="18" charset="0"/>
              </a:rPr>
              <a:t>, great crowds followed him</a:t>
            </a:r>
            <a:r>
              <a:rPr lang="en-US" sz="2800" b="1" dirty="0">
                <a:latin typeface="Bookman Old Style" panose="02050604050505020204" pitchFamily="18" charset="0"/>
              </a:rPr>
              <a:t>. </a:t>
            </a:r>
            <a:endParaRPr lang="en-US" sz="3600" b="1" dirty="0">
              <a:solidFill>
                <a:srgbClr val="C00000"/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49289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72A1101-FB4A-46B9-8908-0F75C965EE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solidFill>
                  <a:srgbClr val="C00000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I.</a:t>
            </a:r>
            <a:r>
              <a:rPr lang="en-US" sz="3200" b="1" dirty="0"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 The King’s authority is demonstrated with compassion for the unclean (</a:t>
            </a:r>
            <a:r>
              <a:rPr lang="en-US" sz="3200" b="1" i="1" dirty="0"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verses 1-4</a:t>
            </a:r>
            <a:r>
              <a:rPr lang="en-US" sz="3200" b="1" dirty="0"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)</a:t>
            </a:r>
            <a:endParaRPr lang="en-US" sz="3200" b="1" dirty="0">
              <a:solidFill>
                <a:schemeClr val="tx1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B5DB673-2A69-412B-A9B3-AAA1AD838A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4694" y="2003073"/>
            <a:ext cx="10058400" cy="473659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dirty="0">
                <a:solidFill>
                  <a:srgbClr val="FF0000"/>
                </a:solidFill>
                <a:latin typeface="Bookman Old Style" panose="02050604050505020204" pitchFamily="18" charset="0"/>
              </a:rPr>
              <a:t>2</a:t>
            </a:r>
            <a:r>
              <a:rPr lang="en-US" sz="2800" b="1" dirty="0">
                <a:latin typeface="Bookman Old Style" panose="02050604050505020204" pitchFamily="18" charset="0"/>
              </a:rPr>
              <a:t> </a:t>
            </a:r>
            <a:r>
              <a:rPr lang="en-US" sz="2800" b="1" i="1" dirty="0">
                <a:latin typeface="Bookman Old Style" panose="02050604050505020204" pitchFamily="18" charset="0"/>
              </a:rPr>
              <a:t>And </a:t>
            </a:r>
            <a:r>
              <a:rPr lang="en-US" sz="2800" b="1" i="1" dirty="0">
                <a:solidFill>
                  <a:srgbClr val="0070C0"/>
                </a:solidFill>
                <a:latin typeface="Bookman Old Style" panose="02050604050505020204" pitchFamily="18" charset="0"/>
              </a:rPr>
              <a:t>behold, a leper came to him </a:t>
            </a:r>
            <a:r>
              <a:rPr lang="en-US" sz="2800" b="1" i="1" dirty="0">
                <a:latin typeface="Bookman Old Style" panose="02050604050505020204" pitchFamily="18" charset="0"/>
              </a:rPr>
              <a:t>and </a:t>
            </a:r>
            <a:r>
              <a:rPr lang="en-US" sz="2800" b="1" i="1" dirty="0">
                <a:solidFill>
                  <a:srgbClr val="0070C0"/>
                </a:solidFill>
                <a:latin typeface="Bookman Old Style" panose="02050604050505020204" pitchFamily="18" charset="0"/>
              </a:rPr>
              <a:t>knelt before him</a:t>
            </a:r>
            <a:r>
              <a:rPr lang="en-US" sz="2800" b="1" i="1" dirty="0">
                <a:latin typeface="Bookman Old Style" panose="02050604050505020204" pitchFamily="18" charset="0"/>
              </a:rPr>
              <a:t>, saying, “</a:t>
            </a:r>
            <a:r>
              <a:rPr lang="en-US" sz="2800" b="1" i="1" dirty="0">
                <a:solidFill>
                  <a:srgbClr val="0070C0"/>
                </a:solidFill>
                <a:latin typeface="Bookman Old Style" panose="02050604050505020204" pitchFamily="18" charset="0"/>
              </a:rPr>
              <a:t>Lord</a:t>
            </a:r>
            <a:r>
              <a:rPr lang="en-US" sz="2800" b="1" i="1" dirty="0">
                <a:latin typeface="Bookman Old Style" panose="02050604050505020204" pitchFamily="18" charset="0"/>
              </a:rPr>
              <a:t>, </a:t>
            </a:r>
            <a:r>
              <a:rPr lang="en-US" sz="2800" b="1" i="1" dirty="0">
                <a:solidFill>
                  <a:srgbClr val="0070C0"/>
                </a:solidFill>
                <a:latin typeface="Bookman Old Style" panose="02050604050505020204" pitchFamily="18" charset="0"/>
              </a:rPr>
              <a:t>if you will, you can</a:t>
            </a:r>
            <a:r>
              <a:rPr lang="en-US" sz="2800" b="1" i="1" dirty="0">
                <a:latin typeface="Bookman Old Style" panose="02050604050505020204" pitchFamily="18" charset="0"/>
              </a:rPr>
              <a:t> </a:t>
            </a:r>
            <a:r>
              <a:rPr lang="en-US" sz="2800" b="1" i="1" dirty="0">
                <a:solidFill>
                  <a:srgbClr val="0070C0"/>
                </a:solidFill>
                <a:latin typeface="Bookman Old Style" panose="02050604050505020204" pitchFamily="18" charset="0"/>
              </a:rPr>
              <a:t>make me </a:t>
            </a:r>
            <a:r>
              <a:rPr lang="en-US" sz="2800" b="1" i="1" u="sng" dirty="0">
                <a:solidFill>
                  <a:srgbClr val="0070C0"/>
                </a:solidFill>
                <a:latin typeface="Bookman Old Style" panose="02050604050505020204" pitchFamily="18" charset="0"/>
              </a:rPr>
              <a:t>clean</a:t>
            </a:r>
            <a:r>
              <a:rPr lang="en-US" sz="2800" b="1" i="1" dirty="0">
                <a:latin typeface="Bookman Old Style" panose="02050604050505020204" pitchFamily="18" charset="0"/>
              </a:rPr>
              <a:t>.”</a:t>
            </a:r>
            <a:r>
              <a:rPr lang="en-US" sz="2800" b="1" dirty="0">
                <a:latin typeface="Bookman Old Style" panose="02050604050505020204" pitchFamily="18" charset="0"/>
              </a:rPr>
              <a:t> </a:t>
            </a:r>
            <a:r>
              <a:rPr lang="en-US" sz="2400" b="1" dirty="0">
                <a:solidFill>
                  <a:srgbClr val="FF0000"/>
                </a:solidFill>
                <a:latin typeface="Bookman Old Style" panose="02050604050505020204" pitchFamily="18" charset="0"/>
              </a:rPr>
              <a:t>3</a:t>
            </a:r>
            <a:r>
              <a:rPr lang="en-US" sz="2800" b="1" dirty="0">
                <a:latin typeface="Bookman Old Style" panose="02050604050505020204" pitchFamily="18" charset="0"/>
              </a:rPr>
              <a:t> </a:t>
            </a:r>
            <a:r>
              <a:rPr lang="en-US" sz="2800" b="1" i="1" dirty="0">
                <a:latin typeface="Bookman Old Style" panose="02050604050505020204" pitchFamily="18" charset="0"/>
              </a:rPr>
              <a:t>And Jesus stretched out his hand and touched him, saying, “I will; be clean.” And immediately his leprosy was cleansed</a:t>
            </a:r>
            <a:r>
              <a:rPr lang="en-US" sz="2800" b="1" dirty="0">
                <a:latin typeface="Bookman Old Style" panose="02050604050505020204" pitchFamily="18" charset="0"/>
              </a:rPr>
              <a:t>. </a:t>
            </a:r>
          </a:p>
          <a:p>
            <a:pPr marL="0" indent="0">
              <a:buNone/>
            </a:pPr>
            <a:r>
              <a:rPr lang="en-US" sz="2800" b="1" dirty="0">
                <a:latin typeface="Bookman Old Style" panose="02050604050505020204" pitchFamily="18" charset="0"/>
              </a:rPr>
              <a:t>“</a:t>
            </a:r>
            <a:r>
              <a:rPr lang="en-US" sz="2800" b="1" i="1" dirty="0">
                <a:latin typeface="Bookman Old Style" panose="02050604050505020204" pitchFamily="18" charset="0"/>
              </a:rPr>
              <a:t>The leprous person who has the disease shall wear torn clothes and let the hair of his head hang loose, and he shall cover his upper lip and </a:t>
            </a:r>
            <a:r>
              <a:rPr lang="en-US" sz="2800" b="1" i="1" dirty="0">
                <a:solidFill>
                  <a:srgbClr val="0070C0"/>
                </a:solidFill>
                <a:latin typeface="Bookman Old Style" panose="02050604050505020204" pitchFamily="18" charset="0"/>
              </a:rPr>
              <a:t>cry out, ‘Unclean, unclean.’</a:t>
            </a:r>
            <a:r>
              <a:rPr lang="en-US" sz="2800" b="1" i="1" dirty="0">
                <a:latin typeface="Bookman Old Style" panose="02050604050505020204" pitchFamily="18" charset="0"/>
              </a:rPr>
              <a:t> He shall remain unclean as long as he has the disease. He is unclean. </a:t>
            </a:r>
            <a:r>
              <a:rPr lang="en-US" sz="2800" b="1" i="1" dirty="0">
                <a:solidFill>
                  <a:srgbClr val="0070C0"/>
                </a:solidFill>
                <a:latin typeface="Bookman Old Style" panose="02050604050505020204" pitchFamily="18" charset="0"/>
              </a:rPr>
              <a:t>He shall live alone. His dwelling shall be outside the camp</a:t>
            </a:r>
            <a:r>
              <a:rPr lang="en-US" sz="2800" b="1" dirty="0">
                <a:latin typeface="Bookman Old Style" panose="02050604050505020204" pitchFamily="18" charset="0"/>
              </a:rPr>
              <a:t>.” </a:t>
            </a:r>
            <a:r>
              <a:rPr lang="en-US" sz="2800" b="1" dirty="0">
                <a:solidFill>
                  <a:srgbClr val="C00000"/>
                </a:solidFill>
                <a:latin typeface="Bookman Old Style" panose="02050604050505020204" pitchFamily="18" charset="0"/>
              </a:rPr>
              <a:t>Leviticus 13:45-46 </a:t>
            </a:r>
            <a:endParaRPr lang="en-US" sz="4400" b="1" dirty="0">
              <a:solidFill>
                <a:srgbClr val="C00000"/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8815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72A1101-FB4A-46B9-8908-0F75C965EE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solidFill>
                  <a:srgbClr val="C00000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I.</a:t>
            </a:r>
            <a:r>
              <a:rPr lang="en-US" sz="3200" b="1" dirty="0"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 The King’s authority is demonstrated with compassion for the unclean (</a:t>
            </a:r>
            <a:r>
              <a:rPr lang="en-US" sz="3200" b="1" i="1" dirty="0"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verses 1-4</a:t>
            </a:r>
            <a:r>
              <a:rPr lang="en-US" sz="3200" b="1" dirty="0"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)</a:t>
            </a:r>
            <a:endParaRPr lang="en-US" sz="3200" b="1" dirty="0">
              <a:solidFill>
                <a:schemeClr val="tx1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B5DB673-2A69-412B-A9B3-AAA1AD838A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4694" y="2003073"/>
            <a:ext cx="10058400" cy="473659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dirty="0">
                <a:solidFill>
                  <a:srgbClr val="FF0000"/>
                </a:solidFill>
                <a:latin typeface="Bookman Old Style" panose="02050604050505020204" pitchFamily="18" charset="0"/>
              </a:rPr>
              <a:t>2</a:t>
            </a:r>
            <a:r>
              <a:rPr lang="en-US" sz="2800" b="1" dirty="0">
                <a:latin typeface="Bookman Old Style" panose="02050604050505020204" pitchFamily="18" charset="0"/>
              </a:rPr>
              <a:t> </a:t>
            </a:r>
            <a:r>
              <a:rPr lang="en-US" sz="2800" b="1" i="1" dirty="0">
                <a:latin typeface="Bookman Old Style" panose="02050604050505020204" pitchFamily="18" charset="0"/>
              </a:rPr>
              <a:t>And </a:t>
            </a:r>
            <a:r>
              <a:rPr lang="en-US" sz="2800" b="1" i="1" dirty="0">
                <a:solidFill>
                  <a:srgbClr val="0070C0"/>
                </a:solidFill>
                <a:latin typeface="Bookman Old Style" panose="02050604050505020204" pitchFamily="18" charset="0"/>
              </a:rPr>
              <a:t>behold, a leper came to him </a:t>
            </a:r>
            <a:r>
              <a:rPr lang="en-US" sz="2800" b="1" i="1" dirty="0">
                <a:latin typeface="Bookman Old Style" panose="02050604050505020204" pitchFamily="18" charset="0"/>
              </a:rPr>
              <a:t>and </a:t>
            </a:r>
            <a:r>
              <a:rPr lang="en-US" sz="2800" b="1" i="1" dirty="0">
                <a:solidFill>
                  <a:srgbClr val="0070C0"/>
                </a:solidFill>
                <a:latin typeface="Bookman Old Style" panose="02050604050505020204" pitchFamily="18" charset="0"/>
              </a:rPr>
              <a:t>knelt before him</a:t>
            </a:r>
            <a:r>
              <a:rPr lang="en-US" sz="2800" b="1" i="1" dirty="0">
                <a:latin typeface="Bookman Old Style" panose="02050604050505020204" pitchFamily="18" charset="0"/>
              </a:rPr>
              <a:t>, saying, “</a:t>
            </a:r>
            <a:r>
              <a:rPr lang="en-US" sz="2800" b="1" i="1" dirty="0">
                <a:solidFill>
                  <a:srgbClr val="0070C0"/>
                </a:solidFill>
                <a:latin typeface="Bookman Old Style" panose="02050604050505020204" pitchFamily="18" charset="0"/>
              </a:rPr>
              <a:t>Lord</a:t>
            </a:r>
            <a:r>
              <a:rPr lang="en-US" sz="2800" b="1" i="1" dirty="0">
                <a:latin typeface="Bookman Old Style" panose="02050604050505020204" pitchFamily="18" charset="0"/>
              </a:rPr>
              <a:t>, </a:t>
            </a:r>
            <a:r>
              <a:rPr lang="en-US" sz="2800" b="1" i="1" dirty="0">
                <a:solidFill>
                  <a:srgbClr val="0070C0"/>
                </a:solidFill>
                <a:latin typeface="Bookman Old Style" panose="02050604050505020204" pitchFamily="18" charset="0"/>
              </a:rPr>
              <a:t>if you will, you can</a:t>
            </a:r>
            <a:r>
              <a:rPr lang="en-US" sz="2800" b="1" i="1" dirty="0">
                <a:latin typeface="Bookman Old Style" panose="02050604050505020204" pitchFamily="18" charset="0"/>
              </a:rPr>
              <a:t> </a:t>
            </a:r>
            <a:r>
              <a:rPr lang="en-US" sz="2800" b="1" i="1" dirty="0">
                <a:solidFill>
                  <a:srgbClr val="0070C0"/>
                </a:solidFill>
                <a:latin typeface="Bookman Old Style" panose="02050604050505020204" pitchFamily="18" charset="0"/>
              </a:rPr>
              <a:t>make me </a:t>
            </a:r>
            <a:r>
              <a:rPr lang="en-US" sz="2800" b="1" i="1" u="sng" dirty="0">
                <a:solidFill>
                  <a:srgbClr val="0070C0"/>
                </a:solidFill>
                <a:latin typeface="Bookman Old Style" panose="02050604050505020204" pitchFamily="18" charset="0"/>
              </a:rPr>
              <a:t>clean</a:t>
            </a:r>
            <a:r>
              <a:rPr lang="en-US" sz="2800" b="1" i="1" dirty="0">
                <a:latin typeface="Bookman Old Style" panose="02050604050505020204" pitchFamily="18" charset="0"/>
              </a:rPr>
              <a:t>.”</a:t>
            </a:r>
            <a:r>
              <a:rPr lang="en-US" sz="2800" b="1" dirty="0">
                <a:latin typeface="Bookman Old Style" panose="02050604050505020204" pitchFamily="18" charset="0"/>
              </a:rPr>
              <a:t> </a:t>
            </a:r>
            <a:r>
              <a:rPr lang="en-US" sz="2400" b="1" dirty="0">
                <a:solidFill>
                  <a:srgbClr val="FF0000"/>
                </a:solidFill>
                <a:latin typeface="Bookman Old Style" panose="02050604050505020204" pitchFamily="18" charset="0"/>
              </a:rPr>
              <a:t>3</a:t>
            </a:r>
            <a:r>
              <a:rPr lang="en-US" sz="2800" b="1" dirty="0">
                <a:latin typeface="Bookman Old Style" panose="02050604050505020204" pitchFamily="18" charset="0"/>
              </a:rPr>
              <a:t> </a:t>
            </a:r>
            <a:r>
              <a:rPr lang="en-US" sz="2800" b="1" i="1" dirty="0">
                <a:latin typeface="Bookman Old Style" panose="02050604050505020204" pitchFamily="18" charset="0"/>
              </a:rPr>
              <a:t>And Jesus stretched out his hand and touched him, saying, “I will; be clean.” And immediately his leprosy was cleansed</a:t>
            </a:r>
            <a:r>
              <a:rPr lang="en-US" sz="2800" b="1" dirty="0">
                <a:latin typeface="Bookman Old Style" panose="02050604050505020204" pitchFamily="18" charset="0"/>
              </a:rPr>
              <a:t>. </a:t>
            </a:r>
          </a:p>
          <a:p>
            <a:pPr marL="0" indent="0">
              <a:buNone/>
            </a:pPr>
            <a:r>
              <a:rPr lang="en-US" sz="2800" b="1" dirty="0">
                <a:latin typeface="Bookman Old Style" panose="02050604050505020204" pitchFamily="18" charset="0"/>
              </a:rPr>
              <a:t>“…</a:t>
            </a:r>
            <a:r>
              <a:rPr lang="en-US" sz="2800" b="1" i="1" dirty="0">
                <a:latin typeface="Bookman Old Style" panose="02050604050505020204" pitchFamily="18" charset="0"/>
              </a:rPr>
              <a:t>if the case of leprous disease is </a:t>
            </a:r>
            <a:r>
              <a:rPr lang="en-US" sz="2800" b="1" i="1" dirty="0">
                <a:solidFill>
                  <a:srgbClr val="0070C0"/>
                </a:solidFill>
                <a:latin typeface="Bookman Old Style" panose="02050604050505020204" pitchFamily="18" charset="0"/>
              </a:rPr>
              <a:t>healed</a:t>
            </a:r>
            <a:r>
              <a:rPr lang="en-US" sz="2800" b="1" i="1" dirty="0">
                <a:latin typeface="Bookman Old Style" panose="02050604050505020204" pitchFamily="18" charset="0"/>
              </a:rPr>
              <a:t> in the leprous person, the priest shall command them to take for him </a:t>
            </a:r>
            <a:r>
              <a:rPr lang="en-US" sz="2800" b="1" i="1" dirty="0">
                <a:solidFill>
                  <a:srgbClr val="0070C0"/>
                </a:solidFill>
                <a:latin typeface="Bookman Old Style" panose="02050604050505020204" pitchFamily="18" charset="0"/>
              </a:rPr>
              <a:t>who is to be cleansed</a:t>
            </a:r>
            <a:r>
              <a:rPr lang="en-US" sz="2800" b="1" dirty="0">
                <a:latin typeface="Bookman Old Style" panose="02050604050505020204" pitchFamily="18" charset="0"/>
              </a:rPr>
              <a:t>…” </a:t>
            </a:r>
            <a:r>
              <a:rPr lang="en-US" sz="2800" b="1" dirty="0">
                <a:solidFill>
                  <a:srgbClr val="C00000"/>
                </a:solidFill>
                <a:latin typeface="Bookman Old Style" panose="02050604050505020204" pitchFamily="18" charset="0"/>
              </a:rPr>
              <a:t>Leviticus 14:3-4 </a:t>
            </a:r>
          </a:p>
          <a:p>
            <a:pPr marL="0" indent="0">
              <a:buNone/>
            </a:pPr>
            <a:r>
              <a:rPr lang="en-US" sz="2800" b="1" dirty="0">
                <a:latin typeface="Bookman Old Style" panose="02050604050505020204" pitchFamily="18" charset="0"/>
              </a:rPr>
              <a:t>“</a:t>
            </a:r>
            <a:r>
              <a:rPr lang="en-US" sz="2800" b="1" i="1" dirty="0">
                <a:latin typeface="Bookman Old Style" panose="02050604050505020204" pitchFamily="18" charset="0"/>
              </a:rPr>
              <a:t>Thus the priest shall make </a:t>
            </a:r>
            <a:r>
              <a:rPr lang="en-US" sz="2800" b="1" i="1" dirty="0">
                <a:solidFill>
                  <a:srgbClr val="0070C0"/>
                </a:solidFill>
                <a:latin typeface="Bookman Old Style" panose="02050604050505020204" pitchFamily="18" charset="0"/>
              </a:rPr>
              <a:t>atonement</a:t>
            </a:r>
            <a:r>
              <a:rPr lang="en-US" sz="2800" b="1" i="1" dirty="0">
                <a:latin typeface="Bookman Old Style" panose="02050604050505020204" pitchFamily="18" charset="0"/>
              </a:rPr>
              <a:t> for him, and he shall be </a:t>
            </a:r>
            <a:r>
              <a:rPr lang="en-US" sz="2800" b="1" i="1" dirty="0">
                <a:solidFill>
                  <a:srgbClr val="0070C0"/>
                </a:solidFill>
                <a:latin typeface="Bookman Old Style" panose="02050604050505020204" pitchFamily="18" charset="0"/>
              </a:rPr>
              <a:t>clean.</a:t>
            </a:r>
            <a:r>
              <a:rPr lang="en-US" sz="2800" b="1" dirty="0">
                <a:latin typeface="Bookman Old Style" panose="02050604050505020204" pitchFamily="18" charset="0"/>
              </a:rPr>
              <a:t>” </a:t>
            </a:r>
            <a:r>
              <a:rPr lang="en-US" sz="2800" b="1" dirty="0">
                <a:solidFill>
                  <a:srgbClr val="C00000"/>
                </a:solidFill>
                <a:latin typeface="Bookman Old Style" panose="02050604050505020204" pitchFamily="18" charset="0"/>
              </a:rPr>
              <a:t>Leviticus 14:20</a:t>
            </a:r>
            <a:endParaRPr lang="en-US" sz="3600" b="1" dirty="0">
              <a:solidFill>
                <a:srgbClr val="C00000"/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5986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72A1101-FB4A-46B9-8908-0F75C965EE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solidFill>
                  <a:srgbClr val="C00000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I.</a:t>
            </a:r>
            <a:r>
              <a:rPr lang="en-US" sz="3200" b="1" dirty="0"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 The King’s authority is demonstrated with compassion for the unclean (</a:t>
            </a:r>
            <a:r>
              <a:rPr lang="en-US" sz="3200" b="1" i="1" dirty="0"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verses 1-4</a:t>
            </a:r>
            <a:r>
              <a:rPr lang="en-US" sz="3200" b="1" dirty="0"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)</a:t>
            </a:r>
            <a:endParaRPr lang="en-US" sz="3200" b="1" dirty="0">
              <a:solidFill>
                <a:schemeClr val="tx1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B5DB673-2A69-412B-A9B3-AAA1AD838A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4694" y="2003073"/>
            <a:ext cx="10058400" cy="473659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dirty="0">
                <a:solidFill>
                  <a:srgbClr val="FF0000"/>
                </a:solidFill>
                <a:latin typeface="Bookman Old Style" panose="02050604050505020204" pitchFamily="18" charset="0"/>
              </a:rPr>
              <a:t>2</a:t>
            </a:r>
            <a:r>
              <a:rPr lang="en-US" sz="2800" b="1" dirty="0">
                <a:latin typeface="Bookman Old Style" panose="02050604050505020204" pitchFamily="18" charset="0"/>
              </a:rPr>
              <a:t> </a:t>
            </a:r>
            <a:r>
              <a:rPr lang="en-US" sz="2800" b="1" i="1" dirty="0">
                <a:latin typeface="Bookman Old Style" panose="02050604050505020204" pitchFamily="18" charset="0"/>
              </a:rPr>
              <a:t>And behold, a leper came to him and knelt before him, saying, “Lord, if you will, you can make me clean.”</a:t>
            </a:r>
            <a:r>
              <a:rPr lang="en-US" sz="2800" b="1" dirty="0">
                <a:latin typeface="Bookman Old Style" panose="02050604050505020204" pitchFamily="18" charset="0"/>
              </a:rPr>
              <a:t> </a:t>
            </a:r>
            <a:r>
              <a:rPr lang="en-US" sz="2400" b="1" dirty="0">
                <a:solidFill>
                  <a:srgbClr val="FF0000"/>
                </a:solidFill>
                <a:latin typeface="Bookman Old Style" panose="02050604050505020204" pitchFamily="18" charset="0"/>
              </a:rPr>
              <a:t>3</a:t>
            </a:r>
            <a:r>
              <a:rPr lang="en-US" sz="2800" b="1" dirty="0">
                <a:latin typeface="Bookman Old Style" panose="02050604050505020204" pitchFamily="18" charset="0"/>
              </a:rPr>
              <a:t> </a:t>
            </a:r>
            <a:r>
              <a:rPr lang="en-US" sz="2800" b="1" i="1" dirty="0">
                <a:solidFill>
                  <a:srgbClr val="0070C0"/>
                </a:solidFill>
                <a:latin typeface="Bookman Old Style" panose="02050604050505020204" pitchFamily="18" charset="0"/>
              </a:rPr>
              <a:t>And Jesus stretched out his hand and </a:t>
            </a:r>
            <a:r>
              <a:rPr lang="en-US" sz="2800" b="1" i="1" u="sng" dirty="0">
                <a:solidFill>
                  <a:srgbClr val="0070C0"/>
                </a:solidFill>
                <a:latin typeface="Bookman Old Style" panose="02050604050505020204" pitchFamily="18" charset="0"/>
              </a:rPr>
              <a:t>touched</a:t>
            </a:r>
            <a:r>
              <a:rPr lang="en-US" sz="2800" b="1" i="1" dirty="0">
                <a:solidFill>
                  <a:srgbClr val="0070C0"/>
                </a:solidFill>
                <a:latin typeface="Bookman Old Style" panose="02050604050505020204" pitchFamily="18" charset="0"/>
              </a:rPr>
              <a:t> him, saying, “I will; be clean.” And </a:t>
            </a:r>
            <a:r>
              <a:rPr lang="en-US" sz="2800" b="1" i="1" u="sng" dirty="0">
                <a:solidFill>
                  <a:srgbClr val="0070C0"/>
                </a:solidFill>
                <a:latin typeface="Bookman Old Style" panose="02050604050505020204" pitchFamily="18" charset="0"/>
              </a:rPr>
              <a:t>immediately</a:t>
            </a:r>
            <a:r>
              <a:rPr lang="en-US" sz="2800" b="1" i="1" dirty="0">
                <a:solidFill>
                  <a:srgbClr val="0070C0"/>
                </a:solidFill>
                <a:latin typeface="Bookman Old Style" panose="02050604050505020204" pitchFamily="18" charset="0"/>
              </a:rPr>
              <a:t> his leprosy was cleansed</a:t>
            </a:r>
            <a:r>
              <a:rPr lang="en-US" sz="2800" b="1" dirty="0">
                <a:latin typeface="Bookman Old Style" panose="02050604050505020204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7631108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72A1101-FB4A-46B9-8908-0F75C965EE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solidFill>
                  <a:srgbClr val="C00000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I.</a:t>
            </a:r>
            <a:r>
              <a:rPr lang="en-US" sz="3200" b="1" dirty="0"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 The King’s authority is demonstrated with compassion for the unclean (</a:t>
            </a:r>
            <a:r>
              <a:rPr lang="en-US" sz="3200" b="1" i="1" dirty="0"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verses 1-4</a:t>
            </a:r>
            <a:r>
              <a:rPr lang="en-US" sz="3200" b="1" dirty="0"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)</a:t>
            </a:r>
            <a:endParaRPr lang="en-US" sz="3200" b="1" dirty="0">
              <a:solidFill>
                <a:schemeClr val="tx1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B5DB673-2A69-412B-A9B3-AAA1AD838A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4694" y="2003073"/>
            <a:ext cx="10058400" cy="473659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b="1" dirty="0"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“…</a:t>
            </a:r>
            <a:r>
              <a:rPr lang="en-US" sz="2800" b="1" i="1" dirty="0"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his name</a:t>
            </a:r>
            <a:r>
              <a:rPr lang="en-US" sz="2800" b="1" dirty="0"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 [is] </a:t>
            </a:r>
            <a:r>
              <a:rPr lang="en-US" sz="2800" b="1" i="1" dirty="0"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Jesus, for he will </a:t>
            </a:r>
            <a:r>
              <a:rPr lang="en-US" sz="2800" b="1" i="1" dirty="0">
                <a:solidFill>
                  <a:srgbClr val="0070C0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save his people from their sins</a:t>
            </a:r>
            <a:r>
              <a:rPr lang="en-US" sz="2800" b="1" dirty="0"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.” </a:t>
            </a:r>
            <a:r>
              <a:rPr lang="en-US" sz="2800" b="1" dirty="0">
                <a:solidFill>
                  <a:srgbClr val="C00000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Matthew 1:21 </a:t>
            </a:r>
          </a:p>
          <a:p>
            <a:pPr marL="0" indent="0">
              <a:buNone/>
            </a:pPr>
            <a:r>
              <a:rPr lang="en-US" sz="2400" b="1" dirty="0">
                <a:solidFill>
                  <a:srgbClr val="FF0000"/>
                </a:solidFill>
                <a:latin typeface="Bookman Old Style" panose="02050604050505020204" pitchFamily="18" charset="0"/>
              </a:rPr>
              <a:t>4</a:t>
            </a:r>
            <a:r>
              <a:rPr lang="en-US" sz="2800" b="1" dirty="0">
                <a:latin typeface="Bookman Old Style" panose="02050604050505020204" pitchFamily="18" charset="0"/>
              </a:rPr>
              <a:t> </a:t>
            </a:r>
            <a:r>
              <a:rPr lang="en-US" sz="2800" b="1" i="1" dirty="0">
                <a:latin typeface="Bookman Old Style" panose="02050604050505020204" pitchFamily="18" charset="0"/>
              </a:rPr>
              <a:t>And Jesus said to him, “See that you say nothing to anyone, but go, show yourself to the priest and offer the gift that Moses commanded, </a:t>
            </a:r>
            <a:r>
              <a:rPr lang="en-US" sz="2800" b="1" i="1" dirty="0">
                <a:solidFill>
                  <a:srgbClr val="0070C0"/>
                </a:solidFill>
                <a:latin typeface="Bookman Old Style" panose="02050604050505020204" pitchFamily="18" charset="0"/>
              </a:rPr>
              <a:t>for a proof to them</a:t>
            </a:r>
            <a:r>
              <a:rPr lang="en-US" sz="2800" b="1" i="1" dirty="0">
                <a:latin typeface="Bookman Old Style" panose="02050604050505020204" pitchFamily="18" charset="0"/>
              </a:rPr>
              <a:t>.”</a:t>
            </a:r>
          </a:p>
          <a:p>
            <a:pPr marL="0" indent="0">
              <a:buNone/>
            </a:pPr>
            <a:r>
              <a:rPr lang="en-US" sz="2800" b="1" dirty="0">
                <a:latin typeface="Bookman Old Style" panose="02050604050505020204" pitchFamily="18" charset="0"/>
              </a:rPr>
              <a:t>“</a:t>
            </a:r>
            <a:r>
              <a:rPr lang="en-US" sz="2800" b="1" i="1" dirty="0">
                <a:latin typeface="Bookman Old Style" panose="02050604050505020204" pitchFamily="18" charset="0"/>
              </a:rPr>
              <a:t>It is too light a thing that you should be my servant to raise up the tribes of Jacob and to bring back the preserved of Israel; </a:t>
            </a:r>
            <a:r>
              <a:rPr lang="en-US" sz="2800" b="1" i="1" dirty="0">
                <a:solidFill>
                  <a:srgbClr val="0070C0"/>
                </a:solidFill>
                <a:latin typeface="Bookman Old Style" panose="02050604050505020204" pitchFamily="18" charset="0"/>
              </a:rPr>
              <a:t>I will make you as a light for the nations, that my salvation may reach to the end of the earth</a:t>
            </a:r>
            <a:r>
              <a:rPr lang="en-US" sz="2800" b="1" dirty="0">
                <a:latin typeface="Bookman Old Style" panose="02050604050505020204" pitchFamily="18" charset="0"/>
              </a:rPr>
              <a:t>.” </a:t>
            </a:r>
            <a:r>
              <a:rPr lang="en-US" sz="2800" b="1" dirty="0">
                <a:solidFill>
                  <a:srgbClr val="C00000"/>
                </a:solidFill>
                <a:latin typeface="Bookman Old Style" panose="02050604050505020204" pitchFamily="18" charset="0"/>
              </a:rPr>
              <a:t>Isaiah 49:6</a:t>
            </a:r>
          </a:p>
        </p:txBody>
      </p:sp>
    </p:spTree>
    <p:extLst>
      <p:ext uri="{BB962C8B-B14F-4D97-AF65-F5344CB8AC3E}">
        <p14:creationId xmlns:p14="http://schemas.microsoft.com/office/powerpoint/2010/main" val="11154162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6" presetClass="entr" presetSubtype="16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72A1101-FB4A-46B9-8908-0F75C965EE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solidFill>
                  <a:srgbClr val="C00000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II.</a:t>
            </a:r>
            <a:r>
              <a:rPr lang="en-US" sz="3200" b="1" dirty="0"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 The King’s authority is demonstrated by engagement with the outcast (</a:t>
            </a:r>
            <a:r>
              <a:rPr lang="en-US" sz="3200" b="1" i="1" dirty="0"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verses 5-13</a:t>
            </a:r>
            <a:r>
              <a:rPr lang="en-US" sz="3200" b="1" dirty="0"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)</a:t>
            </a:r>
            <a:endParaRPr lang="en-US" sz="3200" b="1" dirty="0">
              <a:solidFill>
                <a:schemeClr val="tx1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B5DB673-2A69-412B-A9B3-AAA1AD838A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4694" y="2003073"/>
            <a:ext cx="10058400" cy="473659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dirty="0">
                <a:solidFill>
                  <a:srgbClr val="FF0000"/>
                </a:solidFill>
                <a:latin typeface="Bookman Old Style" panose="02050604050505020204" pitchFamily="18" charset="0"/>
              </a:rPr>
              <a:t>5</a:t>
            </a:r>
            <a:r>
              <a:rPr lang="en-US" sz="2800" b="1" dirty="0">
                <a:latin typeface="Bookman Old Style" panose="02050604050505020204" pitchFamily="18" charset="0"/>
              </a:rPr>
              <a:t> </a:t>
            </a:r>
            <a:r>
              <a:rPr lang="en-US" sz="2800" b="1" i="1" dirty="0">
                <a:latin typeface="Bookman Old Style" panose="02050604050505020204" pitchFamily="18" charset="0"/>
              </a:rPr>
              <a:t>When he had entered Capernaum, a centurion came forward to him, appealing to him</a:t>
            </a:r>
            <a:r>
              <a:rPr lang="en-US" sz="2800" b="1" dirty="0">
                <a:latin typeface="Bookman Old Style" panose="02050604050505020204" pitchFamily="18" charset="0"/>
              </a:rPr>
              <a:t>, </a:t>
            </a:r>
            <a:r>
              <a:rPr lang="en-US" sz="2400" b="1" dirty="0">
                <a:solidFill>
                  <a:srgbClr val="FF0000"/>
                </a:solidFill>
                <a:latin typeface="Bookman Old Style" panose="02050604050505020204" pitchFamily="18" charset="0"/>
              </a:rPr>
              <a:t>6</a:t>
            </a:r>
            <a:r>
              <a:rPr lang="en-US" sz="2800" b="1" dirty="0">
                <a:latin typeface="Bookman Old Style" panose="02050604050505020204" pitchFamily="18" charset="0"/>
              </a:rPr>
              <a:t> </a:t>
            </a:r>
            <a:r>
              <a:rPr lang="en-US" sz="2800" b="1" i="1" dirty="0">
                <a:latin typeface="Bookman Old Style" panose="02050604050505020204" pitchFamily="18" charset="0"/>
              </a:rPr>
              <a:t>“Lord, my servant is lying paralyzed at home, suffering terribly.”</a:t>
            </a:r>
          </a:p>
          <a:p>
            <a:pPr marL="0" indent="0">
              <a:buNone/>
            </a:pPr>
            <a:r>
              <a:rPr lang="en-US" sz="2800" b="1" dirty="0">
                <a:latin typeface="Bookman Old Style" panose="02050604050505020204" pitchFamily="18" charset="0"/>
              </a:rPr>
              <a:t>“</a:t>
            </a:r>
            <a:r>
              <a:rPr lang="en-US" sz="2800" b="1" i="1" dirty="0">
                <a:latin typeface="Bookman Old Style" panose="02050604050505020204" pitchFamily="18" charset="0"/>
              </a:rPr>
              <a:t>You yourselves know how unlawful it is for a Jew </a:t>
            </a:r>
            <a:r>
              <a:rPr lang="en-US" sz="2800" b="1" i="1" dirty="0">
                <a:solidFill>
                  <a:srgbClr val="0070C0"/>
                </a:solidFill>
                <a:latin typeface="Bookman Old Style" panose="02050604050505020204" pitchFamily="18" charset="0"/>
              </a:rPr>
              <a:t>to associate with or to visit anyone of another nation</a:t>
            </a:r>
            <a:r>
              <a:rPr lang="en-US" sz="2800" b="1" dirty="0">
                <a:latin typeface="Bookman Old Style" panose="02050604050505020204" pitchFamily="18" charset="0"/>
              </a:rPr>
              <a:t>…” </a:t>
            </a:r>
            <a:r>
              <a:rPr lang="en-US" sz="2800" b="1" dirty="0">
                <a:solidFill>
                  <a:srgbClr val="C00000"/>
                </a:solidFill>
                <a:latin typeface="Bookman Old Style" panose="02050604050505020204" pitchFamily="18" charset="0"/>
              </a:rPr>
              <a:t>Acts 10:28</a:t>
            </a:r>
          </a:p>
          <a:p>
            <a:pPr marL="0" indent="0">
              <a:buNone/>
            </a:pPr>
            <a:r>
              <a:rPr lang="en-US" sz="2400" b="1" dirty="0">
                <a:solidFill>
                  <a:srgbClr val="FF0000"/>
                </a:solidFill>
                <a:latin typeface="Bookman Old Style" panose="02050604050505020204" pitchFamily="18" charset="0"/>
              </a:rPr>
              <a:t>7</a:t>
            </a:r>
            <a:r>
              <a:rPr lang="en-US" sz="2800" b="1" dirty="0">
                <a:latin typeface="Bookman Old Style" panose="02050604050505020204" pitchFamily="18" charset="0"/>
              </a:rPr>
              <a:t> </a:t>
            </a:r>
            <a:r>
              <a:rPr lang="en-US" sz="2800" b="1" i="1" dirty="0">
                <a:latin typeface="Bookman Old Style" panose="02050604050505020204" pitchFamily="18" charset="0"/>
              </a:rPr>
              <a:t>And he said to him, “</a:t>
            </a:r>
            <a:r>
              <a:rPr lang="en-US" sz="2800" b="1" i="1" dirty="0">
                <a:solidFill>
                  <a:srgbClr val="0070C0"/>
                </a:solidFill>
                <a:latin typeface="Bookman Old Style" panose="02050604050505020204" pitchFamily="18" charset="0"/>
              </a:rPr>
              <a:t>I will come </a:t>
            </a:r>
            <a:r>
              <a:rPr lang="en-US" sz="2800" b="1" i="1" dirty="0">
                <a:latin typeface="Bookman Old Style" panose="02050604050505020204" pitchFamily="18" charset="0"/>
              </a:rPr>
              <a:t>and heal him.”</a:t>
            </a:r>
            <a:endParaRPr lang="en-US" sz="2800" b="1" i="1" dirty="0">
              <a:solidFill>
                <a:srgbClr val="C00000"/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60663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917</TotalTime>
  <Words>1495</Words>
  <Application>Microsoft Office PowerPoint</Application>
  <PresentationFormat>Widescreen</PresentationFormat>
  <Paragraphs>54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18</vt:i4>
      </vt:variant>
    </vt:vector>
  </HeadingPairs>
  <TitlesOfParts>
    <vt:vector size="27" baseType="lpstr">
      <vt:lpstr>Arial</vt:lpstr>
      <vt:lpstr>Bookman Old Style</vt:lpstr>
      <vt:lpstr>Calibri</vt:lpstr>
      <vt:lpstr>Calibri Light</vt:lpstr>
      <vt:lpstr>Rockwell</vt:lpstr>
      <vt:lpstr>Rockwell Condensed</vt:lpstr>
      <vt:lpstr>Wingdings</vt:lpstr>
      <vt:lpstr>1_Office Theme</vt:lpstr>
      <vt:lpstr>Wood Type</vt:lpstr>
      <vt:lpstr>PowerPoint Presentation</vt:lpstr>
      <vt:lpstr>PowerPoint Presentation</vt:lpstr>
      <vt:lpstr>The King has authority  over all illness</vt:lpstr>
      <vt:lpstr>I. The King’s authority is demonstrated with compassion for the unclean (verses 1-4)</vt:lpstr>
      <vt:lpstr>I. The King’s authority is demonstrated with compassion for the unclean (verses 1-4)</vt:lpstr>
      <vt:lpstr>I. The King’s authority is demonstrated with compassion for the unclean (verses 1-4)</vt:lpstr>
      <vt:lpstr>I. The King’s authority is demonstrated with compassion for the unclean (verses 1-4)</vt:lpstr>
      <vt:lpstr>I. The King’s authority is demonstrated with compassion for the unclean (verses 1-4)</vt:lpstr>
      <vt:lpstr>II. The King’s authority is demonstrated by engagement with the outcast (verses 5-13)</vt:lpstr>
      <vt:lpstr>II. The King’s authority is demonstrated by engagement with the outcast (verses 5-13)</vt:lpstr>
      <vt:lpstr>II. The King’s authority is demonstrated by engagement with the outcast (verses 5-13)</vt:lpstr>
      <vt:lpstr>II. The King’s authority is demonstrated by engagement with the outcast (verses 5-13)</vt:lpstr>
      <vt:lpstr>II. The King’s authority is demonstrated by engagement with the outcast (verses 5-13)</vt:lpstr>
      <vt:lpstr>III. The King’s authority is demonstrated in His care for the neglected (verses 14-16)</vt:lpstr>
      <vt:lpstr>III. The King’s authority is demonstrated in His care for the neglected (verses 14-16)</vt:lpstr>
      <vt:lpstr>III. The King’s authority is demonstrated in His care for the neglected (verses 14-16)</vt:lpstr>
      <vt:lpstr>IV. The King’s authority is exercised to save the world (verses 17)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User1</dc:creator>
  <cp:lastModifiedBy>Michael DeMeo</cp:lastModifiedBy>
  <cp:revision>64</cp:revision>
  <dcterms:created xsi:type="dcterms:W3CDTF">2020-03-26T18:56:14Z</dcterms:created>
  <dcterms:modified xsi:type="dcterms:W3CDTF">2023-04-17T02:34:51Z</dcterms:modified>
</cp:coreProperties>
</file>