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2"/>
  </p:notesMasterIdLst>
  <p:sldIdLst>
    <p:sldId id="399" r:id="rId2"/>
    <p:sldId id="600" r:id="rId3"/>
    <p:sldId id="601" r:id="rId4"/>
    <p:sldId id="504" r:id="rId5"/>
    <p:sldId id="565" r:id="rId6"/>
    <p:sldId id="602" r:id="rId7"/>
    <p:sldId id="604" r:id="rId8"/>
    <p:sldId id="596" r:id="rId9"/>
    <p:sldId id="603" r:id="rId10"/>
    <p:sldId id="605" r:id="rId11"/>
    <p:sldId id="566" r:id="rId12"/>
    <p:sldId id="606" r:id="rId13"/>
    <p:sldId id="607" r:id="rId14"/>
    <p:sldId id="608" r:id="rId15"/>
    <p:sldId id="597" r:id="rId16"/>
    <p:sldId id="609" r:id="rId17"/>
    <p:sldId id="610" r:id="rId18"/>
    <p:sldId id="598" r:id="rId19"/>
    <p:sldId id="599" r:id="rId20"/>
    <p:sldId id="61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0672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8805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9836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097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3/13/2023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0305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0426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7369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5678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3492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3/13/2023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1693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3/13/2023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0430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3/13/2023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2907979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commands our devotion to His eternal purposes (</a:t>
            </a:r>
            <a:r>
              <a:rPr lang="en-US" sz="3200" b="1" i="1" dirty="0">
                <a:effectLst/>
                <a:latin typeface="Bookman Old Style" panose="02050604050505020204" pitchFamily="18" charset="0"/>
                <a:ea typeface="Calibri" panose="020F0502020204030204" pitchFamily="34" charset="0"/>
              </a:rPr>
              <a:t>verses 19-24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Devote your ways to the King and His ways (</a:t>
            </a:r>
            <a:r>
              <a:rPr lang="en-US" sz="2800" b="1" i="1" dirty="0">
                <a:latin typeface="Bookman Old Style" panose="02050604050505020204" pitchFamily="18" charset="0"/>
              </a:rPr>
              <a:t>22-24</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“No one can serve two masters, for either he will hate the one and love the other, or he will be devoted to the one and despise the other. </a:t>
            </a:r>
            <a:r>
              <a:rPr lang="en-US" sz="2800" b="1" i="1" dirty="0">
                <a:solidFill>
                  <a:srgbClr val="0070C0"/>
                </a:solidFill>
                <a:latin typeface="Bookman Old Style" panose="02050604050505020204" pitchFamily="18" charset="0"/>
              </a:rPr>
              <a:t>You </a:t>
            </a:r>
            <a:r>
              <a:rPr lang="en-US" sz="2800" b="1" i="1" u="sng" dirty="0">
                <a:solidFill>
                  <a:srgbClr val="0070C0"/>
                </a:solidFill>
                <a:latin typeface="Bookman Old Style" panose="02050604050505020204" pitchFamily="18" charset="0"/>
              </a:rPr>
              <a:t>cannot</a:t>
            </a:r>
            <a:r>
              <a:rPr lang="en-US" sz="2800" b="1" i="1" dirty="0">
                <a:solidFill>
                  <a:srgbClr val="0070C0"/>
                </a:solidFill>
                <a:latin typeface="Bookman Old Style" panose="02050604050505020204" pitchFamily="18" charset="0"/>
              </a:rPr>
              <a:t> serve God and </a:t>
            </a:r>
            <a:r>
              <a:rPr lang="en-US" sz="2800" b="1" i="1" dirty="0">
                <a:solidFill>
                  <a:srgbClr val="7030A0"/>
                </a:solidFill>
                <a:latin typeface="Bookman Old Style" panose="02050604050505020204" pitchFamily="18" charset="0"/>
              </a:rPr>
              <a:t>money</a:t>
            </a:r>
            <a:r>
              <a:rPr lang="en-US" sz="2800" b="1" dirty="0">
                <a:latin typeface="Bookman Old Style" panose="02050604050505020204" pitchFamily="18" charset="0"/>
              </a:rPr>
              <a:t>.</a:t>
            </a:r>
            <a:endParaRPr lang="en-US" sz="2800" b="1" dirty="0">
              <a:solidFill>
                <a:srgbClr val="FF0000"/>
              </a:solidFill>
              <a:latin typeface="Bookman Old Style" panose="02050604050505020204" pitchFamily="18" charset="0"/>
            </a:endParaRPr>
          </a:p>
          <a:p>
            <a:pPr marL="0" indent="0">
              <a:buNone/>
            </a:pPr>
            <a:r>
              <a:rPr lang="en-US" sz="2800" b="1" dirty="0">
                <a:latin typeface="Bookman Old Style" panose="02050604050505020204" pitchFamily="18" charset="0"/>
              </a:rPr>
              <a:t>“Either God is served with a </a:t>
            </a:r>
            <a:r>
              <a:rPr lang="en-US" sz="2800" b="1" dirty="0">
                <a:solidFill>
                  <a:srgbClr val="0070C0"/>
                </a:solidFill>
                <a:latin typeface="Bookman Old Style" panose="02050604050505020204" pitchFamily="18" charset="0"/>
              </a:rPr>
              <a:t>single-eyed devotion</a:t>
            </a:r>
            <a:r>
              <a:rPr lang="en-US" sz="2800" b="1" dirty="0">
                <a:latin typeface="Bookman Old Style" panose="02050604050505020204" pitchFamily="18" charset="0"/>
              </a:rPr>
              <a:t>, or he is not served at all. Attempts at </a:t>
            </a:r>
            <a:r>
              <a:rPr lang="en-US" sz="2800" b="1" dirty="0">
                <a:solidFill>
                  <a:srgbClr val="0070C0"/>
                </a:solidFill>
                <a:latin typeface="Bookman Old Style" panose="02050604050505020204" pitchFamily="18" charset="0"/>
              </a:rPr>
              <a:t>divided loyalty betray</a:t>
            </a:r>
            <a:r>
              <a:rPr lang="en-US" sz="2800" b="1" dirty="0">
                <a:latin typeface="Bookman Old Style" panose="02050604050505020204" pitchFamily="18" charset="0"/>
              </a:rPr>
              <a:t> not partial commitment to discipleship but </a:t>
            </a:r>
            <a:r>
              <a:rPr lang="en-US" sz="2800" b="1" dirty="0">
                <a:solidFill>
                  <a:srgbClr val="0070C0"/>
                </a:solidFill>
                <a:latin typeface="Bookman Old Style" panose="02050604050505020204" pitchFamily="18" charset="0"/>
              </a:rPr>
              <a:t>deep-seated commitment to idolatry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D.A. Carson</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92739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i="1" dirty="0">
                <a:latin typeface="Bookman Old Style" panose="02050604050505020204" pitchFamily="18" charset="0"/>
              </a:rPr>
              <a:t>Anxious - </a:t>
            </a:r>
            <a:r>
              <a:rPr lang="en-US" sz="2800" b="1" dirty="0">
                <a:latin typeface="Bookman Old Style" panose="02050604050505020204" pitchFamily="18" charset="0"/>
              </a:rPr>
              <a:t>“to be </a:t>
            </a:r>
            <a:r>
              <a:rPr lang="en-US" sz="2800" b="1" dirty="0">
                <a:solidFill>
                  <a:srgbClr val="0070C0"/>
                </a:solidFill>
                <a:latin typeface="Bookman Old Style" panose="02050604050505020204" pitchFamily="18" charset="0"/>
              </a:rPr>
              <a:t>unduly</a:t>
            </a:r>
            <a:r>
              <a:rPr lang="en-US" sz="2800" b="1" dirty="0">
                <a:latin typeface="Bookman Old Style" panose="02050604050505020204" pitchFamily="18" charset="0"/>
              </a:rPr>
              <a:t> concerned.”</a:t>
            </a:r>
          </a:p>
          <a:p>
            <a:pPr marL="0" indent="0">
              <a:buNone/>
            </a:pPr>
            <a:endParaRPr lang="en-US" sz="2800" b="1" dirty="0"/>
          </a:p>
          <a:p>
            <a:pPr marL="0" indent="0">
              <a:buNone/>
            </a:pPr>
            <a:r>
              <a:rPr lang="en-US" sz="2800" b="1" dirty="0"/>
              <a:t>As Jesus has just taught, if our money or other worldly resources (or the lack thereof) are what alleviates (or causes) our anxiety, then we are living as practical atheists. </a:t>
            </a:r>
            <a:endParaRPr lang="en-US" sz="6600" b="1" dirty="0">
              <a:latin typeface="Bookman Old Style" panose="02050604050505020204" pitchFamily="18" charset="0"/>
            </a:endParaRPr>
          </a:p>
        </p:txBody>
      </p:sp>
    </p:spTree>
    <p:extLst>
      <p:ext uri="{BB962C8B-B14F-4D97-AF65-F5344CB8AC3E}">
        <p14:creationId xmlns:p14="http://schemas.microsoft.com/office/powerpoint/2010/main" val="253958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…by refraining from anxiety over our needs (</a:t>
            </a:r>
            <a:r>
              <a:rPr lang="en-US" sz="2800" b="1" i="1" dirty="0">
                <a:latin typeface="Bookman Old Style" panose="02050604050505020204" pitchFamily="18" charset="0"/>
              </a:rPr>
              <a:t>25-34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“Therefore I tell you, </a:t>
            </a:r>
            <a:r>
              <a:rPr lang="en-US" sz="2800" b="1" i="1" dirty="0">
                <a:solidFill>
                  <a:srgbClr val="0070C0"/>
                </a:solidFill>
                <a:latin typeface="Bookman Old Style" panose="02050604050505020204" pitchFamily="18" charset="0"/>
              </a:rPr>
              <a:t>do not be anxious</a:t>
            </a:r>
            <a:r>
              <a:rPr lang="en-US" sz="2800" b="1" i="1" dirty="0">
                <a:latin typeface="Bookman Old Style" panose="02050604050505020204" pitchFamily="18" charset="0"/>
              </a:rPr>
              <a:t>…”</a:t>
            </a: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34</a:t>
            </a:r>
            <a:r>
              <a:rPr lang="en-US" sz="2800" b="1" dirty="0">
                <a:latin typeface="Bookman Old Style" panose="02050604050505020204" pitchFamily="18" charset="0"/>
              </a:rPr>
              <a:t> </a:t>
            </a:r>
            <a:r>
              <a:rPr lang="en-US" sz="2800" b="1" i="1" dirty="0">
                <a:latin typeface="Bookman Old Style" panose="02050604050505020204" pitchFamily="18" charset="0"/>
              </a:rPr>
              <a:t>“Therefore </a:t>
            </a:r>
            <a:r>
              <a:rPr lang="en-US" sz="2800" b="1" i="1" dirty="0">
                <a:solidFill>
                  <a:srgbClr val="0070C0"/>
                </a:solidFill>
                <a:latin typeface="Bookman Old Style" panose="02050604050505020204" pitchFamily="18" charset="0"/>
              </a:rPr>
              <a:t>do not be anxious</a:t>
            </a:r>
            <a:r>
              <a:rPr lang="en-US" sz="2800" b="1" i="1" dirty="0">
                <a:latin typeface="Bookman Old Style" panose="02050604050505020204" pitchFamily="18" charset="0"/>
              </a:rPr>
              <a:t>…”</a:t>
            </a:r>
          </a:p>
          <a:p>
            <a:pPr marL="0" indent="0">
              <a:buNone/>
            </a:pPr>
            <a:r>
              <a:rPr lang="en-US" sz="2800" b="1" dirty="0">
                <a:latin typeface="Bookman Old Style" panose="02050604050505020204" pitchFamily="18" charset="0"/>
              </a:rPr>
              <a:t>Do we really believe that He would forget or neglect or abandon us, or set Himself against us? It’s this kind of logic that led Paul to write “</a:t>
            </a:r>
            <a:r>
              <a:rPr lang="en-US" sz="2800" b="1" i="1" dirty="0">
                <a:latin typeface="Bookman Old Style" panose="02050604050505020204" pitchFamily="18" charset="0"/>
              </a:rPr>
              <a:t>If God is for us, who can be against us? </a:t>
            </a:r>
            <a:r>
              <a:rPr lang="en-US" sz="2800" b="1" i="1" dirty="0">
                <a:solidFill>
                  <a:srgbClr val="0070C0"/>
                </a:solidFill>
                <a:latin typeface="Bookman Old Style" panose="02050604050505020204" pitchFamily="18" charset="0"/>
              </a:rPr>
              <a:t>He who did not spare his own Son</a:t>
            </a:r>
            <a:r>
              <a:rPr lang="en-US" sz="2800" b="1" i="1" dirty="0">
                <a:latin typeface="Bookman Old Style" panose="02050604050505020204" pitchFamily="18" charset="0"/>
              </a:rPr>
              <a:t> but gave him up for us all, </a:t>
            </a:r>
            <a:r>
              <a:rPr lang="en-US" sz="2800" b="1" i="1" dirty="0">
                <a:solidFill>
                  <a:srgbClr val="0070C0"/>
                </a:solidFill>
                <a:latin typeface="Bookman Old Style" panose="02050604050505020204" pitchFamily="18" charset="0"/>
              </a:rPr>
              <a:t>how will he not also with him graciously give us all things?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8:31-32</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16606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ircle(in)">
                                      <p:cBhvr>
                                        <p:cTn id="15" dur="2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…by refraining from anxiety over our needs (</a:t>
            </a:r>
            <a:r>
              <a:rPr lang="en-US" sz="2800" b="1" i="1" dirty="0">
                <a:latin typeface="Bookman Old Style" panose="02050604050505020204" pitchFamily="18" charset="0"/>
              </a:rPr>
              <a:t>25-34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“Therefore I tell you, do not be anxious about your life, what you will eat or what you will drink, nor about your body, what you will put on. </a:t>
            </a:r>
            <a:r>
              <a:rPr lang="en-US" sz="2800" b="1" i="1" dirty="0">
                <a:solidFill>
                  <a:srgbClr val="0070C0"/>
                </a:solidFill>
                <a:latin typeface="Bookman Old Style" panose="02050604050505020204" pitchFamily="18" charset="0"/>
              </a:rPr>
              <a:t>Is not life more than food, and the body more than clothing</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latin typeface="Bookman Old Style" panose="02050604050505020204" pitchFamily="18" charset="0"/>
              </a:rPr>
              <a:t>And which of you </a:t>
            </a:r>
            <a:r>
              <a:rPr lang="en-US" sz="2800" b="1" i="1" dirty="0">
                <a:solidFill>
                  <a:srgbClr val="0070C0"/>
                </a:solidFill>
                <a:latin typeface="Bookman Old Style" panose="02050604050505020204" pitchFamily="18" charset="0"/>
              </a:rPr>
              <a:t>by being anxious </a:t>
            </a:r>
            <a:r>
              <a:rPr lang="en-US" sz="2800" b="1" i="1" dirty="0">
                <a:latin typeface="Bookman Old Style" panose="02050604050505020204" pitchFamily="18" charset="0"/>
              </a:rPr>
              <a:t>can </a:t>
            </a:r>
            <a:r>
              <a:rPr lang="en-US" sz="2800" b="1" i="1" dirty="0">
                <a:solidFill>
                  <a:srgbClr val="0070C0"/>
                </a:solidFill>
                <a:latin typeface="Bookman Old Style" panose="02050604050505020204" pitchFamily="18" charset="0"/>
              </a:rPr>
              <a:t>add a single hour</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to</a:t>
            </a:r>
            <a:r>
              <a:rPr lang="en-US" sz="2800" b="1" i="1" dirty="0">
                <a:latin typeface="Bookman Old Style" panose="02050604050505020204" pitchFamily="18" charset="0"/>
              </a:rPr>
              <a:t> his span of </a:t>
            </a:r>
            <a:r>
              <a:rPr lang="en-US" sz="2800" b="1" i="1" dirty="0">
                <a:solidFill>
                  <a:srgbClr val="0070C0"/>
                </a:solidFill>
                <a:latin typeface="Bookman Old Style" panose="02050604050505020204" pitchFamily="18" charset="0"/>
              </a:rPr>
              <a:t>life</a:t>
            </a:r>
            <a:r>
              <a:rPr lang="en-US" sz="2800" b="1" dirty="0">
                <a:latin typeface="Bookman Old Style" panose="02050604050505020204" pitchFamily="18" charset="0"/>
              </a:rPr>
              <a:t>? </a:t>
            </a:r>
            <a:endParaRPr lang="en-US" sz="6000" b="1" dirty="0">
              <a:latin typeface="Bookman Old Style" panose="02050604050505020204" pitchFamily="18" charset="0"/>
            </a:endParaRPr>
          </a:p>
        </p:txBody>
      </p:sp>
    </p:spTree>
    <p:extLst>
      <p:ext uri="{BB962C8B-B14F-4D97-AF65-F5344CB8AC3E}">
        <p14:creationId xmlns:p14="http://schemas.microsoft.com/office/powerpoint/2010/main" val="380225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…by refraining from anxiety over our needs (</a:t>
            </a:r>
            <a:r>
              <a:rPr lang="en-US" sz="2800" b="1" i="1" dirty="0">
                <a:latin typeface="Bookman Old Style" panose="02050604050505020204" pitchFamily="18" charset="0"/>
              </a:rPr>
              <a:t>25-34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latin typeface="Bookman Old Style" panose="02050604050505020204" pitchFamily="18" charset="0"/>
              </a:rPr>
              <a:t>Therefore </a:t>
            </a:r>
            <a:r>
              <a:rPr lang="en-US" sz="2800" b="1" i="1" dirty="0">
                <a:solidFill>
                  <a:srgbClr val="0070C0"/>
                </a:solidFill>
                <a:latin typeface="Bookman Old Style" panose="02050604050505020204" pitchFamily="18" charset="0"/>
              </a:rPr>
              <a:t>do not be anxious</a:t>
            </a:r>
            <a:r>
              <a:rPr lang="en-US" sz="2800" b="1" i="1" dirty="0">
                <a:latin typeface="Bookman Old Style" panose="02050604050505020204" pitchFamily="18" charset="0"/>
              </a:rPr>
              <a:t>, saying, ‘What shall we eat?’ or ‘What shall we drink?’ or ‘What shall we wear?’</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the Gentiles seek </a:t>
            </a:r>
            <a:r>
              <a:rPr lang="en-US" sz="2800" b="1" i="1" dirty="0">
                <a:latin typeface="Bookman Old Style" panose="02050604050505020204" pitchFamily="18" charset="0"/>
              </a:rPr>
              <a:t>after all these things, and </a:t>
            </a:r>
            <a:r>
              <a:rPr lang="en-US" sz="2800" b="1" i="1" dirty="0">
                <a:solidFill>
                  <a:srgbClr val="0070C0"/>
                </a:solidFill>
                <a:latin typeface="Bookman Old Style" panose="02050604050505020204" pitchFamily="18" charset="0"/>
              </a:rPr>
              <a:t>your heavenly Father knows that you need them all</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your Father knows what you need </a:t>
            </a:r>
            <a:r>
              <a:rPr lang="en-US" sz="2800" b="1" i="1" dirty="0">
                <a:latin typeface="Bookman Old Style" panose="02050604050505020204" pitchFamily="18" charset="0"/>
              </a:rPr>
              <a:t>before you ask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6:8 </a:t>
            </a:r>
          </a:p>
        </p:txBody>
      </p:sp>
    </p:spTree>
    <p:extLst>
      <p:ext uri="{BB962C8B-B14F-4D97-AF65-F5344CB8AC3E}">
        <p14:creationId xmlns:p14="http://schemas.microsoft.com/office/powerpoint/2010/main" val="261804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…by considering our great value in the eyes of God (</a:t>
            </a:r>
            <a:r>
              <a:rPr lang="en-US" sz="2800" b="1" i="1" dirty="0">
                <a:latin typeface="Bookman Old Style" panose="02050604050505020204" pitchFamily="18" charset="0"/>
              </a:rPr>
              <a:t>26, 28-30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26</a:t>
            </a:r>
            <a:r>
              <a:rPr lang="en-US" sz="3200" b="1" dirty="0">
                <a:latin typeface="Bookman Old Style" panose="02050604050505020204" pitchFamily="18" charset="0"/>
              </a:rPr>
              <a:t> </a:t>
            </a:r>
            <a:r>
              <a:rPr lang="en-US" sz="2800" b="1" i="1" u="sng" dirty="0">
                <a:solidFill>
                  <a:srgbClr val="0070C0"/>
                </a:solidFill>
                <a:latin typeface="Bookman Old Style" panose="02050604050505020204" pitchFamily="18" charset="0"/>
              </a:rPr>
              <a:t>Look</a:t>
            </a:r>
            <a:r>
              <a:rPr lang="en-US" sz="2800" b="1" i="1" dirty="0">
                <a:solidFill>
                  <a:srgbClr val="0070C0"/>
                </a:solidFill>
                <a:latin typeface="Bookman Old Style" panose="02050604050505020204" pitchFamily="18" charset="0"/>
              </a:rPr>
              <a:t> at the birds </a:t>
            </a:r>
            <a:r>
              <a:rPr lang="en-US" sz="2800" b="1" i="1" dirty="0">
                <a:latin typeface="Bookman Old Style" panose="02050604050505020204" pitchFamily="18" charset="0"/>
              </a:rPr>
              <a:t>of the air: they neither sow nor reap nor gather into barns, and yet your heavenly Father feeds them. </a:t>
            </a:r>
            <a:r>
              <a:rPr lang="en-US" sz="2800" b="1" i="1" dirty="0">
                <a:solidFill>
                  <a:srgbClr val="0070C0"/>
                </a:solidFill>
                <a:latin typeface="Bookman Old Style" panose="02050604050505020204" pitchFamily="18" charset="0"/>
              </a:rPr>
              <a:t>Are you not of more value than they</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endParaRPr lang="en-US" sz="6000" b="1" dirty="0">
              <a:latin typeface="Bookman Old Style" panose="02050604050505020204" pitchFamily="18" charset="0"/>
            </a:endParaRPr>
          </a:p>
        </p:txBody>
      </p:sp>
    </p:spTree>
    <p:extLst>
      <p:ext uri="{BB962C8B-B14F-4D97-AF65-F5344CB8AC3E}">
        <p14:creationId xmlns:p14="http://schemas.microsoft.com/office/powerpoint/2010/main" val="200016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…by considering our great value in the eyes of God (</a:t>
            </a:r>
            <a:r>
              <a:rPr lang="en-US" sz="2800" b="1" i="1" dirty="0">
                <a:latin typeface="Bookman Old Style" panose="02050604050505020204" pitchFamily="18" charset="0"/>
              </a:rPr>
              <a:t>26, 28-30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And why are you anxious about clothing</a:t>
            </a:r>
            <a:r>
              <a:rPr lang="en-US" sz="2800" b="1" dirty="0">
                <a:latin typeface="Bookman Old Style" panose="02050604050505020204" pitchFamily="18" charset="0"/>
              </a:rPr>
              <a:t>? </a:t>
            </a:r>
            <a:r>
              <a:rPr lang="en-US" sz="2800" b="1" i="1" u="sng" dirty="0">
                <a:solidFill>
                  <a:srgbClr val="0070C0"/>
                </a:solidFill>
                <a:latin typeface="Bookman Old Style" panose="02050604050505020204" pitchFamily="18" charset="0"/>
              </a:rPr>
              <a:t>Consider</a:t>
            </a:r>
            <a:r>
              <a:rPr lang="en-US" sz="2800" b="1" i="1" dirty="0">
                <a:solidFill>
                  <a:srgbClr val="0070C0"/>
                </a:solidFill>
                <a:latin typeface="Bookman Old Style" panose="02050604050505020204" pitchFamily="18" charset="0"/>
              </a:rPr>
              <a:t> the lilies of the field</a:t>
            </a:r>
            <a:r>
              <a:rPr lang="en-US" sz="2800" b="1" i="1" dirty="0">
                <a:latin typeface="Bookman Old Style" panose="02050604050505020204" pitchFamily="18" charset="0"/>
              </a:rPr>
              <a:t>, how they grow: they neither toil nor spin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yet I tell you, even Solomon in all his glory was not arrayed like one of these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400" b="1" dirty="0">
                <a:latin typeface="Bookman Old Style" panose="02050604050505020204" pitchFamily="18" charset="0"/>
              </a:rPr>
              <a:t> </a:t>
            </a:r>
            <a:r>
              <a:rPr lang="en-US" sz="2800" b="1" i="1" dirty="0">
                <a:latin typeface="Bookman Old Style" panose="02050604050505020204" pitchFamily="18" charset="0"/>
              </a:rPr>
              <a:t>But if God so clothes the grass of the field, which today is alive and tomorrow is thrown into the oven, will he not much more clothe you, O you of little faith</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54056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…by considering our great value in the eyes of God (</a:t>
            </a:r>
            <a:r>
              <a:rPr lang="en-US" sz="2800" b="1" i="1" dirty="0">
                <a:latin typeface="Bookman Old Style" panose="02050604050505020204" pitchFamily="18" charset="0"/>
              </a:rPr>
              <a:t>26, 28-30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And why are you anxious about clothing</a:t>
            </a:r>
            <a:r>
              <a:rPr lang="en-US" sz="2800" b="1" dirty="0">
                <a:latin typeface="Bookman Old Style" panose="02050604050505020204" pitchFamily="18" charset="0"/>
              </a:rPr>
              <a:t>? </a:t>
            </a:r>
            <a:r>
              <a:rPr lang="en-US" sz="2800" b="1" i="1" u="sng" dirty="0">
                <a:solidFill>
                  <a:srgbClr val="0070C0"/>
                </a:solidFill>
                <a:latin typeface="Bookman Old Style" panose="02050604050505020204" pitchFamily="18" charset="0"/>
              </a:rPr>
              <a:t>Consider</a:t>
            </a:r>
            <a:r>
              <a:rPr lang="en-US" sz="2800" b="1" i="1" dirty="0">
                <a:solidFill>
                  <a:srgbClr val="0070C0"/>
                </a:solidFill>
                <a:latin typeface="Bookman Old Style" panose="02050604050505020204" pitchFamily="18" charset="0"/>
              </a:rPr>
              <a:t> the lilies of the field</a:t>
            </a:r>
            <a:r>
              <a:rPr lang="en-US" sz="2800" b="1" i="1" dirty="0">
                <a:latin typeface="Bookman Old Style" panose="02050604050505020204" pitchFamily="18" charset="0"/>
              </a:rPr>
              <a:t>, how they grow: they neither toil nor spin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yet I tell you, even Solomon in all his glory was not arrayed like one of these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400" b="1" dirty="0">
                <a:latin typeface="Bookman Old Style" panose="02050604050505020204" pitchFamily="18" charset="0"/>
              </a:rPr>
              <a:t> </a:t>
            </a:r>
            <a:r>
              <a:rPr lang="en-US" sz="2800" b="1" i="1" dirty="0">
                <a:solidFill>
                  <a:srgbClr val="0070C0"/>
                </a:solidFill>
                <a:latin typeface="Bookman Old Style" panose="02050604050505020204" pitchFamily="18" charset="0"/>
              </a:rPr>
              <a:t>But if God so clothes the grass of the field, which today is alive and tomorrow is thrown into the oven, </a:t>
            </a:r>
            <a:r>
              <a:rPr lang="en-US" sz="4000" b="1" i="1" dirty="0">
                <a:solidFill>
                  <a:srgbClr val="7030A0"/>
                </a:solidFill>
                <a:latin typeface="Bookman Old Style" panose="02050604050505020204" pitchFamily="18" charset="0"/>
              </a:rPr>
              <a:t>will he not much more clothe you</a:t>
            </a:r>
            <a:r>
              <a:rPr lang="en-US" sz="2800" b="1" i="1" dirty="0">
                <a:solidFill>
                  <a:srgbClr val="0070C0"/>
                </a:solidFill>
                <a:latin typeface="Bookman Old Style" panose="02050604050505020204" pitchFamily="18" charset="0"/>
              </a:rPr>
              <a:t>, O you of little faith</a:t>
            </a:r>
            <a:r>
              <a:rPr lang="en-US" sz="2800" b="1" dirty="0">
                <a:solidFill>
                  <a:srgbClr val="0070C0"/>
                </a:solidFill>
                <a:latin typeface="Bookman Old Style" panose="02050604050505020204" pitchFamily="18" charset="0"/>
              </a:rPr>
              <a:t>? </a:t>
            </a:r>
          </a:p>
        </p:txBody>
      </p:sp>
    </p:spTree>
    <p:extLst>
      <p:ext uri="{BB962C8B-B14F-4D97-AF65-F5344CB8AC3E}">
        <p14:creationId xmlns:p14="http://schemas.microsoft.com/office/powerpoint/2010/main" val="291976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3"/>
            </a:pPr>
            <a:r>
              <a:rPr lang="en-US" sz="2800" b="1" dirty="0">
                <a:latin typeface="Bookman Old Style" panose="02050604050505020204" pitchFamily="18" charset="0"/>
              </a:rPr>
              <a:t>…by not importing tomorrow’s worries into today (</a:t>
            </a:r>
            <a:r>
              <a:rPr lang="en-US" sz="2800" b="1" i="1" dirty="0">
                <a:latin typeface="Bookman Old Style" panose="02050604050505020204" pitchFamily="18" charset="0"/>
              </a:rPr>
              <a:t>34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34</a:t>
            </a:r>
            <a:r>
              <a:rPr lang="en-US" sz="2800" b="1" dirty="0">
                <a:latin typeface="Bookman Old Style" panose="02050604050505020204" pitchFamily="18" charset="0"/>
              </a:rPr>
              <a:t> </a:t>
            </a:r>
            <a:r>
              <a:rPr lang="en-US" sz="2800" b="1" i="1" dirty="0">
                <a:latin typeface="Bookman Old Style" panose="02050604050505020204" pitchFamily="18" charset="0"/>
              </a:rPr>
              <a:t>“Therefore </a:t>
            </a:r>
            <a:r>
              <a:rPr lang="en-US" sz="2800" b="1" i="1" dirty="0">
                <a:solidFill>
                  <a:srgbClr val="0070C0"/>
                </a:solidFill>
                <a:latin typeface="Bookman Old Style" panose="02050604050505020204" pitchFamily="18" charset="0"/>
              </a:rPr>
              <a:t>do not be anxious about tomorrow</a:t>
            </a:r>
            <a:r>
              <a:rPr lang="en-US" sz="2800" b="1" i="1" dirty="0">
                <a:latin typeface="Bookman Old Style" panose="02050604050505020204" pitchFamily="18" charset="0"/>
              </a:rPr>
              <a:t>, for tomorrow will be anxious for itself. </a:t>
            </a:r>
            <a:r>
              <a:rPr lang="en-US" sz="2800" b="1" i="1" dirty="0">
                <a:solidFill>
                  <a:srgbClr val="0070C0"/>
                </a:solidFill>
                <a:latin typeface="Bookman Old Style" panose="02050604050505020204" pitchFamily="18" charset="0"/>
              </a:rPr>
              <a:t>Sufficient for the day is its own trouble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affliction does not come from the dust, nor does trouble sprout from the ground, </a:t>
            </a:r>
            <a:r>
              <a:rPr lang="en-US" sz="2800" b="1" i="1" dirty="0">
                <a:solidFill>
                  <a:srgbClr val="0070C0"/>
                </a:solidFill>
                <a:latin typeface="Bookman Old Style" panose="02050604050505020204" pitchFamily="18" charset="0"/>
              </a:rPr>
              <a:t>but man is born to trouble as the sparks fly upward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Job 5:6-7</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In this world </a:t>
            </a:r>
            <a:r>
              <a:rPr lang="en-US" sz="2800" b="1" i="1" dirty="0">
                <a:solidFill>
                  <a:srgbClr val="0070C0"/>
                </a:solidFill>
                <a:latin typeface="Bookman Old Style" panose="02050604050505020204" pitchFamily="18" charset="0"/>
              </a:rPr>
              <a:t>you will have trouble</a:t>
            </a:r>
            <a:r>
              <a:rPr lang="en-US" sz="2800" b="1" i="1" dirty="0">
                <a:latin typeface="Bookman Old Style" panose="02050604050505020204" pitchFamily="18" charset="0"/>
              </a:rPr>
              <a:t>. But </a:t>
            </a:r>
            <a:r>
              <a:rPr lang="en-US" sz="2800" b="1" i="1" dirty="0">
                <a:solidFill>
                  <a:srgbClr val="0070C0"/>
                </a:solidFill>
                <a:latin typeface="Bookman Old Style" panose="02050604050505020204" pitchFamily="18" charset="0"/>
              </a:rPr>
              <a:t>take heart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I have overcome </a:t>
            </a:r>
            <a:r>
              <a:rPr lang="en-US" sz="2800" b="1" i="1" dirty="0">
                <a:latin typeface="Bookman Old Style" panose="02050604050505020204" pitchFamily="18" charset="0"/>
              </a:rPr>
              <a:t>the world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16:33, NIV</a:t>
            </a:r>
          </a:p>
          <a:p>
            <a:pPr marL="0" indent="0">
              <a:buNone/>
            </a:pPr>
            <a:endParaRPr lang="en-US" sz="4400" b="1" dirty="0">
              <a:latin typeface="Bookman Old Style" panose="02050604050505020204" pitchFamily="18" charset="0"/>
            </a:endParaRPr>
          </a:p>
        </p:txBody>
      </p:sp>
    </p:spTree>
    <p:extLst>
      <p:ext uri="{BB962C8B-B14F-4D97-AF65-F5344CB8AC3E}">
        <p14:creationId xmlns:p14="http://schemas.microsoft.com/office/powerpoint/2010/main" val="260583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930906" cy="4736592"/>
          </a:xfrm>
        </p:spPr>
        <p:txBody>
          <a:bodyPr>
            <a:noAutofit/>
          </a:bodyPr>
          <a:lstStyle/>
          <a:p>
            <a:pPr marL="457200" indent="-457200">
              <a:buFont typeface="+mj-lt"/>
              <a:buAutoNum type="alphaUcPeriod" startAt="4"/>
            </a:pPr>
            <a:r>
              <a:rPr lang="en-US" sz="2800" b="1" dirty="0">
                <a:latin typeface="Bookman Old Style" panose="02050604050505020204" pitchFamily="18" charset="0"/>
              </a:rPr>
              <a:t>…by seeking first His kingdom and His righteousness (</a:t>
            </a:r>
            <a:r>
              <a:rPr lang="en-US" sz="2800" b="1" i="1" dirty="0">
                <a:latin typeface="Bookman Old Style" panose="02050604050505020204" pitchFamily="18" charset="0"/>
              </a:rPr>
              <a:t>33</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seek first the kingdom </a:t>
            </a:r>
            <a:r>
              <a:rPr lang="en-US" sz="2800" b="1" i="1" dirty="0">
                <a:latin typeface="Bookman Old Style" panose="02050604050505020204" pitchFamily="18" charset="0"/>
              </a:rPr>
              <a:t>of God and </a:t>
            </a:r>
            <a:r>
              <a:rPr lang="en-US" sz="2800" b="1" i="1" dirty="0">
                <a:solidFill>
                  <a:srgbClr val="0070C0"/>
                </a:solidFill>
                <a:latin typeface="Bookman Old Style" panose="02050604050505020204" pitchFamily="18" charset="0"/>
              </a:rPr>
              <a:t>his righteousness</a:t>
            </a:r>
            <a:r>
              <a:rPr lang="en-US" sz="2800" b="1" i="1" dirty="0">
                <a:latin typeface="Bookman Old Style" panose="02050604050505020204" pitchFamily="18" charset="0"/>
              </a:rPr>
              <a:t>, and all these things will be added to you</a:t>
            </a:r>
            <a:r>
              <a:rPr lang="en-US" sz="2800" b="1" dirty="0">
                <a:latin typeface="Bookman Old Style" panose="02050604050505020204" pitchFamily="18" charset="0"/>
              </a:rPr>
              <a:t>. </a:t>
            </a:r>
          </a:p>
          <a:p>
            <a:pPr marL="0" indent="0">
              <a:buNone/>
            </a:pPr>
            <a:r>
              <a:rPr lang="en-US" sz="2800" b="1" dirty="0">
                <a:solidFill>
                  <a:srgbClr val="7030A0"/>
                </a:solidFill>
                <a:latin typeface="Bookman Old Style" panose="02050604050505020204" pitchFamily="18" charset="0"/>
              </a:rPr>
              <a:t>When you choose to serve the Lord as your master and despise what worldly treasures may offer, the loss of those worldly treasures is no cause for concern: treasures in heaven make such fleeting things inconsequential. This is the economy of His Kingdom. What the world values is worthless in the kingdom and what the kingdom values is foolish in the world’s eyes.</a:t>
            </a:r>
            <a:endParaRPr lang="en-US" sz="6600" b="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407188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Bookman Old Style" panose="02050604050505020204" pitchFamily="18" charset="0"/>
              </a:rPr>
              <a:t>“</a:t>
            </a:r>
            <a:r>
              <a:rPr lang="en-US" sz="2800" b="1" i="1" dirty="0">
                <a:latin typeface="Bookman Old Style" panose="02050604050505020204" pitchFamily="18" charset="0"/>
              </a:rPr>
              <a:t>Therefore </a:t>
            </a:r>
            <a:r>
              <a:rPr lang="en-US" sz="2800" b="1" i="1" dirty="0">
                <a:solidFill>
                  <a:srgbClr val="0070C0"/>
                </a:solidFill>
                <a:latin typeface="Bookman Old Style" panose="02050604050505020204" pitchFamily="18" charset="0"/>
              </a:rPr>
              <a:t>do not be anxious about tomorrow</a:t>
            </a:r>
            <a:r>
              <a:rPr lang="en-US" sz="2800" b="1" i="1" dirty="0">
                <a:latin typeface="Bookman Old Style" panose="02050604050505020204" pitchFamily="18" charset="0"/>
              </a:rPr>
              <a:t>, for tomorrow will be anxious for itself. Sufficient for the day is its own trouble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6:34</a:t>
            </a:r>
          </a:p>
        </p:txBody>
      </p:sp>
      <p:pic>
        <p:nvPicPr>
          <p:cNvPr id="4" name="Picture 3"/>
          <p:cNvPicPr>
            <a:picLocks noChangeAspect="1"/>
          </p:cNvPicPr>
          <p:nvPr/>
        </p:nvPicPr>
        <p:blipFill rotWithShape="1">
          <a:blip r:embed="rId2"/>
          <a:srcRect l="43806" t="34507" r="20857" b="21303"/>
          <a:stretch/>
        </p:blipFill>
        <p:spPr>
          <a:xfrm>
            <a:off x="2939779" y="2175836"/>
            <a:ext cx="6312443" cy="4438161"/>
          </a:xfrm>
          <a:prstGeom prst="rect">
            <a:avLst/>
          </a:prstGeom>
        </p:spPr>
      </p:pic>
    </p:spTree>
    <p:extLst>
      <p:ext uri="{BB962C8B-B14F-4D97-AF65-F5344CB8AC3E}">
        <p14:creationId xmlns:p14="http://schemas.microsoft.com/office/powerpoint/2010/main" val="266594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Trust the King every day and in every way… (</a:t>
            </a:r>
            <a:r>
              <a:rPr lang="en-US" sz="3200" b="1" i="1" dirty="0">
                <a:effectLst/>
                <a:latin typeface="Bookman Old Style" panose="02050604050505020204" pitchFamily="18" charset="0"/>
                <a:ea typeface="Calibri" panose="020F0502020204030204" pitchFamily="34" charset="0"/>
              </a:rPr>
              <a:t>verses 25-34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930906" cy="4736592"/>
          </a:xfrm>
        </p:spPr>
        <p:txBody>
          <a:bodyPr>
            <a:noAutofit/>
          </a:bodyPr>
          <a:lstStyle/>
          <a:p>
            <a:pPr marL="457200" indent="-457200">
              <a:buFont typeface="+mj-lt"/>
              <a:buAutoNum type="alphaUcPeriod" startAt="4"/>
            </a:pPr>
            <a:r>
              <a:rPr lang="en-US" sz="2800" b="1" dirty="0">
                <a:latin typeface="Bookman Old Style" panose="02050604050505020204" pitchFamily="18" charset="0"/>
              </a:rPr>
              <a:t>…by seeking first His kingdom and His righteousness (</a:t>
            </a:r>
            <a:r>
              <a:rPr lang="en-US" sz="2800" b="1" i="1" dirty="0">
                <a:latin typeface="Bookman Old Style" panose="02050604050505020204" pitchFamily="18" charset="0"/>
              </a:rPr>
              <a:t>33</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seek </a:t>
            </a:r>
            <a:r>
              <a:rPr lang="en-US" sz="2800" b="1" i="1" dirty="0">
                <a:latin typeface="Bookman Old Style" panose="02050604050505020204" pitchFamily="18" charset="0"/>
              </a:rPr>
              <a:t>first the kingdom of God and </a:t>
            </a:r>
            <a:r>
              <a:rPr lang="en-US" sz="2800" b="1" i="1" dirty="0">
                <a:solidFill>
                  <a:srgbClr val="0070C0"/>
                </a:solidFill>
                <a:latin typeface="Bookman Old Style" panose="02050604050505020204" pitchFamily="18" charset="0"/>
              </a:rPr>
              <a:t>his righteousness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and all these things will be added to you</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have been young, and now am old, yet </a:t>
            </a:r>
            <a:r>
              <a:rPr lang="en-US" sz="2800" b="1" i="1" dirty="0">
                <a:solidFill>
                  <a:srgbClr val="0070C0"/>
                </a:solidFill>
                <a:latin typeface="Bookman Old Style" panose="02050604050505020204" pitchFamily="18" charset="0"/>
              </a:rPr>
              <a:t>I have not seen the righteous forsaken or his children begging for bread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Psalm 37:25</a:t>
            </a:r>
            <a:endParaRPr lang="en-US" sz="8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1948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EE897-D433-ABD3-B18D-EC9734BDC27F}"/>
              </a:ext>
            </a:extLst>
          </p:cNvPr>
          <p:cNvSpPr>
            <a:spLocks noGrp="1"/>
          </p:cNvSpPr>
          <p:nvPr>
            <p:ph idx="1"/>
          </p:nvPr>
        </p:nvSpPr>
        <p:spPr/>
        <p:txBody>
          <a:bodyPr>
            <a:normAutofit/>
          </a:bodyPr>
          <a:lstStyle/>
          <a:p>
            <a:pPr marL="0" indent="0">
              <a:buNone/>
            </a:pPr>
            <a:r>
              <a:rPr lang="en-US" sz="3200" b="1" dirty="0">
                <a:effectLst/>
                <a:latin typeface="Bookman Old Style" panose="02050604050505020204" pitchFamily="18" charset="0"/>
                <a:ea typeface="Calibri" panose="020F0502020204030204" pitchFamily="34" charset="0"/>
                <a:cs typeface="Arabic Typesetting" panose="03020402040406030203" pitchFamily="66" charset="-78"/>
              </a:rPr>
              <a:t>“</a:t>
            </a:r>
            <a:r>
              <a:rPr lang="en-US" sz="3200" b="1" i="1" dirty="0">
                <a:effectLst/>
                <a:latin typeface="Bookman Old Style" panose="02050604050505020204" pitchFamily="18" charset="0"/>
                <a:ea typeface="Calibri" panose="020F0502020204030204" pitchFamily="34" charset="0"/>
                <a:cs typeface="Arabic Typesetting" panose="03020402040406030203" pitchFamily="66" charset="-78"/>
              </a:rPr>
              <a:t>And without faith it is impossible to please him, for </a:t>
            </a:r>
            <a:r>
              <a:rPr lang="en-US" sz="3200" b="1" i="1" dirty="0">
                <a:solidFill>
                  <a:srgbClr val="0070C0"/>
                </a:solidFill>
                <a:effectLst/>
                <a:latin typeface="Bookman Old Style" panose="02050604050505020204" pitchFamily="18" charset="0"/>
                <a:ea typeface="Calibri" panose="020F0502020204030204" pitchFamily="34" charset="0"/>
                <a:cs typeface="Arabic Typesetting" panose="03020402040406030203" pitchFamily="66" charset="-78"/>
              </a:rPr>
              <a:t>whoever would </a:t>
            </a:r>
            <a:r>
              <a:rPr lang="en-US" sz="3200" b="1" i="1" u="sng" dirty="0">
                <a:solidFill>
                  <a:srgbClr val="0070C0"/>
                </a:solidFill>
                <a:effectLst/>
                <a:latin typeface="Bookman Old Style" panose="02050604050505020204" pitchFamily="18" charset="0"/>
                <a:ea typeface="Calibri" panose="020F0502020204030204" pitchFamily="34" charset="0"/>
                <a:cs typeface="Arabic Typesetting" panose="03020402040406030203" pitchFamily="66" charset="-78"/>
              </a:rPr>
              <a:t>draw near to God </a:t>
            </a:r>
            <a:r>
              <a:rPr lang="en-US" sz="3200" b="1" i="1" dirty="0">
                <a:solidFill>
                  <a:srgbClr val="0070C0"/>
                </a:solidFill>
                <a:effectLst/>
                <a:latin typeface="Bookman Old Style" panose="02050604050505020204" pitchFamily="18" charset="0"/>
                <a:ea typeface="Calibri" panose="020F0502020204030204" pitchFamily="34" charset="0"/>
                <a:cs typeface="Arabic Typesetting" panose="03020402040406030203" pitchFamily="66" charset="-78"/>
              </a:rPr>
              <a:t>must believe that he exists and that he rewards </a:t>
            </a:r>
            <a:r>
              <a:rPr lang="en-US" sz="3200" b="1" i="1" u="sng" dirty="0">
                <a:solidFill>
                  <a:srgbClr val="0070C0"/>
                </a:solidFill>
                <a:effectLst/>
                <a:latin typeface="Bookman Old Style" panose="02050604050505020204" pitchFamily="18" charset="0"/>
                <a:ea typeface="Calibri" panose="020F0502020204030204" pitchFamily="34" charset="0"/>
                <a:cs typeface="Arabic Typesetting" panose="03020402040406030203" pitchFamily="66" charset="-78"/>
              </a:rPr>
              <a:t>those who seek him</a:t>
            </a:r>
            <a:r>
              <a:rPr lang="en-US" sz="3200" b="1" dirty="0">
                <a:effectLst/>
                <a:latin typeface="Bookman Old Style" panose="02050604050505020204" pitchFamily="18" charset="0"/>
                <a:ea typeface="Calibri" panose="020F0502020204030204" pitchFamily="34" charset="0"/>
                <a:cs typeface="Arabic Typesetting" panose="03020402040406030203" pitchFamily="66" charset="-78"/>
              </a:rPr>
              <a:t>.” </a:t>
            </a:r>
            <a:r>
              <a:rPr lang="en-US" sz="3600" b="1" dirty="0">
                <a:solidFill>
                  <a:srgbClr val="C00000"/>
                </a:solidFill>
                <a:effectLst/>
                <a:latin typeface="Bookman Old Style" panose="02050604050505020204" pitchFamily="18" charset="0"/>
                <a:ea typeface="Calibri" panose="020F0502020204030204" pitchFamily="34" charset="0"/>
                <a:cs typeface="Arabic Typesetting" panose="03020402040406030203" pitchFamily="66" charset="-78"/>
              </a:rPr>
              <a:t>Hebrews 11:6 </a:t>
            </a:r>
            <a:endParaRPr lang="en-US" sz="3600" b="1" dirty="0">
              <a:solidFill>
                <a:srgbClr val="C00000"/>
              </a:solidFill>
              <a:latin typeface="Bookman Old Style" panose="02050604050505020204" pitchFamily="18" charset="0"/>
              <a:cs typeface="Arabic Typesetting" panose="03020402040406030203" pitchFamily="66" charset="-78"/>
            </a:endParaRPr>
          </a:p>
        </p:txBody>
      </p:sp>
    </p:spTree>
    <p:extLst>
      <p:ext uri="{BB962C8B-B14F-4D97-AF65-F5344CB8AC3E}">
        <p14:creationId xmlns:p14="http://schemas.microsoft.com/office/powerpoint/2010/main" val="15369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8D1A4F7-1B5D-66CB-1259-A8C63F79453E}"/>
              </a:ext>
            </a:extLst>
          </p:cNvPr>
          <p:cNvSpPr>
            <a:spLocks noGrp="1"/>
          </p:cNvSpPr>
          <p:nvPr>
            <p:ph type="title"/>
          </p:nvPr>
        </p:nvSpPr>
        <p:spPr>
          <a:xfrm>
            <a:off x="1066800" y="-107579"/>
            <a:ext cx="10058400" cy="1609344"/>
          </a:xfrm>
        </p:spPr>
        <p:txBody>
          <a:bodyPr>
            <a:normAutofit/>
          </a:bodyPr>
          <a:lstStyle/>
          <a:p>
            <a:pPr algn="ctr"/>
            <a:r>
              <a:rPr lang="en-US" sz="3600" b="1" dirty="0">
                <a:latin typeface="Bookman Old Style" panose="02050604050505020204" pitchFamily="18" charset="0"/>
              </a:rPr>
              <a:t>Trust the king every day and in every way</a:t>
            </a:r>
          </a:p>
        </p:txBody>
      </p:sp>
      <p:sp>
        <p:nvSpPr>
          <p:cNvPr id="7" name="Content Placeholder 6">
            <a:extLst>
              <a:ext uri="{FF2B5EF4-FFF2-40B4-BE49-F238E27FC236}">
                <a16:creationId xmlns:a16="http://schemas.microsoft.com/office/drawing/2014/main" id="{A9B13A37-365C-5C0E-DB4D-D60C49CC9F93}"/>
              </a:ext>
            </a:extLst>
          </p:cNvPr>
          <p:cNvSpPr>
            <a:spLocks noGrp="1"/>
          </p:cNvSpPr>
          <p:nvPr>
            <p:ph idx="1"/>
          </p:nvPr>
        </p:nvSpPr>
        <p:spPr>
          <a:xfrm>
            <a:off x="1066800" y="6064078"/>
            <a:ext cx="10058400" cy="568004"/>
          </a:xfrm>
        </p:spPr>
        <p:txBody>
          <a:bodyPr>
            <a:normAutofit/>
          </a:bodyPr>
          <a:lstStyle/>
          <a:p>
            <a:pPr marL="0" indent="0" algn="ctr">
              <a:buNone/>
            </a:pPr>
            <a:r>
              <a:rPr lang="en-US" sz="3200" b="1" i="1" dirty="0"/>
              <a:t>Matthew 6:19-34</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commands our devotion to His eternal purposes (</a:t>
            </a:r>
            <a:r>
              <a:rPr lang="en-US" sz="3200" b="1" i="1" dirty="0">
                <a:effectLst/>
                <a:latin typeface="Bookman Old Style" panose="02050604050505020204" pitchFamily="18" charset="0"/>
                <a:ea typeface="Calibri" panose="020F0502020204030204" pitchFamily="34" charset="0"/>
              </a:rPr>
              <a:t>verses 19-24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Set your heart on the King and His kingdom (</a:t>
            </a:r>
            <a:r>
              <a:rPr lang="en-US" sz="2800" b="1" i="1" dirty="0">
                <a:latin typeface="Bookman Old Style" panose="02050604050505020204" pitchFamily="18" charset="0"/>
              </a:rPr>
              <a:t>19-21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a:t>
            </a:r>
            <a:r>
              <a:rPr lang="en-US" sz="2800" b="1" i="1" dirty="0">
                <a:solidFill>
                  <a:srgbClr val="0070C0"/>
                </a:solidFill>
                <a:latin typeface="Bookman Old Style" panose="02050604050505020204" pitchFamily="18" charset="0"/>
              </a:rPr>
              <a:t>Do not lay up for yourselves treasures on earth</a:t>
            </a:r>
            <a:r>
              <a:rPr lang="en-US" sz="2800" b="1" i="1" dirty="0">
                <a:latin typeface="Bookman Old Style" panose="02050604050505020204" pitchFamily="18" charset="0"/>
              </a:rPr>
              <a:t>, where moth and rust destroy and where thieves break in and steal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20 </a:t>
            </a:r>
            <a:r>
              <a:rPr lang="en-US" sz="2800" b="1" i="1" dirty="0">
                <a:solidFill>
                  <a:srgbClr val="0070C0"/>
                </a:solidFill>
                <a:latin typeface="Bookman Old Style" panose="02050604050505020204" pitchFamily="18" charset="0"/>
              </a:rPr>
              <a:t>but lay up for yourselves treasures in heaven</a:t>
            </a:r>
            <a:r>
              <a:rPr lang="en-US" sz="2800" b="1" i="1" dirty="0">
                <a:latin typeface="Bookman Old Style" panose="02050604050505020204" pitchFamily="18" charset="0"/>
              </a:rPr>
              <a:t>, where neither moth nor rust destroys and where thieves do not break in and steal</a:t>
            </a:r>
            <a:r>
              <a:rPr lang="en-US" sz="2800" b="1" dirty="0">
                <a:latin typeface="Bookman Old Style" panose="02050604050505020204" pitchFamily="18" charset="0"/>
              </a:rPr>
              <a:t>. </a:t>
            </a:r>
            <a:endParaRPr lang="en-US" sz="4400" b="1" dirty="0">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commands our devotion to His eternal purposes (</a:t>
            </a:r>
            <a:r>
              <a:rPr lang="en-US" sz="3200" b="1" i="1" dirty="0">
                <a:effectLst/>
                <a:latin typeface="Bookman Old Style" panose="02050604050505020204" pitchFamily="18" charset="0"/>
                <a:ea typeface="Calibri" panose="020F0502020204030204" pitchFamily="34" charset="0"/>
              </a:rPr>
              <a:t>verses 19-24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867406" cy="4736592"/>
          </a:xfrm>
        </p:spPr>
        <p:txBody>
          <a:bodyPr>
            <a:noAutofit/>
          </a:bodyPr>
          <a:lstStyle/>
          <a:p>
            <a:pPr marL="457200" indent="-457200">
              <a:buFont typeface="+mj-lt"/>
              <a:buAutoNum type="alphaUcPeriod"/>
            </a:pPr>
            <a:r>
              <a:rPr lang="en-US" sz="2800" b="1" dirty="0">
                <a:latin typeface="Bookman Old Style" panose="02050604050505020204" pitchFamily="18" charset="0"/>
              </a:rPr>
              <a:t>Set your heart on the King and His kingdom (</a:t>
            </a:r>
            <a:r>
              <a:rPr lang="en-US" sz="2800" b="1" i="1" dirty="0">
                <a:latin typeface="Bookman Old Style" panose="02050604050505020204" pitchFamily="18" charset="0"/>
              </a:rPr>
              <a:t>19-21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21 </a:t>
            </a:r>
            <a:r>
              <a:rPr lang="en-US" sz="2800" b="1" i="1" dirty="0">
                <a:latin typeface="Bookman Old Style" panose="02050604050505020204" pitchFamily="18" charset="0"/>
              </a:rPr>
              <a:t>For where your treasure is, </a:t>
            </a:r>
            <a:r>
              <a:rPr lang="en-US" sz="2800" b="1" i="1" dirty="0">
                <a:solidFill>
                  <a:srgbClr val="0070C0"/>
                </a:solidFill>
                <a:latin typeface="Bookman Old Style" panose="02050604050505020204" pitchFamily="18" charset="0"/>
              </a:rPr>
              <a:t>there your heart will be also</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Do not love the world or the things in the world. </a:t>
            </a:r>
            <a:r>
              <a:rPr lang="en-US" sz="2800" b="1" i="1" dirty="0">
                <a:solidFill>
                  <a:srgbClr val="0070C0"/>
                </a:solidFill>
                <a:latin typeface="Bookman Old Style" panose="02050604050505020204" pitchFamily="18" charset="0"/>
              </a:rPr>
              <a:t>If anyone loves the world, </a:t>
            </a:r>
            <a:r>
              <a:rPr lang="en-US" sz="2800" b="1" i="1" u="sng" dirty="0">
                <a:solidFill>
                  <a:srgbClr val="0070C0"/>
                </a:solidFill>
                <a:latin typeface="Bookman Old Style" panose="02050604050505020204" pitchFamily="18" charset="0"/>
              </a:rPr>
              <a:t>the love of the Father is not in him</a:t>
            </a:r>
            <a:r>
              <a:rPr lang="en-US" sz="2800" b="1" i="1" dirty="0">
                <a:latin typeface="Bookman Old Style" panose="02050604050505020204" pitchFamily="18" charset="0"/>
              </a:rPr>
              <a:t>. For </a:t>
            </a:r>
            <a:r>
              <a:rPr lang="en-US" sz="2800" b="1" i="1" dirty="0">
                <a:solidFill>
                  <a:srgbClr val="0070C0"/>
                </a:solidFill>
                <a:latin typeface="Bookman Old Style" panose="02050604050505020204" pitchFamily="18" charset="0"/>
              </a:rPr>
              <a:t>all that is in the world</a:t>
            </a:r>
            <a:r>
              <a:rPr lang="en-US" sz="2800" b="1" i="1" dirty="0">
                <a:latin typeface="Bookman Old Style" panose="02050604050505020204" pitchFamily="18" charset="0"/>
              </a:rPr>
              <a:t>—the desires of the flesh and the desires of the eyes and pride of life—</a:t>
            </a:r>
            <a:r>
              <a:rPr lang="en-US" sz="2800" b="1" i="1" u="sng" dirty="0">
                <a:solidFill>
                  <a:srgbClr val="0070C0"/>
                </a:solidFill>
                <a:latin typeface="Bookman Old Style" panose="02050604050505020204" pitchFamily="18" charset="0"/>
              </a:rPr>
              <a:t>is not from the Father</a:t>
            </a:r>
            <a:r>
              <a:rPr lang="en-US" sz="2800" b="1" i="1" dirty="0">
                <a:latin typeface="Bookman Old Style" panose="02050604050505020204" pitchFamily="18" charset="0"/>
              </a:rPr>
              <a:t> but is from the world. And </a:t>
            </a:r>
            <a:r>
              <a:rPr lang="en-US" sz="2800" b="1" i="1" dirty="0">
                <a:solidFill>
                  <a:srgbClr val="0070C0"/>
                </a:solidFill>
                <a:latin typeface="Bookman Old Style" panose="02050604050505020204" pitchFamily="18" charset="0"/>
              </a:rPr>
              <a:t>the world is passing away </a:t>
            </a:r>
            <a:r>
              <a:rPr lang="en-US" sz="2800" b="1" i="1" u="sng" dirty="0">
                <a:solidFill>
                  <a:srgbClr val="0070C0"/>
                </a:solidFill>
                <a:latin typeface="Bookman Old Style" panose="02050604050505020204" pitchFamily="18" charset="0"/>
              </a:rPr>
              <a:t>along with its desires</a:t>
            </a:r>
            <a:r>
              <a:rPr lang="en-US" sz="2800" b="1" i="1" dirty="0">
                <a:solidFill>
                  <a:srgbClr val="0070C0"/>
                </a:solidFill>
                <a:latin typeface="Bookman Old Style" panose="02050604050505020204" pitchFamily="18" charset="0"/>
              </a:rPr>
              <a:t>, but whoever does the will of God </a:t>
            </a:r>
            <a:r>
              <a:rPr lang="en-US" sz="2800" b="1" i="1" u="sng" dirty="0">
                <a:solidFill>
                  <a:srgbClr val="0070C0"/>
                </a:solidFill>
                <a:latin typeface="Bookman Old Style" panose="02050604050505020204" pitchFamily="18" charset="0"/>
              </a:rPr>
              <a:t>abides forever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 John 2:15-17</a:t>
            </a:r>
          </a:p>
          <a:p>
            <a:pPr marL="0" indent="0">
              <a:buNone/>
            </a:pPr>
            <a:endParaRPr lang="en-US" sz="4400" b="1" dirty="0">
              <a:latin typeface="Bookman Old Style" panose="02050604050505020204" pitchFamily="18" charset="0"/>
            </a:endParaRPr>
          </a:p>
        </p:txBody>
      </p:sp>
    </p:spTree>
    <p:extLst>
      <p:ext uri="{BB962C8B-B14F-4D97-AF65-F5344CB8AC3E}">
        <p14:creationId xmlns:p14="http://schemas.microsoft.com/office/powerpoint/2010/main" val="237804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commands our devotion to His eternal purposes (</a:t>
            </a:r>
            <a:r>
              <a:rPr lang="en-US" sz="3200" b="1" i="1" dirty="0">
                <a:effectLst/>
                <a:latin typeface="Bookman Old Style" panose="02050604050505020204" pitchFamily="18" charset="0"/>
                <a:ea typeface="Calibri" panose="020F0502020204030204" pitchFamily="34" charset="0"/>
              </a:rPr>
              <a:t>verses 19-24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Devote your ways to the King and His ways (</a:t>
            </a:r>
            <a:r>
              <a:rPr lang="en-US" sz="2800" b="1" i="1" dirty="0">
                <a:latin typeface="Bookman Old Style" panose="02050604050505020204" pitchFamily="18" charset="0"/>
              </a:rPr>
              <a:t>22-24</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Keep on hearing, but do not understand; </a:t>
            </a:r>
            <a:r>
              <a:rPr lang="en-US" sz="2800" b="1" i="1" dirty="0">
                <a:solidFill>
                  <a:srgbClr val="0070C0"/>
                </a:solidFill>
                <a:latin typeface="Bookman Old Style" panose="02050604050505020204" pitchFamily="18" charset="0"/>
              </a:rPr>
              <a:t>keep on seeing, but do not perceive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Make the heart of this people dull</a:t>
            </a:r>
            <a:r>
              <a:rPr lang="en-US" sz="2800" b="1" i="1" dirty="0">
                <a:latin typeface="Bookman Old Style" panose="02050604050505020204" pitchFamily="18" charset="0"/>
              </a:rPr>
              <a:t>, and their ears heavy, and </a:t>
            </a:r>
            <a:r>
              <a:rPr lang="en-US" sz="2800" b="1" i="1" dirty="0">
                <a:solidFill>
                  <a:srgbClr val="0070C0"/>
                </a:solidFill>
                <a:latin typeface="Bookman Old Style" panose="02050604050505020204" pitchFamily="18" charset="0"/>
              </a:rPr>
              <a:t>blind their eyes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lest they see with their eyes</a:t>
            </a:r>
            <a:r>
              <a:rPr lang="en-US" sz="2800" b="1" i="1" dirty="0">
                <a:latin typeface="Bookman Old Style" panose="02050604050505020204" pitchFamily="18" charset="0"/>
              </a:rPr>
              <a:t>, and hear with their ears, </a:t>
            </a:r>
            <a:r>
              <a:rPr lang="en-US" sz="2800" b="1" i="1" dirty="0">
                <a:solidFill>
                  <a:srgbClr val="0070C0"/>
                </a:solidFill>
                <a:latin typeface="Bookman Old Style" panose="02050604050505020204" pitchFamily="18" charset="0"/>
              </a:rPr>
              <a:t>and understand with their hearts, and turn and be healed.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6:9-10</a:t>
            </a: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13440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commands our devotion to His eternal purposes (</a:t>
            </a:r>
            <a:r>
              <a:rPr lang="en-US" sz="3200" b="1" i="1" dirty="0">
                <a:effectLst/>
                <a:latin typeface="Bookman Old Style" panose="02050604050505020204" pitchFamily="18" charset="0"/>
                <a:ea typeface="Calibri" panose="020F0502020204030204" pitchFamily="34" charset="0"/>
              </a:rPr>
              <a:t>verses 19-24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Devote your ways to the King and His ways (</a:t>
            </a:r>
            <a:r>
              <a:rPr lang="en-US" sz="2800" b="1" i="1" dirty="0">
                <a:latin typeface="Bookman Old Style" panose="02050604050505020204" pitchFamily="18" charset="0"/>
              </a:rPr>
              <a:t>22-24</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a:t>
            </a:r>
            <a:r>
              <a:rPr lang="en-US" sz="2800" b="1" i="1" dirty="0">
                <a:solidFill>
                  <a:srgbClr val="0070C0"/>
                </a:solidFill>
                <a:latin typeface="Bookman Old Style" panose="02050604050505020204" pitchFamily="18" charset="0"/>
              </a:rPr>
              <a:t>The eye </a:t>
            </a:r>
            <a:r>
              <a:rPr lang="en-US" sz="2800" b="1" i="1" dirty="0">
                <a:latin typeface="Bookman Old Style" panose="02050604050505020204" pitchFamily="18" charset="0"/>
              </a:rPr>
              <a:t>is the lamp of the body. So, </a:t>
            </a:r>
            <a:r>
              <a:rPr lang="en-US" sz="2800" b="1" i="1" dirty="0">
                <a:solidFill>
                  <a:srgbClr val="0070C0"/>
                </a:solidFill>
                <a:latin typeface="Bookman Old Style" panose="02050604050505020204" pitchFamily="18" charset="0"/>
              </a:rPr>
              <a:t>if your eye is healthy</a:t>
            </a:r>
            <a:r>
              <a:rPr lang="en-US" sz="2800" b="1" i="1" dirty="0">
                <a:latin typeface="Bookman Old Style" panose="02050604050505020204" pitchFamily="18" charset="0"/>
              </a:rPr>
              <a:t>, your </a:t>
            </a:r>
            <a:r>
              <a:rPr lang="en-US" sz="2800" b="1" i="1" u="sng" dirty="0">
                <a:solidFill>
                  <a:srgbClr val="0070C0"/>
                </a:solidFill>
                <a:latin typeface="Bookman Old Style" panose="02050604050505020204" pitchFamily="18" charset="0"/>
              </a:rPr>
              <a:t>whole</a:t>
            </a:r>
            <a:r>
              <a:rPr lang="en-US" sz="2800" b="1" i="1" dirty="0">
                <a:solidFill>
                  <a:srgbClr val="0070C0"/>
                </a:solidFill>
                <a:latin typeface="Bookman Old Style" panose="02050604050505020204" pitchFamily="18" charset="0"/>
              </a:rPr>
              <a:t> body </a:t>
            </a:r>
            <a:r>
              <a:rPr lang="en-US" sz="2800" b="1" i="1" dirty="0">
                <a:latin typeface="Bookman Old Style" panose="02050604050505020204" pitchFamily="18" charset="0"/>
              </a:rPr>
              <a:t>will be </a:t>
            </a:r>
            <a:r>
              <a:rPr lang="en-US" sz="2800" b="1" i="1" dirty="0">
                <a:solidFill>
                  <a:srgbClr val="0070C0"/>
                </a:solidFill>
                <a:latin typeface="Bookman Old Style" panose="02050604050505020204" pitchFamily="18" charset="0"/>
              </a:rPr>
              <a:t>full of light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if your eye is bad</a:t>
            </a:r>
            <a:r>
              <a:rPr lang="en-US" sz="2800" b="1" i="1" dirty="0">
                <a:latin typeface="Bookman Old Style" panose="02050604050505020204" pitchFamily="18" charset="0"/>
              </a:rPr>
              <a:t>, your </a:t>
            </a:r>
            <a:r>
              <a:rPr lang="en-US" sz="2800" b="1" i="1" u="sng" dirty="0">
                <a:solidFill>
                  <a:srgbClr val="0070C0"/>
                </a:solidFill>
                <a:latin typeface="Bookman Old Style" panose="02050604050505020204" pitchFamily="18" charset="0"/>
              </a:rPr>
              <a:t>whole</a:t>
            </a:r>
            <a:r>
              <a:rPr lang="en-US" sz="2800" b="1" i="1" dirty="0">
                <a:solidFill>
                  <a:srgbClr val="0070C0"/>
                </a:solidFill>
                <a:latin typeface="Bookman Old Style" panose="02050604050505020204" pitchFamily="18" charset="0"/>
              </a:rPr>
              <a:t> body </a:t>
            </a:r>
            <a:r>
              <a:rPr lang="en-US" sz="2800" b="1" i="1" dirty="0">
                <a:latin typeface="Bookman Old Style" panose="02050604050505020204" pitchFamily="18" charset="0"/>
              </a:rPr>
              <a:t>will be </a:t>
            </a:r>
            <a:r>
              <a:rPr lang="en-US" sz="2800" b="1" i="1" dirty="0">
                <a:solidFill>
                  <a:srgbClr val="0070C0"/>
                </a:solidFill>
                <a:latin typeface="Bookman Old Style" panose="02050604050505020204" pitchFamily="18" charset="0"/>
              </a:rPr>
              <a:t>full of darkness</a:t>
            </a:r>
            <a:r>
              <a:rPr lang="en-US" sz="2800" b="1" i="1" dirty="0">
                <a:latin typeface="Bookman Old Style" panose="02050604050505020204" pitchFamily="18" charset="0"/>
              </a:rPr>
              <a:t>. If then the light in you is darkness, how great is the darkness!</a:t>
            </a:r>
            <a:r>
              <a:rPr lang="en-US" sz="2800" b="1" dirty="0">
                <a:latin typeface="Bookman Old Style" panose="02050604050505020204" pitchFamily="18" charset="0"/>
              </a:rPr>
              <a:t> </a:t>
            </a:r>
            <a:endParaRPr lang="en-US" sz="5400" b="1" dirty="0">
              <a:latin typeface="Bookman Old Style" panose="02050604050505020204" pitchFamily="18" charset="0"/>
            </a:endParaRPr>
          </a:p>
        </p:txBody>
      </p:sp>
    </p:spTree>
    <p:extLst>
      <p:ext uri="{BB962C8B-B14F-4D97-AF65-F5344CB8AC3E}">
        <p14:creationId xmlns:p14="http://schemas.microsoft.com/office/powerpoint/2010/main" val="324548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commands our devotion to His eternal purposes (</a:t>
            </a:r>
            <a:r>
              <a:rPr lang="en-US" sz="3200" b="1" i="1" dirty="0">
                <a:effectLst/>
                <a:latin typeface="Bookman Old Style" panose="02050604050505020204" pitchFamily="18" charset="0"/>
                <a:ea typeface="Calibri" panose="020F0502020204030204" pitchFamily="34" charset="0"/>
              </a:rPr>
              <a:t>verses 19-24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Devote your ways to the King and His ways (</a:t>
            </a:r>
            <a:r>
              <a:rPr lang="en-US" sz="2800" b="1" i="1" dirty="0">
                <a:latin typeface="Bookman Old Style" panose="02050604050505020204" pitchFamily="18" charset="0"/>
              </a:rPr>
              <a:t>22-24</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“No one can serve two masters, for either he will hate the one and love the other, or he will be devoted to the one and despise the other. </a:t>
            </a:r>
            <a:r>
              <a:rPr lang="en-US" sz="2800" b="1" i="1" dirty="0">
                <a:solidFill>
                  <a:srgbClr val="0070C0"/>
                </a:solidFill>
                <a:latin typeface="Bookman Old Style" panose="02050604050505020204" pitchFamily="18" charset="0"/>
              </a:rPr>
              <a:t>You </a:t>
            </a:r>
            <a:r>
              <a:rPr lang="en-US" sz="2800" b="1" i="1" u="sng" dirty="0">
                <a:solidFill>
                  <a:srgbClr val="0070C0"/>
                </a:solidFill>
                <a:latin typeface="Bookman Old Style" panose="02050604050505020204" pitchFamily="18" charset="0"/>
              </a:rPr>
              <a:t>cannot</a:t>
            </a:r>
            <a:r>
              <a:rPr lang="en-US" sz="2800" b="1" i="1" dirty="0">
                <a:solidFill>
                  <a:srgbClr val="0070C0"/>
                </a:solidFill>
                <a:latin typeface="Bookman Old Style" panose="02050604050505020204" pitchFamily="18" charset="0"/>
              </a:rPr>
              <a:t> serve God and </a:t>
            </a:r>
            <a:r>
              <a:rPr lang="en-US" sz="2800" b="1" i="1" dirty="0">
                <a:solidFill>
                  <a:srgbClr val="7030A0"/>
                </a:solidFill>
                <a:latin typeface="Bookman Old Style" panose="02050604050505020204" pitchFamily="18" charset="0"/>
              </a:rPr>
              <a:t>money</a:t>
            </a:r>
            <a:r>
              <a:rPr lang="en-US" sz="2800" b="1" dirty="0">
                <a:latin typeface="Bookman Old Style" panose="02050604050505020204" pitchFamily="18" charset="0"/>
              </a:rPr>
              <a:t>.</a:t>
            </a:r>
            <a:r>
              <a:rPr lang="en-US" sz="2800" b="1" dirty="0">
                <a:solidFill>
                  <a:srgbClr val="FF0000"/>
                </a:solidFill>
                <a:latin typeface="Bookman Old Style" panose="02050604050505020204" pitchFamily="18" charset="0"/>
              </a:rPr>
              <a:t>*</a:t>
            </a:r>
          </a:p>
          <a:p>
            <a:pPr marL="0" indent="0">
              <a:buNone/>
            </a:pPr>
            <a:endParaRPr lang="en-US" sz="2800" b="1" dirty="0">
              <a:solidFill>
                <a:srgbClr val="FF0000"/>
              </a:solidFill>
              <a:latin typeface="Bookman Old Style" panose="02050604050505020204" pitchFamily="18" charset="0"/>
            </a:endParaRPr>
          </a:p>
          <a:p>
            <a:pPr marL="0" indent="0">
              <a:buNone/>
            </a:pPr>
            <a:r>
              <a:rPr lang="en-US" sz="2800" b="1" dirty="0">
                <a:solidFill>
                  <a:srgbClr val="FF0000"/>
                </a:solidFill>
                <a:latin typeface="Bookman Old Style" panose="02050604050505020204" pitchFamily="18" charset="0"/>
              </a:rPr>
              <a:t>* </a:t>
            </a:r>
            <a:r>
              <a:rPr lang="en-US" sz="2800" b="1" dirty="0">
                <a:latin typeface="Bookman Old Style" panose="02050604050505020204" pitchFamily="18" charset="0"/>
              </a:rPr>
              <a:t>The Aramaic word </a:t>
            </a:r>
            <a:r>
              <a:rPr lang="he-IL" sz="2800" b="1" dirty="0">
                <a:solidFill>
                  <a:srgbClr val="7030A0"/>
                </a:solidFill>
                <a:latin typeface="Bookman Old Style" panose="02050604050505020204" pitchFamily="18" charset="0"/>
              </a:rPr>
              <a:t>מ</a:t>
            </a:r>
            <a:r>
              <a:rPr lang="he-IL" sz="3200" b="1" dirty="0">
                <a:solidFill>
                  <a:srgbClr val="7030A0"/>
                </a:solidFill>
                <a:latin typeface="Bookman Old Style" panose="02050604050505020204" pitchFamily="18" charset="0"/>
              </a:rPr>
              <a:t>ָמוֹן</a:t>
            </a:r>
            <a:r>
              <a:rPr lang="en-US" sz="3200" b="1" dirty="0">
                <a:solidFill>
                  <a:srgbClr val="7030A0"/>
                </a:solidFill>
                <a:latin typeface="Bookman Old Style" panose="02050604050505020204" pitchFamily="18" charset="0"/>
              </a:rPr>
              <a:t> </a:t>
            </a:r>
            <a:r>
              <a:rPr lang="en-US" sz="2800" b="1" dirty="0">
                <a:latin typeface="Bookman Old Style" panose="02050604050505020204" pitchFamily="18" charset="0"/>
              </a:rPr>
              <a:t>(</a:t>
            </a:r>
            <a:r>
              <a:rPr lang="en-US" sz="2800" b="1" dirty="0" err="1">
                <a:latin typeface="Bookman Old Style" panose="02050604050505020204" pitchFamily="18" charset="0"/>
              </a:rPr>
              <a:t>mah</a:t>
            </a:r>
            <a:r>
              <a:rPr lang="en-US" sz="2800" b="1" dirty="0">
                <a:latin typeface="Bookman Old Style" panose="02050604050505020204" pitchFamily="18" charset="0"/>
              </a:rPr>
              <a:t> mown). Refers to anything that brings you wealth in this world.</a:t>
            </a:r>
            <a:endParaRPr lang="en-US" sz="2800" b="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425564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ircle(in)">
                                      <p:cBhvr>
                                        <p:cTn id="1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1173</TotalTime>
  <Words>1628</Words>
  <Application>Microsoft Office PowerPoint</Application>
  <PresentationFormat>Widescreen</PresentationFormat>
  <Paragraphs>66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Bookman Old Style</vt:lpstr>
      <vt:lpstr>Calibri</vt:lpstr>
      <vt:lpstr>Rockwell</vt:lpstr>
      <vt:lpstr>Rockwell Condensed</vt:lpstr>
      <vt:lpstr>Wingdings</vt:lpstr>
      <vt:lpstr>Wood Type</vt:lpstr>
      <vt:lpstr>PowerPoint Presentation</vt:lpstr>
      <vt:lpstr>“Therefore do not be anxious about tomorrow, for tomorrow will be anxious for itself. Sufficient for the day is its own trouble.” Matthew 6:34</vt:lpstr>
      <vt:lpstr>PowerPoint Presentation</vt:lpstr>
      <vt:lpstr>Trust the king every day and in every way</vt:lpstr>
      <vt:lpstr>I. The King commands our devotion to His eternal purposes (verses 19-24)</vt:lpstr>
      <vt:lpstr>I. The King commands our devotion to His eternal purposes (verses 19-24)</vt:lpstr>
      <vt:lpstr>I. The King commands our devotion to His eternal purposes (verses 19-24)</vt:lpstr>
      <vt:lpstr>I. The King commands our devotion to His eternal purposes (verses 19-24)</vt:lpstr>
      <vt:lpstr>I. The King commands our devotion to His eternal purposes (verses 19-24)</vt:lpstr>
      <vt:lpstr>I. The King commands our devotion to His eternal purposes (verses 19-24)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lpstr>II. Trust the King every day and in every way… (verses 25-34)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72</cp:revision>
  <dcterms:created xsi:type="dcterms:W3CDTF">2020-03-26T18:56:14Z</dcterms:created>
  <dcterms:modified xsi:type="dcterms:W3CDTF">2023-03-13T21:08:00Z</dcterms:modified>
</cp:coreProperties>
</file>