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30"/>
  </p:notesMasterIdLst>
  <p:sldIdLst>
    <p:sldId id="545" r:id="rId3"/>
    <p:sldId id="399" r:id="rId4"/>
    <p:sldId id="557" r:id="rId5"/>
    <p:sldId id="558" r:id="rId6"/>
    <p:sldId id="559" r:id="rId7"/>
    <p:sldId id="560" r:id="rId8"/>
    <p:sldId id="561" r:id="rId9"/>
    <p:sldId id="504" r:id="rId10"/>
    <p:sldId id="554" r:id="rId11"/>
    <p:sldId id="562" r:id="rId12"/>
    <p:sldId id="563" r:id="rId13"/>
    <p:sldId id="564" r:id="rId14"/>
    <p:sldId id="513" r:id="rId15"/>
    <p:sldId id="566" r:id="rId16"/>
    <p:sldId id="567" r:id="rId17"/>
    <p:sldId id="565" r:id="rId18"/>
    <p:sldId id="568" r:id="rId19"/>
    <p:sldId id="569" r:id="rId20"/>
    <p:sldId id="570" r:id="rId21"/>
    <p:sldId id="555" r:id="rId22"/>
    <p:sldId id="571" r:id="rId23"/>
    <p:sldId id="573" r:id="rId24"/>
    <p:sldId id="572" r:id="rId25"/>
    <p:sldId id="556" r:id="rId26"/>
    <p:sldId id="574" r:id="rId27"/>
    <p:sldId id="575" r:id="rId28"/>
    <p:sldId id="53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23069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98099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87804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96053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79825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18615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29109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2636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861375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43994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8804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2/19/2023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5382487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Matthew 5:17-32</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the heart of the matter (</a:t>
            </a:r>
            <a:r>
              <a:rPr lang="en-US" sz="3200" b="1" i="1" dirty="0">
                <a:effectLst/>
                <a:latin typeface="Bookman Old Style" panose="02050604050505020204" pitchFamily="18" charset="0"/>
                <a:ea typeface="Calibri" panose="020F0502020204030204" pitchFamily="34" charset="0"/>
              </a:rPr>
              <a:t>verses 17-20</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881898"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Do not think that I have come to abolish the Law or the Prophets; I have not come to abolish them but to fulfill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For truly, I say to you, </a:t>
            </a:r>
            <a:r>
              <a:rPr lang="en-US" sz="2800" b="1" i="1" u="sng" dirty="0">
                <a:solidFill>
                  <a:srgbClr val="0070C0"/>
                </a:solidFill>
                <a:latin typeface="Bookman Old Style" panose="02050604050505020204" pitchFamily="18" charset="0"/>
              </a:rPr>
              <a:t>until heaven and earth pass away</a:t>
            </a:r>
            <a:r>
              <a:rPr lang="en-US" sz="2800" b="1" i="1" dirty="0">
                <a:solidFill>
                  <a:srgbClr val="0070C0"/>
                </a:solidFill>
                <a:latin typeface="Bookman Old Style" panose="02050604050505020204" pitchFamily="18" charset="0"/>
              </a:rPr>
              <a:t>, not an iota, not a dot, will pass from the Law until all is accomplished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Therefore whoever relaxes one of the least of these commandments and teaches others to do the same will be called least in the kingdom of heaven, but whoever does them and teaches them will be called great in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For I tell you, unless your righteousness exceeds that of the scribes and Pharisees, you will never enter the kingdom of heaven</a:t>
            </a:r>
            <a:r>
              <a:rPr lang="en-US" sz="2800" b="1" dirty="0">
                <a:latin typeface="Bookman Old Style" panose="02050604050505020204" pitchFamily="18" charset="0"/>
              </a:rPr>
              <a:t>. </a:t>
            </a:r>
          </a:p>
          <a:p>
            <a:pPr marL="0" indent="0">
              <a:buNone/>
            </a:pPr>
            <a:endParaRPr lang="en-US" sz="5400" b="1" dirty="0">
              <a:latin typeface="Bookman Old Style" panose="02050604050505020204" pitchFamily="18" charset="0"/>
            </a:endParaRPr>
          </a:p>
        </p:txBody>
      </p:sp>
    </p:spTree>
    <p:extLst>
      <p:ext uri="{BB962C8B-B14F-4D97-AF65-F5344CB8AC3E}">
        <p14:creationId xmlns:p14="http://schemas.microsoft.com/office/powerpoint/2010/main" val="1633170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the heart of the matter (</a:t>
            </a:r>
            <a:r>
              <a:rPr lang="en-US" sz="3200" b="1" i="1" dirty="0">
                <a:effectLst/>
                <a:latin typeface="Bookman Old Style" panose="02050604050505020204" pitchFamily="18" charset="0"/>
                <a:ea typeface="Calibri" panose="020F0502020204030204" pitchFamily="34" charset="0"/>
              </a:rPr>
              <a:t>verses 17-20</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881898"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Do not think that I have come to abolish the Law or the Prophets; I have not come to abolish them but to fulfill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For truly, I say to you, until heaven and earth pass away, not an iota, not a dot, will pass from the Law until all is accomplished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Therefore whoever </a:t>
            </a:r>
            <a:r>
              <a:rPr lang="en-US" sz="2800" b="1" i="1" u="sng" dirty="0">
                <a:solidFill>
                  <a:srgbClr val="0070C0"/>
                </a:solidFill>
                <a:latin typeface="Bookman Old Style" panose="02050604050505020204" pitchFamily="18" charset="0"/>
              </a:rPr>
              <a:t>relaxes</a:t>
            </a:r>
            <a:r>
              <a:rPr lang="en-US" sz="2800" b="1" i="1" dirty="0">
                <a:solidFill>
                  <a:srgbClr val="0070C0"/>
                </a:solidFill>
                <a:latin typeface="Bookman Old Style" panose="02050604050505020204" pitchFamily="18" charset="0"/>
              </a:rPr>
              <a:t> one of the least of these commandments and teaches others to do the same will be called </a:t>
            </a:r>
            <a:r>
              <a:rPr lang="en-US" sz="2800" b="1" i="1" u="sng" dirty="0">
                <a:solidFill>
                  <a:srgbClr val="0070C0"/>
                </a:solidFill>
                <a:latin typeface="Bookman Old Style" panose="02050604050505020204" pitchFamily="18" charset="0"/>
              </a:rPr>
              <a:t>least in the kingdom of heaven</a:t>
            </a:r>
            <a:r>
              <a:rPr lang="en-US" sz="2800" b="1" i="1" dirty="0">
                <a:solidFill>
                  <a:srgbClr val="0070C0"/>
                </a:solidFill>
                <a:latin typeface="Bookman Old Style" panose="02050604050505020204" pitchFamily="18" charset="0"/>
              </a:rPr>
              <a:t>, but whoever </a:t>
            </a:r>
            <a:r>
              <a:rPr lang="en-US" sz="2800" b="1" i="1" u="sng" dirty="0">
                <a:solidFill>
                  <a:srgbClr val="0070C0"/>
                </a:solidFill>
                <a:latin typeface="Bookman Old Style" panose="02050604050505020204" pitchFamily="18" charset="0"/>
              </a:rPr>
              <a:t>does</a:t>
            </a:r>
            <a:r>
              <a:rPr lang="en-US" sz="2800" b="1" i="1" dirty="0">
                <a:solidFill>
                  <a:srgbClr val="0070C0"/>
                </a:solidFill>
                <a:latin typeface="Bookman Old Style" panose="02050604050505020204" pitchFamily="18" charset="0"/>
              </a:rPr>
              <a:t> them and teaches them will be called </a:t>
            </a:r>
            <a:r>
              <a:rPr lang="en-US" sz="2800" b="1" i="1" u="sng" dirty="0">
                <a:solidFill>
                  <a:srgbClr val="0070C0"/>
                </a:solidFill>
                <a:latin typeface="Bookman Old Style" panose="02050604050505020204" pitchFamily="18" charset="0"/>
              </a:rPr>
              <a:t>great in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For I tell you, unless your righteousness exceeds that of the scribes and Pharisees, you will never enter the kingdom of heaven</a:t>
            </a:r>
            <a:r>
              <a:rPr lang="en-US" sz="2800" b="1" dirty="0">
                <a:latin typeface="Bookman Old Style" panose="02050604050505020204" pitchFamily="18" charset="0"/>
              </a:rPr>
              <a:t>. </a:t>
            </a:r>
          </a:p>
          <a:p>
            <a:pPr marL="0" indent="0">
              <a:buNone/>
            </a:pPr>
            <a:endParaRPr lang="en-US" sz="5400" b="1" dirty="0">
              <a:latin typeface="Bookman Old Style" panose="02050604050505020204" pitchFamily="18" charset="0"/>
            </a:endParaRPr>
          </a:p>
        </p:txBody>
      </p:sp>
    </p:spTree>
    <p:extLst>
      <p:ext uri="{BB962C8B-B14F-4D97-AF65-F5344CB8AC3E}">
        <p14:creationId xmlns:p14="http://schemas.microsoft.com/office/powerpoint/2010/main" val="1593111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the heart of the matter (</a:t>
            </a:r>
            <a:r>
              <a:rPr lang="en-US" sz="3200" b="1" i="1" dirty="0">
                <a:effectLst/>
                <a:latin typeface="Bookman Old Style" panose="02050604050505020204" pitchFamily="18" charset="0"/>
                <a:ea typeface="Calibri" panose="020F0502020204030204" pitchFamily="34" charset="0"/>
              </a:rPr>
              <a:t>verses 17-20</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881898"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Do not think that I have come to abolish the Law or the Prophets; I have not come to abolish them but to fulfill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For truly, I say to you, until heaven and earth pass away, not an iota, not a dot, will pass from the Law until all is accomplished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Therefore whoever relaxes one of the least of these commandments and teaches others to do the same will be called least in the kingdom of heaven, but whoever does them and teaches them will be called great in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For I tell you, unless your righteousness </a:t>
            </a:r>
            <a:r>
              <a:rPr lang="en-US" sz="2800" b="1" i="1" u="sng" dirty="0">
                <a:solidFill>
                  <a:srgbClr val="0070C0"/>
                </a:solidFill>
                <a:latin typeface="Bookman Old Style" panose="02050604050505020204" pitchFamily="18" charset="0"/>
              </a:rPr>
              <a:t>exceeds</a:t>
            </a:r>
            <a:r>
              <a:rPr lang="en-US" sz="2800" b="1" i="1" dirty="0">
                <a:solidFill>
                  <a:srgbClr val="0070C0"/>
                </a:solidFill>
                <a:latin typeface="Bookman Old Style" panose="02050604050505020204" pitchFamily="18" charset="0"/>
              </a:rPr>
              <a:t> that of the scribes and Pharisees, you will </a:t>
            </a:r>
            <a:r>
              <a:rPr lang="en-US" sz="2800" b="1" i="1" u="sng" dirty="0">
                <a:solidFill>
                  <a:srgbClr val="0070C0"/>
                </a:solidFill>
                <a:latin typeface="Bookman Old Style" panose="02050604050505020204" pitchFamily="18" charset="0"/>
              </a:rPr>
              <a:t>never</a:t>
            </a:r>
            <a:r>
              <a:rPr lang="en-US" sz="2800" b="1" i="1" dirty="0">
                <a:solidFill>
                  <a:srgbClr val="0070C0"/>
                </a:solidFill>
                <a:latin typeface="Bookman Old Style" panose="02050604050505020204" pitchFamily="18" charset="0"/>
              </a:rPr>
              <a:t> enter the kingdom of heaven</a:t>
            </a:r>
            <a:r>
              <a:rPr lang="en-US" sz="2800" b="1" dirty="0">
                <a:latin typeface="Bookman Old Style" panose="02050604050505020204" pitchFamily="18" charset="0"/>
              </a:rPr>
              <a:t>. </a:t>
            </a:r>
          </a:p>
          <a:p>
            <a:pPr marL="0" indent="0">
              <a:buNone/>
            </a:pPr>
            <a:endParaRPr lang="en-US" sz="5400" b="1" dirty="0">
              <a:latin typeface="Bookman Old Style" panose="02050604050505020204" pitchFamily="18" charset="0"/>
            </a:endParaRPr>
          </a:p>
        </p:txBody>
      </p:sp>
    </p:spTree>
    <p:extLst>
      <p:ext uri="{BB962C8B-B14F-4D97-AF65-F5344CB8AC3E}">
        <p14:creationId xmlns:p14="http://schemas.microsoft.com/office/powerpoint/2010/main" val="348964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Blessed are the </a:t>
            </a:r>
            <a:r>
              <a:rPr lang="en-US" sz="2800" b="1" i="1" dirty="0">
                <a:solidFill>
                  <a:srgbClr val="0070C0"/>
                </a:solidFill>
                <a:latin typeface="Bookman Old Style" panose="02050604050505020204" pitchFamily="18" charset="0"/>
              </a:rPr>
              <a:t>pure in heart</a:t>
            </a:r>
            <a:r>
              <a:rPr lang="en-US" sz="2800" b="1" i="1" dirty="0">
                <a:latin typeface="Bookman Old Style" panose="02050604050505020204" pitchFamily="18" charset="0"/>
              </a:rPr>
              <a:t>, for they </a:t>
            </a:r>
            <a:r>
              <a:rPr lang="en-US" sz="2800" b="1" i="1" dirty="0">
                <a:solidFill>
                  <a:srgbClr val="0070C0"/>
                </a:solidFill>
                <a:latin typeface="Bookman Old Style" panose="02050604050505020204" pitchFamily="18" charset="0"/>
              </a:rPr>
              <a:t>shall </a:t>
            </a:r>
            <a:r>
              <a:rPr lang="en-US" sz="2800" b="1" i="1" u="sng" dirty="0">
                <a:solidFill>
                  <a:srgbClr val="0070C0"/>
                </a:solidFill>
                <a:latin typeface="Bookman Old Style" panose="02050604050505020204" pitchFamily="18" charset="0"/>
              </a:rPr>
              <a:t>see</a:t>
            </a:r>
            <a:r>
              <a:rPr lang="en-US" sz="2800" b="1" i="1" dirty="0">
                <a:solidFill>
                  <a:srgbClr val="0070C0"/>
                </a:solidFill>
                <a:latin typeface="Bookman Old Style" panose="02050604050505020204" pitchFamily="18" charset="0"/>
              </a:rPr>
              <a:t>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5:8</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Truly, truly, I say to you, unless one is </a:t>
            </a:r>
            <a:r>
              <a:rPr lang="en-US" sz="2800" b="1" i="1" dirty="0">
                <a:solidFill>
                  <a:srgbClr val="0070C0"/>
                </a:solidFill>
                <a:latin typeface="Bookman Old Style" panose="02050604050505020204" pitchFamily="18" charset="0"/>
              </a:rPr>
              <a:t>born again </a:t>
            </a:r>
            <a:r>
              <a:rPr lang="en-US" sz="2800" b="1" i="1" dirty="0">
                <a:latin typeface="Bookman Old Style" panose="02050604050505020204" pitchFamily="18" charset="0"/>
              </a:rPr>
              <a:t>he cannot </a:t>
            </a:r>
            <a:r>
              <a:rPr lang="en-US" sz="2800" b="1" i="1" u="sng" dirty="0">
                <a:solidFill>
                  <a:srgbClr val="0070C0"/>
                </a:solidFill>
                <a:latin typeface="Bookman Old Style" panose="02050604050505020204" pitchFamily="18" charset="0"/>
              </a:rPr>
              <a:t>see</a:t>
            </a:r>
            <a:r>
              <a:rPr lang="en-US" sz="2800" b="1" i="1" dirty="0">
                <a:solidFill>
                  <a:srgbClr val="0070C0"/>
                </a:solidFill>
                <a:latin typeface="Bookman Old Style" panose="02050604050505020204" pitchFamily="18" charset="0"/>
              </a:rPr>
              <a:t> the kingdom of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3:3</a:t>
            </a:r>
          </a:p>
        </p:txBody>
      </p:sp>
    </p:spTree>
    <p:extLst>
      <p:ext uri="{BB962C8B-B14F-4D97-AF65-F5344CB8AC3E}">
        <p14:creationId xmlns:p14="http://schemas.microsoft.com/office/powerpoint/2010/main" val="287258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499106" cy="4736592"/>
          </a:xfrm>
        </p:spPr>
        <p:txBody>
          <a:bodyPr>
            <a:noAutofit/>
          </a:bodyPr>
          <a:lstStyle/>
          <a:p>
            <a:pPr marL="0" indent="0">
              <a:buNone/>
            </a:pPr>
            <a:r>
              <a:rPr lang="en-US" sz="2800" b="1" u="sng" dirty="0">
                <a:solidFill>
                  <a:srgbClr val="C00000"/>
                </a:solidFill>
                <a:latin typeface="Bookman Old Style" panose="02050604050505020204" pitchFamily="18" charset="0"/>
              </a:rPr>
              <a:t>Contrast in righteousness in Matthew 15</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hypocrites! Well did Isaiah prophesy of you, when he said: ‘This people honors me with their lips, but </a:t>
            </a:r>
            <a:r>
              <a:rPr lang="en-US" sz="2800" b="1" i="1" dirty="0">
                <a:solidFill>
                  <a:srgbClr val="0070C0"/>
                </a:solidFill>
                <a:latin typeface="Bookman Old Style" panose="02050604050505020204" pitchFamily="18" charset="0"/>
              </a:rPr>
              <a:t>their </a:t>
            </a:r>
            <a:r>
              <a:rPr lang="en-US" sz="2800" b="1" i="1" u="sng" dirty="0">
                <a:solidFill>
                  <a:srgbClr val="0070C0"/>
                </a:solidFill>
                <a:latin typeface="Bookman Old Style" panose="02050604050505020204" pitchFamily="18" charset="0"/>
              </a:rPr>
              <a:t>heart</a:t>
            </a:r>
            <a:r>
              <a:rPr lang="en-US" sz="2800" b="1" i="1" dirty="0">
                <a:solidFill>
                  <a:srgbClr val="0070C0"/>
                </a:solidFill>
                <a:latin typeface="Bookman Old Style" panose="02050604050505020204" pitchFamily="18" charset="0"/>
              </a:rPr>
              <a:t> is far from me</a:t>
            </a:r>
            <a:r>
              <a:rPr lang="en-US" sz="2800" b="1" i="1" dirty="0">
                <a:latin typeface="Bookman Old Style" panose="02050604050505020204" pitchFamily="18" charset="0"/>
              </a:rPr>
              <a:t>; in vain do they worship me, </a:t>
            </a:r>
            <a:r>
              <a:rPr lang="en-US" sz="2800" b="1" i="1" dirty="0">
                <a:solidFill>
                  <a:srgbClr val="0070C0"/>
                </a:solidFill>
                <a:latin typeface="Bookman Old Style" panose="02050604050505020204" pitchFamily="18" charset="0"/>
              </a:rPr>
              <a:t>teaching as doctrines the commandments of men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Verses 7-8</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Hear and understand: it is not what goes into the mouth that defiles a person, but </a:t>
            </a:r>
            <a:r>
              <a:rPr lang="en-US" sz="2800" b="1" i="1" dirty="0">
                <a:solidFill>
                  <a:srgbClr val="0070C0"/>
                </a:solidFill>
                <a:latin typeface="Bookman Old Style" panose="02050604050505020204" pitchFamily="18" charset="0"/>
              </a:rPr>
              <a:t>what comes out of the mouth; this </a:t>
            </a:r>
            <a:r>
              <a:rPr lang="en-US" sz="2800" b="1" i="1" u="sng" dirty="0">
                <a:solidFill>
                  <a:srgbClr val="0070C0"/>
                </a:solidFill>
                <a:latin typeface="Bookman Old Style" panose="02050604050505020204" pitchFamily="18" charset="0"/>
              </a:rPr>
              <a:t>defiles</a:t>
            </a:r>
            <a:r>
              <a:rPr lang="en-US" sz="2800" b="1" i="1" dirty="0">
                <a:solidFill>
                  <a:srgbClr val="0070C0"/>
                </a:solidFill>
                <a:latin typeface="Bookman Old Style" panose="02050604050505020204" pitchFamily="18" charset="0"/>
              </a:rPr>
              <a:t> a person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Verses 10-11</a:t>
            </a:r>
          </a:p>
          <a:p>
            <a:pPr marL="0" indent="0">
              <a:buNone/>
            </a:pPr>
            <a:endParaRPr lang="en-US" sz="3600" b="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69488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499106" cy="4736592"/>
          </a:xfrm>
        </p:spPr>
        <p:txBody>
          <a:bodyPr>
            <a:noAutofit/>
          </a:bodyPr>
          <a:lstStyle/>
          <a:p>
            <a:pPr marL="0" indent="0">
              <a:buNone/>
            </a:pPr>
            <a:r>
              <a:rPr lang="en-US" sz="2800" b="1" u="sng" dirty="0">
                <a:solidFill>
                  <a:srgbClr val="C00000"/>
                </a:solidFill>
                <a:latin typeface="Bookman Old Style" panose="02050604050505020204" pitchFamily="18" charset="0"/>
              </a:rPr>
              <a:t>Contrast in righteousness in Matthew 15</a:t>
            </a:r>
          </a:p>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Are you also still without understanding? Do you not see that whatever goes into the mouth passes into the stomach and is expelled? But </a:t>
            </a:r>
            <a:r>
              <a:rPr lang="en-US" sz="2800" b="1" i="1" dirty="0">
                <a:solidFill>
                  <a:srgbClr val="0070C0"/>
                </a:solidFill>
                <a:effectLst/>
                <a:latin typeface="Bookman Old Style" panose="02050604050505020204" pitchFamily="18" charset="0"/>
                <a:ea typeface="Calibri" panose="020F0502020204030204" pitchFamily="34" charset="0"/>
              </a:rPr>
              <a:t>what comes out of the mouth proceeds </a:t>
            </a:r>
            <a:r>
              <a:rPr lang="en-US" sz="2800" b="1" i="1" u="sng" dirty="0">
                <a:solidFill>
                  <a:srgbClr val="0070C0"/>
                </a:solidFill>
                <a:effectLst/>
                <a:latin typeface="Bookman Old Style" panose="02050604050505020204" pitchFamily="18" charset="0"/>
                <a:ea typeface="Calibri" panose="020F0502020204030204" pitchFamily="34" charset="0"/>
              </a:rPr>
              <a:t>from the heart</a:t>
            </a:r>
            <a:r>
              <a:rPr lang="en-US" sz="2800" b="1" i="1" dirty="0">
                <a:solidFill>
                  <a:srgbClr val="0070C0"/>
                </a:solidFill>
                <a:effectLst/>
                <a:latin typeface="Bookman Old Style" panose="02050604050505020204" pitchFamily="18" charset="0"/>
                <a:ea typeface="Calibri" panose="020F0502020204030204" pitchFamily="34" charset="0"/>
              </a:rPr>
              <a:t>, and this defiles a person</a:t>
            </a:r>
            <a:r>
              <a:rPr lang="en-US" sz="2800" b="1" i="1" dirty="0">
                <a:effectLst/>
                <a:latin typeface="Bookman Old Style" panose="02050604050505020204" pitchFamily="18" charset="0"/>
                <a:ea typeface="Calibri" panose="020F0502020204030204" pitchFamily="34" charset="0"/>
              </a:rPr>
              <a:t>. For </a:t>
            </a:r>
            <a:r>
              <a:rPr lang="en-US" sz="2800" b="1" i="1" dirty="0">
                <a:solidFill>
                  <a:srgbClr val="0070C0"/>
                </a:solidFill>
                <a:effectLst/>
                <a:latin typeface="Bookman Old Style" panose="02050604050505020204" pitchFamily="18" charset="0"/>
                <a:ea typeface="Calibri" panose="020F0502020204030204" pitchFamily="34" charset="0"/>
              </a:rPr>
              <a:t>out of the heart come </a:t>
            </a:r>
            <a:r>
              <a:rPr lang="en-US" sz="2800" b="1" i="1" dirty="0">
                <a:effectLst/>
                <a:latin typeface="Bookman Old Style" panose="02050604050505020204" pitchFamily="18" charset="0"/>
                <a:ea typeface="Calibri" panose="020F0502020204030204" pitchFamily="34" charset="0"/>
              </a:rPr>
              <a:t>evil thoughts, </a:t>
            </a:r>
            <a:r>
              <a:rPr lang="en-US" sz="2800" b="1" i="1" dirty="0">
                <a:solidFill>
                  <a:srgbClr val="7030A0"/>
                </a:solidFill>
                <a:effectLst/>
                <a:latin typeface="Bookman Old Style" panose="02050604050505020204" pitchFamily="18" charset="0"/>
                <a:ea typeface="Calibri" panose="020F0502020204030204" pitchFamily="34" charset="0"/>
              </a:rPr>
              <a:t>murder</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7030A0"/>
                </a:solidFill>
                <a:effectLst/>
                <a:latin typeface="Bookman Old Style" panose="02050604050505020204" pitchFamily="18" charset="0"/>
                <a:ea typeface="Calibri" panose="020F0502020204030204" pitchFamily="34" charset="0"/>
              </a:rPr>
              <a:t>adultery</a:t>
            </a:r>
            <a:r>
              <a:rPr lang="en-US" sz="2800" b="1" i="1" dirty="0">
                <a:effectLst/>
                <a:latin typeface="Bookman Old Style" panose="02050604050505020204" pitchFamily="18" charset="0"/>
                <a:ea typeface="Calibri" panose="020F0502020204030204" pitchFamily="34" charset="0"/>
              </a:rPr>
              <a:t>, sexual immorality, theft, false witness, slander. These are what defile a person. But </a:t>
            </a:r>
            <a:r>
              <a:rPr lang="en-US" sz="2800" b="1" i="1" dirty="0">
                <a:solidFill>
                  <a:srgbClr val="0070C0"/>
                </a:solidFill>
                <a:effectLst/>
                <a:latin typeface="Bookman Old Style" panose="02050604050505020204" pitchFamily="18" charset="0"/>
                <a:ea typeface="Calibri" panose="020F0502020204030204" pitchFamily="34" charset="0"/>
              </a:rPr>
              <a:t>to eat with </a:t>
            </a:r>
            <a:r>
              <a:rPr lang="en-US" sz="2800" b="1" i="1" u="sng" dirty="0">
                <a:solidFill>
                  <a:srgbClr val="0070C0"/>
                </a:solidFill>
                <a:effectLst/>
                <a:latin typeface="Bookman Old Style" panose="02050604050505020204" pitchFamily="18" charset="0"/>
                <a:ea typeface="Calibri" panose="020F0502020204030204" pitchFamily="34" charset="0"/>
              </a:rPr>
              <a:t>unwashed hands</a:t>
            </a:r>
            <a:r>
              <a:rPr lang="en-US" sz="2800" b="1" i="1" dirty="0">
                <a:solidFill>
                  <a:srgbClr val="0070C0"/>
                </a:solidFill>
                <a:effectLst/>
                <a:latin typeface="Bookman Old Style" panose="02050604050505020204" pitchFamily="18" charset="0"/>
                <a:ea typeface="Calibri" panose="020F0502020204030204" pitchFamily="34" charset="0"/>
              </a:rPr>
              <a:t> does not defile anyone</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Verses 16-20</a:t>
            </a:r>
            <a:endParaRPr lang="en-US" sz="4800" b="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26093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AutoNum type="alphaUcPeriod"/>
            </a:pPr>
            <a:r>
              <a:rPr lang="en-US" sz="2800" b="1" dirty="0">
                <a:latin typeface="Bookman Old Style" panose="02050604050505020204" pitchFamily="18" charset="0"/>
              </a:rPr>
              <a:t>A pure heart quickly recognizes and repents from anger towards others (</a:t>
            </a:r>
            <a:r>
              <a:rPr lang="en-US" sz="2800" b="1" i="1" dirty="0">
                <a:latin typeface="Bookman Old Style" panose="02050604050505020204" pitchFamily="18" charset="0"/>
              </a:rPr>
              <a:t>verses 21-26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“You have heard that it was said to those of old, ‘You shall not murder; and </a:t>
            </a:r>
            <a:r>
              <a:rPr lang="en-US" sz="2800" b="1" i="1" dirty="0">
                <a:solidFill>
                  <a:srgbClr val="0070C0"/>
                </a:solidFill>
                <a:latin typeface="Bookman Old Style" panose="02050604050505020204" pitchFamily="18" charset="0"/>
              </a:rPr>
              <a:t>whoever murders will be liable to judgment</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solidFill>
                  <a:srgbClr val="FF0000"/>
                </a:solidFill>
                <a:latin typeface="Bookman Old Style" panose="02050604050505020204" pitchFamily="18" charset="0"/>
              </a:rPr>
              <a:t> </a:t>
            </a:r>
            <a:r>
              <a:rPr lang="en-US" sz="2800" b="1" i="1" dirty="0">
                <a:solidFill>
                  <a:srgbClr val="0070C0"/>
                </a:solidFill>
                <a:latin typeface="Bookman Old Style" panose="02050604050505020204" pitchFamily="18" charset="0"/>
              </a:rPr>
              <a:t>But I say </a:t>
            </a:r>
            <a:r>
              <a:rPr lang="en-US" sz="2800" b="1" i="1" dirty="0">
                <a:latin typeface="Bookman Old Style" panose="02050604050505020204" pitchFamily="18" charset="0"/>
              </a:rPr>
              <a:t>to you that </a:t>
            </a:r>
            <a:r>
              <a:rPr lang="en-US" sz="2800" b="1" i="1" dirty="0">
                <a:solidFill>
                  <a:srgbClr val="0070C0"/>
                </a:solidFill>
                <a:latin typeface="Bookman Old Style" panose="02050604050505020204" pitchFamily="18" charset="0"/>
              </a:rPr>
              <a:t>everyone who is angry with his brother will be liable to judgment</a:t>
            </a:r>
            <a:r>
              <a:rPr lang="en-US" sz="2800" b="1" i="1" dirty="0">
                <a:latin typeface="Bookman Old Style" panose="02050604050505020204" pitchFamily="18" charset="0"/>
              </a:rPr>
              <a:t>; whoever insults his brother will be liable </a:t>
            </a:r>
            <a:r>
              <a:rPr lang="en-US" sz="2800" b="1" i="1" dirty="0">
                <a:solidFill>
                  <a:srgbClr val="0070C0"/>
                </a:solidFill>
                <a:latin typeface="Bookman Old Style" panose="02050604050505020204" pitchFamily="18" charset="0"/>
              </a:rPr>
              <a:t>to the council</a:t>
            </a:r>
            <a:r>
              <a:rPr lang="en-US" sz="2800" b="1" i="1" dirty="0">
                <a:latin typeface="Bookman Old Style" panose="02050604050505020204" pitchFamily="18" charset="0"/>
              </a:rPr>
              <a:t>; and whoever says, ‘You fool!’ will be liable </a:t>
            </a:r>
            <a:r>
              <a:rPr lang="en-US" sz="2800" b="1" i="1" dirty="0">
                <a:solidFill>
                  <a:srgbClr val="0070C0"/>
                </a:solidFill>
                <a:latin typeface="Bookman Old Style" panose="02050604050505020204" pitchFamily="18" charset="0"/>
              </a:rPr>
              <a:t>to the hell of fire</a:t>
            </a:r>
            <a:r>
              <a:rPr lang="en-US" sz="2800" b="1" i="1" dirty="0">
                <a:latin typeface="Bookman Old Style" panose="02050604050505020204" pitchFamily="18" charset="0"/>
              </a:rPr>
              <a: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AutoNum type="alphaUcPeriod"/>
            </a:pPr>
            <a:r>
              <a:rPr lang="en-US" sz="2800" b="1" dirty="0">
                <a:latin typeface="Bookman Old Style" panose="02050604050505020204" pitchFamily="18" charset="0"/>
              </a:rPr>
              <a:t>A pure heart quickly recognizes and repents from anger towards others (</a:t>
            </a:r>
            <a:r>
              <a:rPr lang="en-US" sz="2800" b="1" i="1" dirty="0">
                <a:latin typeface="Bookman Old Style" panose="02050604050505020204" pitchFamily="18" charset="0"/>
              </a:rPr>
              <a:t>verses 21-26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So if you are offering your gift at the altar and there remember that your brother has something against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leave your gift </a:t>
            </a:r>
            <a:r>
              <a:rPr lang="en-US" sz="2800" b="1" i="1" dirty="0">
                <a:latin typeface="Bookman Old Style" panose="02050604050505020204" pitchFamily="18" charset="0"/>
              </a:rPr>
              <a:t>there before the altar and </a:t>
            </a:r>
            <a:r>
              <a:rPr lang="en-US" sz="2800" b="1" i="1" dirty="0">
                <a:solidFill>
                  <a:srgbClr val="0070C0"/>
                </a:solidFill>
                <a:latin typeface="Bookman Old Style" panose="02050604050505020204" pitchFamily="18" charset="0"/>
              </a:rPr>
              <a:t>go</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First be reconciled </a:t>
            </a:r>
            <a:r>
              <a:rPr lang="en-US" sz="2800" b="1" i="1" dirty="0">
                <a:latin typeface="Bookman Old Style" panose="02050604050505020204" pitchFamily="18" charset="0"/>
              </a:rPr>
              <a:t>to your brother, and then come and offer your gift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Come to terms quickly with your accuser</a:t>
            </a:r>
            <a:r>
              <a:rPr lang="en-US" sz="2800" b="1" i="1" dirty="0">
                <a:latin typeface="Bookman Old Style" panose="02050604050505020204" pitchFamily="18" charset="0"/>
              </a:rPr>
              <a:t> while you are going with him to court, lest your accuser hand you over to the judge, and the judge to the guard, and you be put in prison</a:t>
            </a:r>
            <a:r>
              <a:rPr lang="en-US" sz="2800" b="1" dirty="0">
                <a:latin typeface="Bookman Old Style" panose="02050604050505020204" pitchFamily="18" charset="0"/>
              </a:rPr>
              <a:t>. </a:t>
            </a:r>
            <a:endParaRPr lang="en-US" b="1" dirty="0">
              <a:latin typeface="Bookman Old Style" panose="02050604050505020204" pitchFamily="18" charset="0"/>
            </a:endParaRPr>
          </a:p>
        </p:txBody>
      </p:sp>
      <p:sp>
        <p:nvSpPr>
          <p:cNvPr id="2" name="TextBox 1">
            <a:extLst>
              <a:ext uri="{FF2B5EF4-FFF2-40B4-BE49-F238E27FC236}">
                <a16:creationId xmlns:a16="http://schemas.microsoft.com/office/drawing/2014/main" id="{C88B29C9-AF6F-73F6-E04A-A419B8177A0A}"/>
              </a:ext>
            </a:extLst>
          </p:cNvPr>
          <p:cNvSpPr txBox="1"/>
          <p:nvPr/>
        </p:nvSpPr>
        <p:spPr>
          <a:xfrm>
            <a:off x="0" y="3975100"/>
            <a:ext cx="12192000" cy="523220"/>
          </a:xfrm>
          <a:prstGeom prst="rect">
            <a:avLst/>
          </a:prstGeom>
          <a:solidFill>
            <a:schemeClr val="bg1">
              <a:lumMod val="85000"/>
            </a:schemeClr>
          </a:solid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25</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t>
            </a:r>
            <a:r>
              <a:rPr kumimoji="0" lang="en-US" sz="2800" b="1" i="1" u="none" strike="noStrike" kern="1200" cap="none" spc="0" normalizeH="0" baseline="0" noProof="0" dirty="0">
                <a:ln>
                  <a:noFill/>
                </a:ln>
                <a:solidFill>
                  <a:srgbClr val="0070C0"/>
                </a:solidFill>
                <a:effectLst/>
                <a:uLnTx/>
                <a:uFillTx/>
                <a:latin typeface="Bookman Old Style" panose="02050604050505020204" pitchFamily="18" charset="0"/>
                <a:ea typeface="Calibri" panose="020F0502020204030204" pitchFamily="34" charset="0"/>
                <a:cs typeface="+mn-cs"/>
              </a:rPr>
              <a:t>Make friends quickly </a:t>
            </a:r>
            <a:r>
              <a:rPr kumimoji="0" lang="en-US" sz="2800" b="1" i="1"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with your opponent</a:t>
            </a: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NASB</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208454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AutoNum type="alphaUcPeriod"/>
            </a:pPr>
            <a:r>
              <a:rPr lang="en-US" sz="2800" b="1" dirty="0">
                <a:latin typeface="Bookman Old Style" panose="02050604050505020204" pitchFamily="18" charset="0"/>
              </a:rPr>
              <a:t>A pure heart quickly recognizes and repents from anger towards others (</a:t>
            </a:r>
            <a:r>
              <a:rPr lang="en-US" sz="2800" b="1" i="1" dirty="0">
                <a:latin typeface="Bookman Old Style" panose="02050604050505020204" pitchFamily="18" charset="0"/>
              </a:rPr>
              <a:t>verses 21-26</a:t>
            </a:r>
            <a:r>
              <a:rPr lang="en-US" sz="2800" b="1" dirty="0">
                <a:latin typeface="Bookman Old Style" panose="02050604050505020204" pitchFamily="18" charset="0"/>
              </a:rPr>
              <a:t>)</a:t>
            </a:r>
          </a:p>
          <a:p>
            <a:pPr marL="0" indent="0" algn="ctr">
              <a:buNone/>
            </a:pPr>
            <a:r>
              <a:rPr lang="en-US" sz="2800" b="1" dirty="0">
                <a:solidFill>
                  <a:srgbClr val="C00000"/>
                </a:solidFill>
                <a:latin typeface="Bookman Old Style" panose="02050604050505020204" pitchFamily="18" charset="0"/>
                <a:ea typeface="Calibri" panose="020F0502020204030204" pitchFamily="34" charset="0"/>
              </a:rPr>
              <a:t>Jesus</a:t>
            </a:r>
            <a:r>
              <a:rPr lang="en-US" sz="2800" b="1" dirty="0">
                <a:solidFill>
                  <a:srgbClr val="C00000"/>
                </a:solidFill>
                <a:effectLst/>
                <a:latin typeface="Bookman Old Style" panose="02050604050505020204" pitchFamily="18" charset="0"/>
                <a:ea typeface="Calibri" panose="020F0502020204030204" pitchFamily="34" charset="0"/>
              </a:rPr>
              <a:t> takes an understanding of the command </a:t>
            </a:r>
            <a:r>
              <a:rPr lang="en-US" sz="2800" b="1" i="1" dirty="0">
                <a:solidFill>
                  <a:srgbClr val="C00000"/>
                </a:solidFill>
                <a:effectLst/>
                <a:latin typeface="Bookman Old Style" panose="02050604050505020204" pitchFamily="18" charset="0"/>
                <a:ea typeface="Calibri" panose="020F0502020204030204" pitchFamily="34" charset="0"/>
              </a:rPr>
              <a:t>You shall not murder</a:t>
            </a:r>
            <a:r>
              <a:rPr lang="en-US" sz="2800" b="1" dirty="0">
                <a:solidFill>
                  <a:srgbClr val="C00000"/>
                </a:solidFill>
                <a:effectLst/>
                <a:latin typeface="Bookman Old Style" panose="02050604050505020204" pitchFamily="18" charset="0"/>
                <a:ea typeface="Calibri" panose="020F0502020204030204" pitchFamily="34" charset="0"/>
              </a:rPr>
              <a:t> from meaning “don’t commit homicide or you’ll be judged” to “Don’t allow the anger you have toward another that is always at the heart of murder to take root in your heart. Address it quickly and seek a renewed fellowship and friendship from each other’s heart to rise up and take anger’s place, above all, so that you can walk before God in right fellowship with Him.”</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7286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AutoNum type="alphaUcPeriod"/>
            </a:pPr>
            <a:r>
              <a:rPr lang="en-US" sz="2800" b="1" dirty="0">
                <a:latin typeface="Bookman Old Style" panose="02050604050505020204" pitchFamily="18" charset="0"/>
              </a:rPr>
              <a:t>A pure heart quickly recognizes and repents from anger towards others (</a:t>
            </a:r>
            <a:r>
              <a:rPr lang="en-US" sz="2800" b="1" i="1" dirty="0">
                <a:latin typeface="Bookman Old Style" panose="02050604050505020204" pitchFamily="18" charset="0"/>
              </a:rPr>
              <a:t>verses 21-26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Truly, I say to you, you will </a:t>
            </a:r>
            <a:r>
              <a:rPr lang="en-US" sz="2800" b="1" i="1" dirty="0">
                <a:solidFill>
                  <a:srgbClr val="0070C0"/>
                </a:solidFill>
                <a:latin typeface="Bookman Old Style" panose="02050604050505020204" pitchFamily="18" charset="0"/>
              </a:rPr>
              <a:t>never get out until </a:t>
            </a:r>
            <a:r>
              <a:rPr lang="en-US" sz="2800" b="1" i="1" dirty="0">
                <a:latin typeface="Bookman Old Style" panose="02050604050505020204" pitchFamily="18" charset="0"/>
              </a:rPr>
              <a:t>you have paid the last penny</a:t>
            </a:r>
            <a:r>
              <a:rPr lang="en-US" sz="2800" b="1" dirty="0">
                <a:latin typeface="Bookman Old Style" panose="02050604050505020204" pitchFamily="18" charset="0"/>
              </a:rPr>
              <a:t>. </a:t>
            </a:r>
          </a:p>
          <a:p>
            <a:pPr marL="0" indent="0">
              <a:buNone/>
            </a:pPr>
            <a:endParaRPr lang="en-US" b="1" dirty="0">
              <a:latin typeface="Bookman Old Style" panose="02050604050505020204" pitchFamily="18" charset="0"/>
            </a:endParaRPr>
          </a:p>
        </p:txBody>
      </p:sp>
    </p:spTree>
    <p:extLst>
      <p:ext uri="{BB962C8B-B14F-4D97-AF65-F5344CB8AC3E}">
        <p14:creationId xmlns:p14="http://schemas.microsoft.com/office/powerpoint/2010/main" val="314793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 pure heart is always on guard against lustful intent (</a:t>
            </a:r>
            <a:r>
              <a:rPr lang="en-US" sz="2800" b="1" i="1" dirty="0">
                <a:latin typeface="Bookman Old Style" panose="02050604050505020204" pitchFamily="18" charset="0"/>
              </a:rPr>
              <a:t>27-30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27</a:t>
            </a:r>
            <a:r>
              <a:rPr lang="en-US" sz="2400" b="1" dirty="0">
                <a:latin typeface="Bookman Old Style" panose="02050604050505020204" pitchFamily="18" charset="0"/>
              </a:rPr>
              <a:t> </a:t>
            </a:r>
            <a:r>
              <a:rPr lang="en-US" sz="2800" b="1" i="1" dirty="0">
                <a:latin typeface="Bookman Old Style" panose="02050604050505020204" pitchFamily="18" charset="0"/>
              </a:rPr>
              <a:t>“You have heard that it was said, ‘You shall not commit adultery.’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28</a:t>
            </a:r>
            <a:r>
              <a:rPr lang="en-US" sz="2400" b="1" dirty="0">
                <a:latin typeface="Bookman Old Style" panose="02050604050505020204" pitchFamily="18" charset="0"/>
              </a:rPr>
              <a:t> </a:t>
            </a:r>
            <a:r>
              <a:rPr lang="en-US" sz="2800" b="1" i="1" dirty="0">
                <a:latin typeface="Bookman Old Style" panose="02050604050505020204" pitchFamily="18" charset="0"/>
              </a:rPr>
              <a:t>But I say to you that everyone who </a:t>
            </a:r>
            <a:r>
              <a:rPr lang="en-US" sz="2800" b="1" i="1" dirty="0">
                <a:solidFill>
                  <a:srgbClr val="0070C0"/>
                </a:solidFill>
                <a:latin typeface="Bookman Old Style" panose="02050604050505020204" pitchFamily="18" charset="0"/>
              </a:rPr>
              <a:t>looks at a woman with lustful intent has </a:t>
            </a:r>
            <a:r>
              <a:rPr lang="en-US" sz="2800" b="1" i="1" u="sng" dirty="0">
                <a:solidFill>
                  <a:srgbClr val="0070C0"/>
                </a:solidFill>
                <a:latin typeface="Bookman Old Style" panose="02050604050505020204" pitchFamily="18" charset="0"/>
              </a:rPr>
              <a:t>already</a:t>
            </a:r>
            <a:r>
              <a:rPr lang="en-US" sz="2800" b="1" i="1" dirty="0">
                <a:solidFill>
                  <a:srgbClr val="0070C0"/>
                </a:solidFill>
                <a:latin typeface="Bookman Old Style" panose="02050604050505020204" pitchFamily="18" charset="0"/>
              </a:rPr>
              <a:t> committed adultery with her </a:t>
            </a:r>
            <a:r>
              <a:rPr lang="en-US" sz="2800" b="1" i="1" u="sng" dirty="0">
                <a:solidFill>
                  <a:srgbClr val="0070C0"/>
                </a:solidFill>
                <a:latin typeface="Bookman Old Style" panose="02050604050505020204" pitchFamily="18" charset="0"/>
              </a:rPr>
              <a:t>in his heart</a:t>
            </a:r>
            <a:r>
              <a:rPr lang="en-US" sz="2800" b="1" dirty="0">
                <a:latin typeface="Bookman Old Style" panose="02050604050505020204" pitchFamily="18" charset="0"/>
              </a:rPr>
              <a:t>. </a:t>
            </a:r>
          </a:p>
          <a:p>
            <a:pPr marL="0" indent="0" algn="ctr">
              <a:buNone/>
            </a:pPr>
            <a:r>
              <a:rPr lang="en-US" sz="2800" b="1" dirty="0">
                <a:solidFill>
                  <a:srgbClr val="C00000"/>
                </a:solidFill>
                <a:latin typeface="Bookman Old Style" panose="02050604050505020204" pitchFamily="18" charset="0"/>
              </a:rPr>
              <a:t>When Jesus says </a:t>
            </a:r>
            <a:r>
              <a:rPr lang="en-US" sz="2800" b="1" i="1" dirty="0">
                <a:solidFill>
                  <a:srgbClr val="C00000"/>
                </a:solidFill>
                <a:latin typeface="Bookman Old Style" panose="02050604050505020204" pitchFamily="18" charset="0"/>
              </a:rPr>
              <a:t>that everyone who looks at a woman with lustful intent has already committed adultery with her in his heart</a:t>
            </a:r>
            <a:r>
              <a:rPr lang="en-US" sz="2800" b="1" dirty="0">
                <a:solidFill>
                  <a:srgbClr val="C00000"/>
                </a:solidFill>
                <a:latin typeface="Bookman Old Style" panose="02050604050505020204" pitchFamily="18" charset="0"/>
              </a:rPr>
              <a:t>, He’s telling us the eye is simply acting upon the desires of a heart </a:t>
            </a:r>
            <a:r>
              <a:rPr lang="en-US" sz="2800" b="1" u="sng" dirty="0">
                <a:solidFill>
                  <a:srgbClr val="C00000"/>
                </a:solidFill>
                <a:latin typeface="Bookman Old Style" panose="02050604050505020204" pitchFamily="18" charset="0"/>
              </a:rPr>
              <a:t>already pregnant</a:t>
            </a:r>
            <a:r>
              <a:rPr lang="en-US" sz="2800" b="1" dirty="0">
                <a:solidFill>
                  <a:srgbClr val="C00000"/>
                </a:solidFill>
                <a:latin typeface="Bookman Old Style" panose="02050604050505020204" pitchFamily="18" charset="0"/>
              </a:rPr>
              <a:t> with visions of adultery. </a:t>
            </a:r>
          </a:p>
        </p:txBody>
      </p:sp>
    </p:spTree>
    <p:extLst>
      <p:ext uri="{BB962C8B-B14F-4D97-AF65-F5344CB8AC3E}">
        <p14:creationId xmlns:p14="http://schemas.microsoft.com/office/powerpoint/2010/main" val="212190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 pure heart is always on guard against lustful intent (</a:t>
            </a:r>
            <a:r>
              <a:rPr lang="en-US" sz="2800" b="1" i="1" dirty="0">
                <a:latin typeface="Bookman Old Style" panose="02050604050505020204" pitchFamily="18" charset="0"/>
              </a:rPr>
              <a:t>27-30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If</a:t>
            </a:r>
            <a:r>
              <a:rPr lang="en-US" sz="2800" b="1" i="1" dirty="0">
                <a:latin typeface="Bookman Old Style" panose="02050604050505020204" pitchFamily="18" charset="0"/>
              </a:rPr>
              <a:t> your right eye causes you to sin, </a:t>
            </a:r>
            <a:r>
              <a:rPr lang="en-US" sz="2800" b="1" i="1" dirty="0">
                <a:solidFill>
                  <a:srgbClr val="0070C0"/>
                </a:solidFill>
                <a:latin typeface="Bookman Old Style" panose="02050604050505020204" pitchFamily="18" charset="0"/>
              </a:rPr>
              <a:t>tear it out and throw it away</a:t>
            </a:r>
            <a:r>
              <a:rPr lang="en-US" sz="2800" b="1" dirty="0">
                <a:latin typeface="Bookman Old Style" panose="02050604050505020204" pitchFamily="18" charset="0"/>
              </a:rPr>
              <a:t>. </a:t>
            </a:r>
            <a:r>
              <a:rPr lang="en-US" sz="2800" b="1" i="1" dirty="0">
                <a:latin typeface="Bookman Old Style" panose="02050604050505020204" pitchFamily="18" charset="0"/>
              </a:rPr>
              <a:t>For it is better that you lose one of your members than that your whole body be thrown into hell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if</a:t>
            </a:r>
            <a:r>
              <a:rPr lang="en-US" sz="2800" b="1" i="1" dirty="0">
                <a:latin typeface="Bookman Old Style" panose="02050604050505020204" pitchFamily="18" charset="0"/>
              </a:rPr>
              <a:t> your right hand causes you to sin, </a:t>
            </a:r>
            <a:r>
              <a:rPr lang="en-US" sz="2800" b="1" i="1" dirty="0">
                <a:solidFill>
                  <a:srgbClr val="0070C0"/>
                </a:solidFill>
                <a:latin typeface="Bookman Old Style" panose="02050604050505020204" pitchFamily="18" charset="0"/>
              </a:rPr>
              <a:t>cut it off and throw it away</a:t>
            </a:r>
            <a:r>
              <a:rPr lang="en-US" sz="2800" b="1" i="1" dirty="0">
                <a:latin typeface="Bookman Old Style" panose="02050604050505020204" pitchFamily="18" charset="0"/>
              </a:rPr>
              <a:t>. For it is better that you lose one of your members than that your whole body go into hell</a:t>
            </a:r>
            <a:r>
              <a:rPr lang="en-US" sz="2800" b="1" dirty="0">
                <a:latin typeface="Bookman Old Style" panose="02050604050505020204" pitchFamily="18" charset="0"/>
              </a:rPr>
              <a:t>. </a:t>
            </a:r>
          </a:p>
          <a:p>
            <a:pPr marL="0" indent="0">
              <a:buNone/>
            </a:pPr>
            <a:r>
              <a:rPr lang="en-US" sz="2800" b="1" dirty="0">
                <a:solidFill>
                  <a:srgbClr val="C00000"/>
                </a:solidFill>
                <a:latin typeface="Bookman Old Style" panose="02050604050505020204" pitchFamily="18" charset="0"/>
              </a:rPr>
              <a:t>“For the sake of argument, if ‘</a:t>
            </a:r>
            <a:r>
              <a:rPr lang="en-US" sz="2800" b="1" dirty="0">
                <a:solidFill>
                  <a:srgbClr val="0070C0"/>
                </a:solidFill>
                <a:latin typeface="Bookman Old Style" panose="02050604050505020204" pitchFamily="18" charset="0"/>
              </a:rPr>
              <a:t>X</a:t>
            </a:r>
            <a:r>
              <a:rPr lang="en-US" sz="2800" b="1" dirty="0">
                <a:solidFill>
                  <a:srgbClr val="C00000"/>
                </a:solidFill>
                <a:latin typeface="Bookman Old Style" panose="02050604050505020204" pitchFamily="18" charset="0"/>
              </a:rPr>
              <a:t>’ is true </a:t>
            </a:r>
            <a:r>
              <a:rPr lang="en-US" sz="2800" b="1" u="sng" dirty="0">
                <a:solidFill>
                  <a:srgbClr val="C00000"/>
                </a:solidFill>
                <a:latin typeface="Bookman Old Style" panose="02050604050505020204" pitchFamily="18" charset="0"/>
              </a:rPr>
              <a:t>as you believe</a:t>
            </a:r>
            <a:r>
              <a:rPr lang="en-US" sz="2800" b="1" dirty="0">
                <a:solidFill>
                  <a:srgbClr val="C00000"/>
                </a:solidFill>
                <a:latin typeface="Bookman Old Style" panose="02050604050505020204" pitchFamily="18" charset="0"/>
              </a:rPr>
              <a:t>, then you ought to do ‘</a:t>
            </a:r>
            <a:r>
              <a:rPr lang="en-US" sz="2800" b="1" dirty="0">
                <a:solidFill>
                  <a:srgbClr val="0070C0"/>
                </a:solidFill>
                <a:latin typeface="Bookman Old Style" panose="02050604050505020204" pitchFamily="18" charset="0"/>
              </a:rPr>
              <a:t>Y</a:t>
            </a:r>
            <a:r>
              <a:rPr lang="en-US" sz="2800" b="1" dirty="0">
                <a:solidFill>
                  <a:srgbClr val="C00000"/>
                </a:solidFill>
                <a:latin typeface="Bookman Old Style" panose="02050604050505020204" pitchFamily="18" charset="0"/>
              </a:rPr>
              <a:t>.’”</a:t>
            </a:r>
          </a:p>
          <a:p>
            <a:pPr marL="0" indent="0">
              <a:buNone/>
            </a:pPr>
            <a:endParaRPr lang="en-US" b="1" dirty="0">
              <a:latin typeface="Bookman Old Style" panose="02050604050505020204" pitchFamily="18" charset="0"/>
            </a:endParaRPr>
          </a:p>
        </p:txBody>
      </p:sp>
    </p:spTree>
    <p:extLst>
      <p:ext uri="{BB962C8B-B14F-4D97-AF65-F5344CB8AC3E}">
        <p14:creationId xmlns:p14="http://schemas.microsoft.com/office/powerpoint/2010/main" val="345799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 pure heart is always on guard against lustful intent (</a:t>
            </a:r>
            <a:r>
              <a:rPr lang="en-US" sz="2800" b="1" i="1" dirty="0">
                <a:latin typeface="Bookman Old Style" panose="02050604050505020204" pitchFamily="18" charset="0"/>
              </a:rPr>
              <a:t>27-30</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“If you really believe that your anatomy is the root of sin, then start hacking off some body parts! After all, wouldn’t it be better to be called ‘Lefty’ in heaven than to fry in hell as a whole person?” </a:t>
            </a:r>
            <a:r>
              <a:rPr lang="en-US" sz="2800" b="1" dirty="0">
                <a:solidFill>
                  <a:srgbClr val="C00000"/>
                </a:solidFill>
                <a:latin typeface="Bookman Old Style" panose="02050604050505020204" pitchFamily="18" charset="0"/>
              </a:rPr>
              <a:t>Dr. Dan Wallace, </a:t>
            </a:r>
            <a:r>
              <a:rPr lang="en-US" sz="2800" b="1" i="1" dirty="0">
                <a:solidFill>
                  <a:srgbClr val="C00000"/>
                </a:solidFill>
                <a:latin typeface="Bookman Old Style" panose="02050604050505020204" pitchFamily="18" charset="0"/>
              </a:rPr>
              <a:t>Greek Grammar: Beyond the Basics</a:t>
            </a:r>
          </a:p>
        </p:txBody>
      </p:sp>
    </p:spTree>
    <p:extLst>
      <p:ext uri="{BB962C8B-B14F-4D97-AF65-F5344CB8AC3E}">
        <p14:creationId xmlns:p14="http://schemas.microsoft.com/office/powerpoint/2010/main" val="2837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 pure heart is always on guard against lustful intent (</a:t>
            </a:r>
            <a:r>
              <a:rPr lang="en-US" sz="2800" b="1" i="1" dirty="0">
                <a:latin typeface="Bookman Old Style" panose="02050604050505020204" pitchFamily="18" charset="0"/>
              </a:rPr>
              <a:t>27-30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29</a:t>
            </a:r>
            <a:r>
              <a:rPr lang="en-US" sz="2800" b="1" dirty="0">
                <a:latin typeface="Bookman Old Style" panose="02050604050505020204" pitchFamily="18" charset="0"/>
              </a:rPr>
              <a:t> </a:t>
            </a:r>
            <a:r>
              <a:rPr lang="en-US" sz="2800" b="1" i="1" dirty="0">
                <a:latin typeface="Bookman Old Style" panose="02050604050505020204" pitchFamily="18" charset="0"/>
              </a:rPr>
              <a:t>If your right eye causes you to sin, tear it out and throw it away</a:t>
            </a:r>
            <a:r>
              <a:rPr lang="en-US" sz="2800" b="1" dirty="0">
                <a:latin typeface="Bookman Old Style" panose="02050604050505020204" pitchFamily="18" charset="0"/>
              </a:rPr>
              <a:t>. </a:t>
            </a:r>
            <a:r>
              <a:rPr lang="en-US" sz="2800" b="1" i="1" dirty="0">
                <a:latin typeface="Bookman Old Style" panose="02050604050505020204" pitchFamily="18" charset="0"/>
              </a:rPr>
              <a:t>For it is better that you lose one of your members </a:t>
            </a:r>
            <a:r>
              <a:rPr lang="en-US" sz="2800" b="1" i="1" dirty="0">
                <a:solidFill>
                  <a:srgbClr val="0070C0"/>
                </a:solidFill>
                <a:latin typeface="Bookman Old Style" panose="02050604050505020204" pitchFamily="18" charset="0"/>
              </a:rPr>
              <a:t>than that your whole body be thrown into hell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30</a:t>
            </a:r>
            <a:r>
              <a:rPr lang="en-US" sz="2800" b="1" dirty="0">
                <a:latin typeface="Bookman Old Style" panose="02050604050505020204" pitchFamily="18" charset="0"/>
              </a:rPr>
              <a:t> </a:t>
            </a:r>
            <a:r>
              <a:rPr lang="en-US" sz="2800" b="1" i="1" dirty="0">
                <a:latin typeface="Bookman Old Style" panose="02050604050505020204" pitchFamily="18" charset="0"/>
              </a:rPr>
              <a:t>And if your right hand causes you to sin, cut it off and throw it away. For it is better that you lose one of your members </a:t>
            </a:r>
            <a:r>
              <a:rPr lang="en-US" sz="2800" b="1" i="1" dirty="0">
                <a:solidFill>
                  <a:srgbClr val="0070C0"/>
                </a:solidFill>
                <a:latin typeface="Bookman Old Style" panose="02050604050505020204" pitchFamily="18" charset="0"/>
              </a:rPr>
              <a:t>than that your whole body go into hell</a:t>
            </a:r>
            <a:r>
              <a:rPr lang="en-US" sz="2800" b="1" dirty="0">
                <a:latin typeface="Bookman Old Style" panose="02050604050505020204" pitchFamily="18" charset="0"/>
              </a:rPr>
              <a:t>. </a:t>
            </a:r>
          </a:p>
          <a:p>
            <a:pPr marL="0" indent="0">
              <a:buNone/>
            </a:pPr>
            <a:endParaRPr lang="en-US" b="1" dirty="0">
              <a:latin typeface="Bookman Old Style" panose="02050604050505020204" pitchFamily="18" charset="0"/>
            </a:endParaRPr>
          </a:p>
        </p:txBody>
      </p:sp>
    </p:spTree>
    <p:extLst>
      <p:ext uri="{BB962C8B-B14F-4D97-AF65-F5344CB8AC3E}">
        <p14:creationId xmlns:p14="http://schemas.microsoft.com/office/powerpoint/2010/main" val="172917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3"/>
            </a:pPr>
            <a:r>
              <a:rPr lang="en-US" sz="2800" b="1" dirty="0">
                <a:latin typeface="Bookman Old Style" panose="02050604050505020204" pitchFamily="18" charset="0"/>
              </a:rPr>
              <a:t>A pure heart honors God’s intent for marriage (</a:t>
            </a:r>
            <a:r>
              <a:rPr lang="en-US" sz="2800" b="1" i="1" dirty="0">
                <a:latin typeface="Bookman Old Style" panose="02050604050505020204" pitchFamily="18" charset="0"/>
              </a:rPr>
              <a:t>31-32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“It was also said, ‘Whoever divorces his wife, </a:t>
            </a:r>
            <a:r>
              <a:rPr lang="en-US" sz="2800" b="1" i="1" dirty="0">
                <a:solidFill>
                  <a:srgbClr val="0070C0"/>
                </a:solidFill>
                <a:latin typeface="Bookman Old Style" panose="02050604050505020204" pitchFamily="18" charset="0"/>
              </a:rPr>
              <a:t>let him give her a certificate of divorce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32 </a:t>
            </a:r>
            <a:r>
              <a:rPr lang="en-US" sz="2800" b="1" i="1" dirty="0">
                <a:latin typeface="Bookman Old Style" panose="02050604050505020204" pitchFamily="18" charset="0"/>
              </a:rPr>
              <a:t>But I say to you that everyone who divorces his wife, except on the ground of sexual immorality, makes her commit adultery, and whoever marries a divorced woman commits adultery</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Because of </a:t>
            </a:r>
            <a:r>
              <a:rPr lang="en-US" sz="2800" b="1" i="1" dirty="0">
                <a:solidFill>
                  <a:srgbClr val="0070C0"/>
                </a:solidFill>
                <a:latin typeface="Bookman Old Style" panose="02050604050505020204" pitchFamily="18" charset="0"/>
              </a:rPr>
              <a:t>your hardness </a:t>
            </a:r>
            <a:r>
              <a:rPr lang="en-US" sz="2800" b="1" i="1" u="sng" dirty="0">
                <a:solidFill>
                  <a:srgbClr val="0070C0"/>
                </a:solidFill>
                <a:latin typeface="Bookman Old Style" panose="02050604050505020204" pitchFamily="18" charset="0"/>
              </a:rPr>
              <a:t>of heart</a:t>
            </a:r>
            <a:r>
              <a:rPr lang="en-US" sz="2800" b="1" i="1" dirty="0">
                <a:latin typeface="Bookman Old Style" panose="02050604050505020204" pitchFamily="18" charset="0"/>
              </a:rPr>
              <a:t> he wrote you this commandment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10:5</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111101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3"/>
            </a:pPr>
            <a:r>
              <a:rPr lang="en-US" sz="2800" b="1" dirty="0">
                <a:latin typeface="Bookman Old Style" panose="02050604050505020204" pitchFamily="18" charset="0"/>
              </a:rPr>
              <a:t>A pure heart honors God’s intent for marriage (</a:t>
            </a:r>
            <a:r>
              <a:rPr lang="en-US" sz="2800" b="1" i="1" dirty="0">
                <a:latin typeface="Bookman Old Style" panose="02050604050505020204" pitchFamily="18" charset="0"/>
              </a:rPr>
              <a:t>31-32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31</a:t>
            </a:r>
            <a:r>
              <a:rPr lang="en-US" sz="2800" b="1" dirty="0">
                <a:latin typeface="Bookman Old Style" panose="02050604050505020204" pitchFamily="18" charset="0"/>
              </a:rPr>
              <a:t> </a:t>
            </a:r>
            <a:r>
              <a:rPr lang="en-US" sz="2800" b="1" i="1" dirty="0">
                <a:latin typeface="Bookman Old Style" panose="02050604050505020204" pitchFamily="18" charset="0"/>
              </a:rPr>
              <a:t>“It was also said, ‘Whoever divorces his wife, </a:t>
            </a:r>
            <a:r>
              <a:rPr lang="en-US" sz="2800" b="1" i="1" dirty="0">
                <a:solidFill>
                  <a:srgbClr val="0070C0"/>
                </a:solidFill>
                <a:latin typeface="Bookman Old Style" panose="02050604050505020204" pitchFamily="18" charset="0"/>
              </a:rPr>
              <a:t>let him give her a certificate of divorce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32 </a:t>
            </a:r>
            <a:r>
              <a:rPr lang="en-US" sz="2800" b="1" i="1" dirty="0">
                <a:latin typeface="Bookman Old Style" panose="02050604050505020204" pitchFamily="18" charset="0"/>
              </a:rPr>
              <a:t>But I say to you that everyone who divorces his wife, </a:t>
            </a:r>
            <a:r>
              <a:rPr lang="en-US" sz="2800" b="1" i="1" dirty="0">
                <a:solidFill>
                  <a:srgbClr val="0070C0"/>
                </a:solidFill>
                <a:latin typeface="Bookman Old Style" panose="02050604050505020204" pitchFamily="18" charset="0"/>
              </a:rPr>
              <a:t>except on the ground of sexual immorality</a:t>
            </a:r>
            <a:r>
              <a:rPr lang="en-US" sz="2800" b="1" i="1" dirty="0">
                <a:latin typeface="Bookman Old Style" panose="02050604050505020204" pitchFamily="18" charset="0"/>
              </a:rPr>
              <a:t>, makes her commit adultery, and whoever marries a divorced woman commits adultery</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What therefore God has joined together, </a:t>
            </a:r>
            <a:r>
              <a:rPr lang="en-US" sz="2800" b="1" i="1" dirty="0">
                <a:solidFill>
                  <a:srgbClr val="0070C0"/>
                </a:solidFill>
                <a:latin typeface="Bookman Old Style" panose="02050604050505020204" pitchFamily="18" charset="0"/>
              </a:rPr>
              <a:t>let not man separate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10:9</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9136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Kingdom righteousness proceeds from a pure heart (</a:t>
            </a:r>
            <a:r>
              <a:rPr lang="en-US" sz="3200" b="1" i="1" dirty="0">
                <a:effectLst/>
                <a:latin typeface="Bookman Old Style" panose="02050604050505020204" pitchFamily="18" charset="0"/>
                <a:ea typeface="Calibri" panose="020F0502020204030204" pitchFamily="34" charset="0"/>
              </a:rPr>
              <a:t>verses 21-32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3"/>
            </a:pPr>
            <a:r>
              <a:rPr lang="en-US" sz="2800" b="1" dirty="0">
                <a:latin typeface="Bookman Old Style" panose="02050604050505020204" pitchFamily="18" charset="0"/>
              </a:rPr>
              <a:t>A pure heart honors God’s intent for marriage (</a:t>
            </a:r>
            <a:r>
              <a:rPr lang="en-US" sz="2800" b="1" i="1" dirty="0">
                <a:latin typeface="Bookman Old Style" panose="02050604050505020204" pitchFamily="18" charset="0"/>
              </a:rPr>
              <a:t>31-32</a:t>
            </a:r>
            <a:r>
              <a:rPr lang="en-US" sz="2800" b="1" dirty="0">
                <a:latin typeface="Bookman Old Style" panose="02050604050505020204" pitchFamily="18" charset="0"/>
              </a:rPr>
              <a:t>)</a:t>
            </a:r>
          </a:p>
          <a:p>
            <a:pPr marL="0" indent="0" algn="ctr">
              <a:buNone/>
            </a:pPr>
            <a:r>
              <a:rPr lang="en-US" sz="2800" b="1" dirty="0">
                <a:solidFill>
                  <a:srgbClr val="C00000"/>
                </a:solidFill>
                <a:latin typeface="Bookman Old Style" panose="02050604050505020204" pitchFamily="18" charset="0"/>
              </a:rPr>
              <a:t>The scribes and the Pharisees viewed the marriage relationship with “an eye on the door.” In acknowledgement to our sinful nature, the Law permitted it, but </a:t>
            </a:r>
            <a:r>
              <a:rPr lang="en-US" sz="2800" b="1" dirty="0">
                <a:solidFill>
                  <a:srgbClr val="0070C0"/>
                </a:solidFill>
                <a:latin typeface="Bookman Old Style" panose="02050604050505020204" pitchFamily="18" charset="0"/>
              </a:rPr>
              <a:t>the righteous standard of the Kingdom is to see marriage as a holy union between two Kingdom citizens who honor it, from the heart, as a great and miraculous work of God in their lives</a:t>
            </a:r>
            <a:r>
              <a:rPr lang="en-US" sz="2800" b="1" dirty="0">
                <a:solidFill>
                  <a:srgbClr val="C00000"/>
                </a:solidFill>
                <a:latin typeface="Bookman Old Style" panose="02050604050505020204" pitchFamily="18" charset="0"/>
              </a:rPr>
              <a:t>.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02781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B563-CC81-9C68-13FC-A0DAC1268403}"/>
              </a:ext>
            </a:extLst>
          </p:cNvPr>
          <p:cNvSpPr>
            <a:spLocks noGrp="1"/>
          </p:cNvSpPr>
          <p:nvPr>
            <p:ph type="title"/>
          </p:nvPr>
        </p:nvSpPr>
        <p:spPr/>
        <p:txBody>
          <a:bodyPr>
            <a:noAutofit/>
          </a:bodyPr>
          <a:lstStyle/>
          <a:p>
            <a:r>
              <a:rPr lang="en-US" sz="2800" b="1" dirty="0">
                <a:latin typeface="Bookman Old Style" panose="02050604050505020204" pitchFamily="18" charset="0"/>
              </a:rPr>
              <a:t>“</a:t>
            </a:r>
            <a:r>
              <a:rPr lang="en-US" sz="2800" b="1" i="1" dirty="0">
                <a:latin typeface="Bookman Old Style" panose="02050604050505020204" pitchFamily="18" charset="0"/>
              </a:rPr>
              <a:t>Do not think that I have come to abolish </a:t>
            </a:r>
            <a:r>
              <a:rPr lang="en-US" sz="2800" b="1" i="1" dirty="0">
                <a:solidFill>
                  <a:srgbClr val="0070C0"/>
                </a:solidFill>
                <a:latin typeface="Bookman Old Style" panose="02050604050505020204" pitchFamily="18" charset="0"/>
              </a:rPr>
              <a:t>the Law </a:t>
            </a:r>
            <a:r>
              <a:rPr lang="en-US" sz="2800" b="1" i="1" dirty="0">
                <a:latin typeface="Bookman Old Style" panose="02050604050505020204" pitchFamily="18" charset="0"/>
              </a:rPr>
              <a:t>or </a:t>
            </a:r>
            <a:r>
              <a:rPr lang="en-US" sz="2800" b="1" i="1" dirty="0">
                <a:solidFill>
                  <a:srgbClr val="0070C0"/>
                </a:solidFill>
                <a:latin typeface="Bookman Old Style" panose="02050604050505020204" pitchFamily="18" charset="0"/>
              </a:rPr>
              <a:t>the Prophets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I have </a:t>
            </a:r>
            <a:r>
              <a:rPr lang="en-US" sz="2800" b="1" i="1" dirty="0">
                <a:latin typeface="Bookman Old Style" panose="02050604050505020204" pitchFamily="18" charset="0"/>
              </a:rPr>
              <a:t>not </a:t>
            </a:r>
            <a:r>
              <a:rPr lang="en-US" sz="2800" b="1" i="1" dirty="0">
                <a:solidFill>
                  <a:srgbClr val="0070C0"/>
                </a:solidFill>
                <a:latin typeface="Bookman Old Style" panose="02050604050505020204" pitchFamily="18" charset="0"/>
              </a:rPr>
              <a:t>come</a:t>
            </a:r>
            <a:r>
              <a:rPr lang="en-US" sz="2800" b="1" i="1" dirty="0">
                <a:latin typeface="Bookman Old Style" panose="02050604050505020204" pitchFamily="18" charset="0"/>
              </a:rPr>
              <a:t> to abolish them but </a:t>
            </a:r>
            <a:r>
              <a:rPr lang="en-US" sz="2800" b="1" i="1" dirty="0">
                <a:solidFill>
                  <a:srgbClr val="0070C0"/>
                </a:solidFill>
                <a:latin typeface="Bookman Old Style" panose="02050604050505020204" pitchFamily="18" charset="0"/>
              </a:rPr>
              <a:t>to </a:t>
            </a:r>
            <a:r>
              <a:rPr lang="en-US" sz="2800" b="1" i="1" u="sng" dirty="0">
                <a:solidFill>
                  <a:srgbClr val="0070C0"/>
                </a:solidFill>
                <a:latin typeface="Bookman Old Style" panose="02050604050505020204" pitchFamily="18" charset="0"/>
              </a:rPr>
              <a:t>fulfill</a:t>
            </a:r>
            <a:r>
              <a:rPr lang="en-US" sz="2800" b="1" i="1" dirty="0">
                <a:solidFill>
                  <a:srgbClr val="0070C0"/>
                </a:solidFill>
                <a:latin typeface="Bookman Old Style" panose="02050604050505020204" pitchFamily="18" charset="0"/>
              </a:rPr>
              <a:t> them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5:17</a:t>
            </a:r>
          </a:p>
        </p:txBody>
      </p:sp>
      <p:sp>
        <p:nvSpPr>
          <p:cNvPr id="3" name="Content Placeholder 2">
            <a:extLst>
              <a:ext uri="{FF2B5EF4-FFF2-40B4-BE49-F238E27FC236}">
                <a16:creationId xmlns:a16="http://schemas.microsoft.com/office/drawing/2014/main" id="{248EF7F1-B496-C49F-E5AB-DFC589914B92}"/>
              </a:ext>
            </a:extLst>
          </p:cNvPr>
          <p:cNvSpPr>
            <a:spLocks noGrp="1"/>
          </p:cNvSpPr>
          <p:nvPr>
            <p:ph idx="1"/>
          </p:nvPr>
        </p:nvSpPr>
        <p:spPr>
          <a:xfrm>
            <a:off x="1069848" y="2121408"/>
            <a:ext cx="10058400" cy="4397726"/>
          </a:xfrm>
        </p:spPr>
        <p:txBody>
          <a:bodyPr>
            <a:normAutofit/>
          </a:bodyPr>
          <a:lstStyle/>
          <a:p>
            <a:pPr marL="0" indent="0">
              <a:buNone/>
            </a:pPr>
            <a:r>
              <a:rPr lang="en-US" sz="2800" b="1" u="sng" dirty="0">
                <a:solidFill>
                  <a:srgbClr val="C00000"/>
                </a:solidFill>
                <a:latin typeface="Bookman Old Style" panose="02050604050505020204" pitchFamily="18" charset="0"/>
              </a:rPr>
              <a:t>What does it mean to “fulfill”?</a:t>
            </a:r>
          </a:p>
          <a:p>
            <a:pPr marL="0" indent="0">
              <a:buNone/>
            </a:pPr>
            <a:r>
              <a:rPr lang="en-US" sz="2800" b="1" dirty="0">
                <a:latin typeface="Bookman Old Style" panose="02050604050505020204" pitchFamily="18" charset="0"/>
                <a:ea typeface="Calibri" panose="020F0502020204030204" pitchFamily="34" charset="0"/>
              </a:rPr>
              <a:t>T</a:t>
            </a:r>
            <a:r>
              <a:rPr lang="en-US" sz="2800" b="1" dirty="0">
                <a:effectLst/>
                <a:latin typeface="Bookman Old Style" panose="02050604050505020204" pitchFamily="18" charset="0"/>
                <a:ea typeface="Calibri" panose="020F0502020204030204" pitchFamily="34" charset="0"/>
              </a:rPr>
              <a:t>he Old Testament (OT) Scriptures point to Jesus</a:t>
            </a:r>
          </a:p>
          <a:p>
            <a:pPr marL="0" indent="0">
              <a:buNone/>
            </a:pPr>
            <a:r>
              <a:rPr lang="en-US" sz="2800" b="1" dirty="0">
                <a:latin typeface="Bookman Old Style" panose="02050604050505020204" pitchFamily="18" charset="0"/>
              </a:rPr>
              <a:t>Can only be fully understood through the lens of Jesus’ life and teaching</a:t>
            </a:r>
          </a:p>
          <a:p>
            <a:pPr marL="0" indent="0">
              <a:buNone/>
            </a:pPr>
            <a:r>
              <a:rPr lang="en-US" sz="2800" b="1" dirty="0">
                <a:latin typeface="Bookman Old Style" panose="02050604050505020204" pitchFamily="18" charset="0"/>
              </a:rPr>
              <a:t>Jesus perfectly kept all the commandments and teaching in God’s word</a:t>
            </a:r>
          </a:p>
          <a:p>
            <a:pPr marL="0" indent="0">
              <a:buNone/>
            </a:pPr>
            <a:r>
              <a:rPr lang="en-US" sz="2800" b="1" dirty="0">
                <a:latin typeface="Bookman Old Style" panose="02050604050505020204" pitchFamily="18" charset="0"/>
              </a:rPr>
              <a:t>Jesus accomplished everything necessary to bring all of the OT promises to Israel &amp; the nations of this world to pass, ultimately for eternity</a:t>
            </a:r>
            <a:endParaRPr lang="en-US" sz="4400" b="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2188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B563-CC81-9C68-13FC-A0DAC1268403}"/>
              </a:ext>
            </a:extLst>
          </p:cNvPr>
          <p:cNvSpPr>
            <a:spLocks noGrp="1"/>
          </p:cNvSpPr>
          <p:nvPr>
            <p:ph type="title"/>
          </p:nvPr>
        </p:nvSpPr>
        <p:spPr>
          <a:xfrm>
            <a:off x="1069848" y="484632"/>
            <a:ext cx="10058400" cy="912368"/>
          </a:xfrm>
        </p:spPr>
        <p:txBody>
          <a:bodyPr>
            <a:noAutofit/>
          </a:bodyPr>
          <a:lstStyle/>
          <a:p>
            <a:r>
              <a:rPr lang="en-US" sz="2800" b="1" dirty="0">
                <a:solidFill>
                  <a:srgbClr val="C00000"/>
                </a:solidFill>
                <a:latin typeface="Bookman Old Style" panose="02050604050505020204" pitchFamily="18" charset="0"/>
                <a:ea typeface="Calibri" panose="020F0502020204030204" pitchFamily="34" charset="0"/>
              </a:rPr>
              <a:t>The Old Testament (OT) Scriptures point to Jesus</a:t>
            </a:r>
            <a:br>
              <a:rPr lang="en-US" sz="2800" b="1" dirty="0">
                <a:solidFill>
                  <a:srgbClr val="C00000"/>
                </a:solidFill>
                <a:latin typeface="Bookman Old Style" panose="02050604050505020204" pitchFamily="18" charset="0"/>
                <a:ea typeface="Calibri" panose="020F0502020204030204" pitchFamily="34" charset="0"/>
              </a:rPr>
            </a:br>
            <a:endParaRPr lang="en-US" sz="2800" b="1" dirty="0">
              <a:solidFill>
                <a:srgbClr val="C0000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248EF7F1-B496-C49F-E5AB-DFC589914B92}"/>
              </a:ext>
            </a:extLst>
          </p:cNvPr>
          <p:cNvSpPr>
            <a:spLocks noGrp="1"/>
          </p:cNvSpPr>
          <p:nvPr>
            <p:ph idx="1"/>
          </p:nvPr>
        </p:nvSpPr>
        <p:spPr>
          <a:xfrm>
            <a:off x="1069848" y="2121408"/>
            <a:ext cx="10058400" cy="4397726"/>
          </a:xfrm>
        </p:spPr>
        <p:txBody>
          <a:bodyPr>
            <a:norm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just as it is appointed for man to die once, and after that comes judgment, so Christ, having been offered once to bear the sins of many, will appear a second time, not to deal with sin but to save those who are eagerly waiting for him. For since </a:t>
            </a:r>
            <a:r>
              <a:rPr lang="en-US" sz="2800" b="1" i="1" dirty="0">
                <a:solidFill>
                  <a:srgbClr val="0070C0"/>
                </a:solidFill>
                <a:latin typeface="Bookman Old Style" panose="02050604050505020204" pitchFamily="18" charset="0"/>
              </a:rPr>
              <a:t>the law has but a shadow of the good things to come instead of the true form of these realities</a:t>
            </a:r>
            <a:r>
              <a:rPr lang="en-US" sz="2800" b="1" i="1" dirty="0">
                <a:latin typeface="Bookman Old Style" panose="02050604050505020204" pitchFamily="18" charset="0"/>
              </a:rPr>
              <a:t>, it can never, by the same sacrifices that are continually offered every year, make perfect those who draw near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9:27 – 10:1 </a:t>
            </a:r>
            <a:endParaRPr lang="en-US" sz="5400" b="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7493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B563-CC81-9C68-13FC-A0DAC1268403}"/>
              </a:ext>
            </a:extLst>
          </p:cNvPr>
          <p:cNvSpPr>
            <a:spLocks noGrp="1"/>
          </p:cNvSpPr>
          <p:nvPr>
            <p:ph type="title"/>
          </p:nvPr>
        </p:nvSpPr>
        <p:spPr/>
        <p:txBody>
          <a:bodyPr>
            <a:noAutofit/>
          </a:bodyPr>
          <a:lstStyle/>
          <a:p>
            <a:r>
              <a:rPr lang="en-US" sz="2800" b="1" dirty="0">
                <a:solidFill>
                  <a:srgbClr val="C00000"/>
                </a:solidFill>
                <a:latin typeface="Bookman Old Style" panose="02050604050505020204" pitchFamily="18" charset="0"/>
              </a:rPr>
              <a:t>The Law and the Prophets Can only be fully understood through the lens of Jesus’ life and teaching</a:t>
            </a:r>
            <a:br>
              <a:rPr lang="en-US" sz="2800" b="1" dirty="0">
                <a:solidFill>
                  <a:srgbClr val="C00000"/>
                </a:solidFill>
                <a:latin typeface="Bookman Old Style" panose="02050604050505020204" pitchFamily="18" charset="0"/>
              </a:rPr>
            </a:br>
            <a:endParaRPr lang="en-US" sz="2800" b="1" dirty="0">
              <a:solidFill>
                <a:srgbClr val="C0000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248EF7F1-B496-C49F-E5AB-DFC589914B92}"/>
              </a:ext>
            </a:extLst>
          </p:cNvPr>
          <p:cNvSpPr>
            <a:spLocks noGrp="1"/>
          </p:cNvSpPr>
          <p:nvPr>
            <p:ph idx="1"/>
          </p:nvPr>
        </p:nvSpPr>
        <p:spPr>
          <a:xfrm>
            <a:off x="1069848" y="2121408"/>
            <a:ext cx="10058400" cy="4397726"/>
          </a:xfrm>
        </p:spPr>
        <p:txBody>
          <a:bodyPr>
            <a:norm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just as it is appointed for man to die once, and after that comes judgment, so Christ, having been offered once to bear the sins of many, will appear a second time, not to deal with sin but to save those who are eagerly waiting for him. For since </a:t>
            </a:r>
            <a:r>
              <a:rPr lang="en-US" sz="2800" b="1" i="1" dirty="0">
                <a:solidFill>
                  <a:srgbClr val="0070C0"/>
                </a:solidFill>
                <a:latin typeface="Bookman Old Style" panose="02050604050505020204" pitchFamily="18" charset="0"/>
              </a:rPr>
              <a:t>the law </a:t>
            </a:r>
            <a:r>
              <a:rPr lang="en-US" sz="2800" b="1" i="1" dirty="0">
                <a:latin typeface="Bookman Old Style" panose="02050604050505020204" pitchFamily="18" charset="0"/>
              </a:rPr>
              <a:t>has but a shadow of the good things to come instead of the true form of these realities, it </a:t>
            </a:r>
            <a:r>
              <a:rPr lang="en-US" sz="2800" b="1" i="1" dirty="0">
                <a:solidFill>
                  <a:srgbClr val="0070C0"/>
                </a:solidFill>
                <a:latin typeface="Bookman Old Style" panose="02050604050505020204" pitchFamily="18" charset="0"/>
              </a:rPr>
              <a:t>can never, by the same sacrifices that are continually offered every year, make perfect those who draw near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9:27 – 10:1 </a:t>
            </a:r>
            <a:endParaRPr lang="en-US" sz="5400" b="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56238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B563-CC81-9C68-13FC-A0DAC1268403}"/>
              </a:ext>
            </a:extLst>
          </p:cNvPr>
          <p:cNvSpPr>
            <a:spLocks noGrp="1"/>
          </p:cNvSpPr>
          <p:nvPr>
            <p:ph type="title"/>
          </p:nvPr>
        </p:nvSpPr>
        <p:spPr/>
        <p:txBody>
          <a:bodyPr>
            <a:noAutofit/>
          </a:bodyPr>
          <a:lstStyle/>
          <a:p>
            <a:pPr marL="0" indent="0">
              <a:buNone/>
            </a:pPr>
            <a:r>
              <a:rPr lang="en-US" sz="2800" b="1" dirty="0">
                <a:solidFill>
                  <a:srgbClr val="C00000"/>
                </a:solidFill>
                <a:latin typeface="Bookman Old Style" panose="02050604050505020204" pitchFamily="18" charset="0"/>
              </a:rPr>
              <a:t>Jesus perfectly kept all the commandments and teaching in God’s word</a:t>
            </a:r>
          </a:p>
        </p:txBody>
      </p:sp>
      <p:sp>
        <p:nvSpPr>
          <p:cNvPr id="3" name="Content Placeholder 2">
            <a:extLst>
              <a:ext uri="{FF2B5EF4-FFF2-40B4-BE49-F238E27FC236}">
                <a16:creationId xmlns:a16="http://schemas.microsoft.com/office/drawing/2014/main" id="{248EF7F1-B496-C49F-E5AB-DFC589914B92}"/>
              </a:ext>
            </a:extLst>
          </p:cNvPr>
          <p:cNvSpPr>
            <a:spLocks noGrp="1"/>
          </p:cNvSpPr>
          <p:nvPr>
            <p:ph idx="1"/>
          </p:nvPr>
        </p:nvSpPr>
        <p:spPr>
          <a:xfrm>
            <a:off x="1069848" y="2121408"/>
            <a:ext cx="10058400" cy="4397726"/>
          </a:xfrm>
        </p:spPr>
        <p:txBody>
          <a:bodyPr>
            <a:norm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just as it is appointed for man to die once, and after that comes judgment, so </a:t>
            </a:r>
            <a:r>
              <a:rPr lang="en-US" sz="2800" b="1" i="1" dirty="0">
                <a:solidFill>
                  <a:srgbClr val="0070C0"/>
                </a:solidFill>
                <a:latin typeface="Bookman Old Style" panose="02050604050505020204" pitchFamily="18" charset="0"/>
              </a:rPr>
              <a:t>Christ, having been offered once to bear the sins of many</a:t>
            </a:r>
            <a:r>
              <a:rPr lang="en-US" sz="2800" b="1" i="1" dirty="0">
                <a:latin typeface="Bookman Old Style" panose="02050604050505020204" pitchFamily="18" charset="0"/>
              </a:rPr>
              <a:t>, will appear a second time, not to deal with sin but to save those who are eagerly waiting for him. For since the law has but a shadow of the good things to come instead of the true form of these realities, it can never, by the same sacrifices that are continually offered every year, make perfect those who draw near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9:27 – 10:1</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49008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6B563-CC81-9C68-13FC-A0DAC1268403}"/>
              </a:ext>
            </a:extLst>
          </p:cNvPr>
          <p:cNvSpPr>
            <a:spLocks noGrp="1"/>
          </p:cNvSpPr>
          <p:nvPr>
            <p:ph type="title"/>
          </p:nvPr>
        </p:nvSpPr>
        <p:spPr/>
        <p:txBody>
          <a:bodyPr>
            <a:noAutofit/>
          </a:bodyPr>
          <a:lstStyle/>
          <a:p>
            <a:pPr marL="0" indent="0">
              <a:buNone/>
            </a:pPr>
            <a:r>
              <a:rPr lang="en-US" sz="2800" b="1" dirty="0">
                <a:solidFill>
                  <a:srgbClr val="C00000"/>
                </a:solidFill>
                <a:latin typeface="Bookman Old Style" panose="02050604050505020204" pitchFamily="18" charset="0"/>
              </a:rPr>
              <a:t>Jesus accomplished everything necessary to bring all of the OT promises to Israel &amp; the nations of this world to pass, ultimately for eternity</a:t>
            </a:r>
            <a:endParaRPr lang="en-US" sz="4400" b="1" u="sng" dirty="0">
              <a:solidFill>
                <a:srgbClr val="C0000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248EF7F1-B496-C49F-E5AB-DFC589914B92}"/>
              </a:ext>
            </a:extLst>
          </p:cNvPr>
          <p:cNvSpPr>
            <a:spLocks noGrp="1"/>
          </p:cNvSpPr>
          <p:nvPr>
            <p:ph idx="1"/>
          </p:nvPr>
        </p:nvSpPr>
        <p:spPr>
          <a:xfrm>
            <a:off x="1069848" y="2121408"/>
            <a:ext cx="10058400" cy="4397726"/>
          </a:xfrm>
        </p:spPr>
        <p:txBody>
          <a:bodyPr>
            <a:norm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just as it is appointed for man to die once, and after that comes judgment, so </a:t>
            </a:r>
            <a:r>
              <a:rPr lang="en-US" sz="2800" b="1" i="1" dirty="0">
                <a:solidFill>
                  <a:srgbClr val="0070C0"/>
                </a:solidFill>
                <a:latin typeface="Bookman Old Style" panose="02050604050505020204" pitchFamily="18" charset="0"/>
              </a:rPr>
              <a:t>Christ</a:t>
            </a:r>
            <a:r>
              <a:rPr lang="en-US" sz="2800" b="1" i="1" dirty="0">
                <a:latin typeface="Bookman Old Style" panose="02050604050505020204" pitchFamily="18" charset="0"/>
              </a:rPr>
              <a:t>, having been offered once to bear the sins of many, </a:t>
            </a:r>
            <a:r>
              <a:rPr lang="en-US" sz="2800" b="1" i="1" dirty="0">
                <a:solidFill>
                  <a:srgbClr val="0070C0"/>
                </a:solidFill>
                <a:latin typeface="Bookman Old Style" panose="02050604050505020204" pitchFamily="18" charset="0"/>
              </a:rPr>
              <a:t>will appear a second time, not to deal with sin but to save those who are eagerly waiting for him</a:t>
            </a:r>
            <a:r>
              <a:rPr lang="en-US" sz="2800" b="1" i="1" dirty="0">
                <a:latin typeface="Bookman Old Style" panose="02050604050505020204" pitchFamily="18" charset="0"/>
              </a:rPr>
              <a:t>. For since the law has but a shadow of the good things to come instead of the true form of these realities, it can never, by the same sacrifices that are continually offered every year, make perfect those who draw near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9:27 – 10:1</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419865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4CF0A9B-050B-461C-B3F0-6870761A64E2}"/>
              </a:ext>
            </a:extLst>
          </p:cNvPr>
          <p:cNvSpPr txBox="1">
            <a:spLocks/>
          </p:cNvSpPr>
          <p:nvPr/>
        </p:nvSpPr>
        <p:spPr>
          <a:xfrm>
            <a:off x="285750" y="0"/>
            <a:ext cx="11620500"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white"/>
                </a:solidFill>
                <a:effectLst/>
                <a:uLnTx/>
                <a:uFillTx/>
                <a:latin typeface="Bookman Old Style" panose="02050604050505020204" pitchFamily="18" charset="0"/>
                <a:ea typeface="+mj-ea"/>
                <a:cs typeface="+mj-cs"/>
              </a:rPr>
              <a:t>The King gets to the heart of the matter – part 1</a:t>
            </a:r>
          </a:p>
        </p:txBody>
      </p:sp>
      <p:sp>
        <p:nvSpPr>
          <p:cNvPr id="4" name="TextBox 3">
            <a:extLst>
              <a:ext uri="{FF2B5EF4-FFF2-40B4-BE49-F238E27FC236}">
                <a16:creationId xmlns:a16="http://schemas.microsoft.com/office/drawing/2014/main" id="{6CEA4BE9-72ED-BA37-FFB7-C8AB20348CC8}"/>
              </a:ext>
            </a:extLst>
          </p:cNvPr>
          <p:cNvSpPr txBox="1"/>
          <p:nvPr/>
        </p:nvSpPr>
        <p:spPr>
          <a:xfrm>
            <a:off x="0" y="5819035"/>
            <a:ext cx="450476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prstClr val="white"/>
                </a:solidFill>
                <a:effectLst/>
                <a:uLnTx/>
                <a:uFillTx/>
                <a:latin typeface="Bookman Old Style" panose="02050604050505020204" pitchFamily="18" charset="0"/>
                <a:ea typeface="+mn-ea"/>
                <a:cs typeface="+mn-cs"/>
              </a:rPr>
              <a:t>Matthew 5:17-32</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31" presetClass="entr" presetSubtype="0" fill="hold" grpId="0" nodeType="afterEffect">
                                  <p:stCondLst>
                                    <p:cond delay="150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the heart of the matter (</a:t>
            </a:r>
            <a:r>
              <a:rPr lang="en-US" sz="3200" b="1" i="1" dirty="0">
                <a:effectLst/>
                <a:latin typeface="Bookman Old Style" panose="02050604050505020204" pitchFamily="18" charset="0"/>
                <a:ea typeface="Calibri" panose="020F0502020204030204" pitchFamily="34" charset="0"/>
              </a:rPr>
              <a:t>verses 17-20</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881898"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dirty="0">
                <a:solidFill>
                  <a:srgbClr val="0070C0"/>
                </a:solidFill>
                <a:latin typeface="Bookman Old Style" panose="02050604050505020204" pitchFamily="18" charset="0"/>
              </a:rPr>
              <a:t>“</a:t>
            </a:r>
            <a:r>
              <a:rPr lang="en-US" sz="2800" b="1" i="1" dirty="0">
                <a:solidFill>
                  <a:srgbClr val="0070C0"/>
                </a:solidFill>
                <a:latin typeface="Bookman Old Style" panose="02050604050505020204" pitchFamily="18" charset="0"/>
              </a:rPr>
              <a:t>Do not think that I have come to abolish the Law or the Prophets; I have not come to abolish them but to fulfill them</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For truly, I say to you, until heaven and earth pass away, not an iota, not a dot, will pass from the Law until all is accomplished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Therefore whoever relaxes one of the least of these commandments and teaches others to do the same will be called least in the kingdom of heaven, but whoever does them and teaches them will be called great in the kingdom of heaven</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For I tell you, unless your righteousness exceeds that of the scribes and Pharisees, you will never enter the kingdom of heaven</a:t>
            </a:r>
            <a:r>
              <a:rPr lang="en-US" sz="2800" b="1" dirty="0">
                <a:latin typeface="Bookman Old Style" panose="02050604050505020204" pitchFamily="18" charset="0"/>
              </a:rPr>
              <a:t>. </a:t>
            </a:r>
          </a:p>
          <a:p>
            <a:pPr marL="0" indent="0">
              <a:buNone/>
            </a:pPr>
            <a:endParaRPr lang="en-US" sz="5400" b="1" dirty="0">
              <a:latin typeface="Bookman Old Style" panose="02050604050505020204" pitchFamily="18" charset="0"/>
            </a:endParaRPr>
          </a:p>
        </p:txBody>
      </p:sp>
    </p:spTree>
    <p:extLst>
      <p:ext uri="{BB962C8B-B14F-4D97-AF65-F5344CB8AC3E}">
        <p14:creationId xmlns:p14="http://schemas.microsoft.com/office/powerpoint/2010/main" val="5492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1030</TotalTime>
  <Words>2568</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“Do not think that I have come to abolish the Law or the Prophets; I have not come to abolish them but to fulfill them.” Matthew 5:17</vt:lpstr>
      <vt:lpstr>The Old Testament (OT) Scriptures point to Jesus </vt:lpstr>
      <vt:lpstr>The Law and the Prophets Can only be fully understood through the lens of Jesus’ life and teaching </vt:lpstr>
      <vt:lpstr>Jesus perfectly kept all the commandments and teaching in God’s word</vt:lpstr>
      <vt:lpstr>Jesus accomplished everything necessary to bring all of the OT promises to Israel &amp; the nations of this world to pass, ultimately for eternity</vt:lpstr>
      <vt:lpstr>PowerPoint Presentation</vt:lpstr>
      <vt:lpstr>I. The King “is” the heart of the matter (verses 17-20)</vt:lpstr>
      <vt:lpstr>I. The King “is” the heart of the matter (verses 17-20)</vt:lpstr>
      <vt:lpstr>I. The King “is” the heart of the matter (verses 17-20)</vt:lpstr>
      <vt:lpstr>I. The King “is” the heart of the matter (verses 17-20)</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II. Kingdom righteousness proceeds from a pure heart (verses 21-32)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67</cp:revision>
  <dcterms:created xsi:type="dcterms:W3CDTF">2020-03-26T18:56:14Z</dcterms:created>
  <dcterms:modified xsi:type="dcterms:W3CDTF">2023-02-19T18:06:11Z</dcterms:modified>
</cp:coreProperties>
</file>