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7"/>
  </p:notesMasterIdLst>
  <p:sldIdLst>
    <p:sldId id="399" r:id="rId2"/>
    <p:sldId id="504" r:id="rId3"/>
    <p:sldId id="256" r:id="rId4"/>
    <p:sldId id="513" r:id="rId5"/>
    <p:sldId id="514" r:id="rId6"/>
    <p:sldId id="511" r:id="rId7"/>
    <p:sldId id="515" r:id="rId8"/>
    <p:sldId id="516" r:id="rId9"/>
    <p:sldId id="492" r:id="rId10"/>
    <p:sldId id="517" r:id="rId11"/>
    <p:sldId id="518" r:id="rId12"/>
    <p:sldId id="519" r:id="rId13"/>
    <p:sldId id="520" r:id="rId14"/>
    <p:sldId id="494" r:id="rId15"/>
    <p:sldId id="512"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66"/>
    <a:srgbClr val="E15E0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1" autoAdjust="0"/>
    <p:restoredTop sz="94660"/>
  </p:normalViewPr>
  <p:slideViewPr>
    <p:cSldViewPr snapToGrid="0">
      <p:cViewPr varScale="1">
        <p:scale>
          <a:sx n="52" d="100"/>
          <a:sy n="52" d="100"/>
        </p:scale>
        <p:origin x="686" y="31"/>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21572ED-DCF0-4704-A939-7BED94815564}" type="datetimeFigureOut">
              <a:rPr lang="en-US" smtClean="0"/>
              <a:t>12/4/2022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C12D89D-B35A-48BA-B643-15CC34A44E46}" type="slidenum">
              <a:rPr lang="en-US" smtClean="0"/>
              <a:t>‹#›</a:t>
            </a:fld>
            <a:endParaRPr lang="en-US"/>
          </a:p>
        </p:txBody>
      </p:sp>
    </p:spTree>
    <p:extLst>
      <p:ext uri="{BB962C8B-B14F-4D97-AF65-F5344CB8AC3E}">
        <p14:creationId xmlns:p14="http://schemas.microsoft.com/office/powerpoint/2010/main" val="11241053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2233356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500732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602124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12/4/2022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2315218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12/4/2022</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16118597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848403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12/4/2022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050105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12/4/2022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185727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12/4/2022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4187873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12/4/2022</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3445808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12/4/2022</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extLst>
      <p:ext uri="{BB962C8B-B14F-4D97-AF65-F5344CB8AC3E}">
        <p14:creationId xmlns:p14="http://schemas.microsoft.com/office/powerpoint/2010/main" val="20625486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12/4/2022</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extLst>
      <p:ext uri="{BB962C8B-B14F-4D97-AF65-F5344CB8AC3E}">
        <p14:creationId xmlns:p14="http://schemas.microsoft.com/office/powerpoint/2010/main" val="4215539509"/>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1372168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will send His messenger to prepare the way before Him (</a:t>
            </a:r>
            <a:r>
              <a:rPr lang="en-US" sz="3200" b="1" i="1" dirty="0">
                <a:effectLst/>
                <a:latin typeface="Bookman Old Style" panose="02050604050505020204" pitchFamily="18" charset="0"/>
                <a:ea typeface="Calibri" panose="020F0502020204030204" pitchFamily="34" charset="0"/>
              </a:rPr>
              <a:t>verses 4-7</a:t>
            </a:r>
            <a:r>
              <a:rPr lang="en-US" sz="3200" b="1" dirty="0">
                <a:effectLst/>
                <a:latin typeface="Bookman Old Style" panose="02050604050505020204" pitchFamily="18" charset="0"/>
                <a:ea typeface="Calibri" panose="020F0502020204030204" pitchFamily="34" charset="0"/>
              </a:rPr>
              <a:t>)</a:t>
            </a:r>
            <a:endParaRPr lang="en-US" sz="3200" b="1" i="1" dirty="0">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latin typeface="Bookman Old Style" panose="02050604050505020204" pitchFamily="18" charset="0"/>
              </a:rPr>
              <a:t>Remember the law of my servant Moses, the statutes and rules that I commanded him at Horeb for all Israel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dirty="0">
                <a:solidFill>
                  <a:srgbClr val="0070C0"/>
                </a:solidFill>
                <a:latin typeface="Bookman Old Style" panose="02050604050505020204" pitchFamily="18" charset="0"/>
              </a:rPr>
              <a:t>“</a:t>
            </a:r>
            <a:r>
              <a:rPr lang="en-US" sz="2800" b="1" i="1" dirty="0">
                <a:solidFill>
                  <a:srgbClr val="0070C0"/>
                </a:solidFill>
                <a:latin typeface="Bookman Old Style" panose="02050604050505020204" pitchFamily="18" charset="0"/>
              </a:rPr>
              <a:t>Behold, I will send you Elijah the prophet before the great and awesome day of the Lord comes</a:t>
            </a:r>
            <a:r>
              <a:rPr lang="en-US" sz="2800" b="1" dirty="0">
                <a:solidFill>
                  <a:srgbClr val="0070C0"/>
                </a:solidFill>
                <a:latin typeface="Bookman Old Style" panose="02050604050505020204" pitchFamily="18" charset="0"/>
              </a:rPr>
              <a:t>.</a:t>
            </a:r>
            <a:r>
              <a:rPr lang="en-US" sz="2800" b="1" dirty="0">
                <a:latin typeface="Bookman Old Style" panose="02050604050505020204" pitchFamily="18" charset="0"/>
              </a:rPr>
              <a:t> </a:t>
            </a:r>
          </a:p>
        </p:txBody>
      </p:sp>
    </p:spTree>
    <p:extLst>
      <p:ext uri="{BB962C8B-B14F-4D97-AF65-F5344CB8AC3E}">
        <p14:creationId xmlns:p14="http://schemas.microsoft.com/office/powerpoint/2010/main" val="34846017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8E633E-908F-B847-2C1C-8B05673E3321}"/>
              </a:ext>
            </a:extLst>
          </p:cNvPr>
          <p:cNvSpPr>
            <a:spLocks noGrp="1"/>
          </p:cNvSpPr>
          <p:nvPr>
            <p:ph type="title"/>
          </p:nvPr>
        </p:nvSpPr>
        <p:spPr/>
        <p:txBody>
          <a:bodyPr>
            <a:normAutofit/>
          </a:bodyPr>
          <a:lstStyle/>
          <a:p>
            <a:r>
              <a:rPr lang="en-US" sz="2800" b="1" dirty="0">
                <a:solidFill>
                  <a:srgbClr val="C00000"/>
                </a:solidFill>
                <a:latin typeface="Bookman Old Style" panose="02050604050505020204" pitchFamily="18" charset="0"/>
              </a:rPr>
              <a:t>John the Baptist and Elijah who is to come</a:t>
            </a:r>
          </a:p>
        </p:txBody>
      </p:sp>
      <p:sp>
        <p:nvSpPr>
          <p:cNvPr id="3" name="Content Placeholder 2">
            <a:extLst>
              <a:ext uri="{FF2B5EF4-FFF2-40B4-BE49-F238E27FC236}">
                <a16:creationId xmlns:a16="http://schemas.microsoft.com/office/drawing/2014/main" id="{5E68B540-99F6-1C82-C42C-3460BDEAC870}"/>
              </a:ext>
            </a:extLst>
          </p:cNvPr>
          <p:cNvSpPr>
            <a:spLocks noGrp="1"/>
          </p:cNvSpPr>
          <p:nvPr>
            <p:ph idx="1"/>
          </p:nvPr>
        </p:nvSpPr>
        <p:spPr>
          <a:xfrm>
            <a:off x="1069848" y="2121408"/>
            <a:ext cx="10058400" cy="4736592"/>
          </a:xfrm>
        </p:spPr>
        <p:txBody>
          <a:bodyPr>
            <a:normAutofit lnSpcReduction="10000"/>
          </a:bodyPr>
          <a:lstStyle/>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the disciples asked him, ‘Then </a:t>
            </a:r>
            <a:r>
              <a:rPr lang="en-US" sz="2800" b="1" i="1" dirty="0">
                <a:solidFill>
                  <a:srgbClr val="0070C0"/>
                </a:solidFill>
                <a:effectLst/>
                <a:latin typeface="Bookman Old Style" panose="02050604050505020204" pitchFamily="18" charset="0"/>
                <a:ea typeface="Calibri" panose="020F0502020204030204" pitchFamily="34" charset="0"/>
              </a:rPr>
              <a:t>why do the scribes say that first Elijah must come</a:t>
            </a:r>
            <a:r>
              <a:rPr lang="en-US" sz="2800" b="1" i="1" dirty="0">
                <a:effectLst/>
                <a:latin typeface="Bookman Old Style" panose="02050604050505020204" pitchFamily="18" charset="0"/>
                <a:ea typeface="Calibri" panose="020F0502020204030204" pitchFamily="34" charset="0"/>
              </a:rPr>
              <a:t>?’ He answered, ‘</a:t>
            </a:r>
            <a:r>
              <a:rPr lang="en-US" sz="2800" b="1" i="1" dirty="0">
                <a:solidFill>
                  <a:srgbClr val="0070C0"/>
                </a:solidFill>
                <a:effectLst/>
                <a:latin typeface="Bookman Old Style" panose="02050604050505020204" pitchFamily="18" charset="0"/>
                <a:ea typeface="Calibri" panose="020F0502020204030204" pitchFamily="34" charset="0"/>
              </a:rPr>
              <a:t>Elijah does come</a:t>
            </a:r>
            <a:r>
              <a:rPr lang="en-US" sz="2800" b="1" i="1" dirty="0">
                <a:effectLst/>
                <a:latin typeface="Bookman Old Style" panose="02050604050505020204" pitchFamily="18" charset="0"/>
                <a:ea typeface="Calibri" panose="020F0502020204030204" pitchFamily="34" charset="0"/>
              </a:rPr>
              <a:t>, and </a:t>
            </a:r>
            <a:r>
              <a:rPr lang="en-US" sz="2800" b="1" i="1" dirty="0">
                <a:solidFill>
                  <a:srgbClr val="0070C0"/>
                </a:solidFill>
                <a:effectLst/>
                <a:latin typeface="Bookman Old Style" panose="02050604050505020204" pitchFamily="18" charset="0"/>
                <a:ea typeface="Calibri" panose="020F0502020204030204" pitchFamily="34" charset="0"/>
              </a:rPr>
              <a:t>he will </a:t>
            </a:r>
            <a:r>
              <a:rPr lang="en-US" sz="2800" b="1" i="1" dirty="0">
                <a:effectLst/>
                <a:latin typeface="Bookman Old Style" panose="02050604050505020204" pitchFamily="18" charset="0"/>
                <a:ea typeface="Calibri" panose="020F0502020204030204" pitchFamily="34" charset="0"/>
              </a:rPr>
              <a:t>restore all things. </a:t>
            </a:r>
            <a:r>
              <a:rPr lang="en-US" sz="2800" b="1" i="1" dirty="0">
                <a:solidFill>
                  <a:srgbClr val="0070C0"/>
                </a:solidFill>
                <a:effectLst/>
                <a:latin typeface="Bookman Old Style" panose="02050604050505020204" pitchFamily="18" charset="0"/>
                <a:ea typeface="Calibri" panose="020F0502020204030204" pitchFamily="34" charset="0"/>
              </a:rPr>
              <a:t>But I tell you that Elijah has already come</a:t>
            </a:r>
            <a:r>
              <a:rPr lang="en-US" sz="2800" b="1" i="1" dirty="0">
                <a:effectLst/>
                <a:latin typeface="Bookman Old Style" panose="02050604050505020204" pitchFamily="18" charset="0"/>
                <a:ea typeface="Calibri" panose="020F0502020204030204" pitchFamily="34" charset="0"/>
              </a:rPr>
              <a:t>, and </a:t>
            </a:r>
            <a:r>
              <a:rPr lang="en-US" sz="2800" b="1" i="1" dirty="0">
                <a:solidFill>
                  <a:srgbClr val="0070C0"/>
                </a:solidFill>
                <a:effectLst/>
                <a:latin typeface="Bookman Old Style" panose="02050604050505020204" pitchFamily="18" charset="0"/>
                <a:ea typeface="Calibri" panose="020F0502020204030204" pitchFamily="34" charset="0"/>
              </a:rPr>
              <a:t>they did not recognize him</a:t>
            </a:r>
            <a:r>
              <a:rPr lang="en-US" sz="2800" b="1" i="1" dirty="0">
                <a:effectLst/>
                <a:latin typeface="Bookman Old Style" panose="02050604050505020204" pitchFamily="18" charset="0"/>
                <a:ea typeface="Calibri" panose="020F0502020204030204" pitchFamily="34" charset="0"/>
              </a:rPr>
              <a:t>, but </a:t>
            </a:r>
            <a:r>
              <a:rPr lang="en-US" sz="2800" b="1" i="1" dirty="0">
                <a:solidFill>
                  <a:srgbClr val="0070C0"/>
                </a:solidFill>
                <a:effectLst/>
                <a:latin typeface="Bookman Old Style" panose="02050604050505020204" pitchFamily="18" charset="0"/>
                <a:ea typeface="Calibri" panose="020F0502020204030204" pitchFamily="34" charset="0"/>
              </a:rPr>
              <a:t>did to him whatever they pleased</a:t>
            </a:r>
            <a:r>
              <a:rPr lang="en-US" sz="2800" b="1" i="1" dirty="0">
                <a:effectLst/>
                <a:latin typeface="Bookman Old Style" panose="02050604050505020204" pitchFamily="18" charset="0"/>
                <a:ea typeface="Calibri" panose="020F0502020204030204" pitchFamily="34" charset="0"/>
              </a:rPr>
              <a:t>…’ Then the disciples understood that </a:t>
            </a:r>
            <a:r>
              <a:rPr lang="en-US" sz="2800" b="1" i="1" dirty="0">
                <a:solidFill>
                  <a:srgbClr val="0070C0"/>
                </a:solidFill>
                <a:effectLst/>
                <a:latin typeface="Bookman Old Style" panose="02050604050505020204" pitchFamily="18" charset="0"/>
                <a:ea typeface="Calibri" panose="020F0502020204030204" pitchFamily="34" charset="0"/>
              </a:rPr>
              <a:t>he was speaking to them of John the Baptist</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Matthew 17:10-13, following The Transfiguration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For all the Prophets and the Law prophesied until John, and </a:t>
            </a:r>
            <a:r>
              <a:rPr lang="en-US" sz="2800" b="1" i="1" dirty="0">
                <a:solidFill>
                  <a:srgbClr val="0070C0"/>
                </a:solidFill>
                <a:latin typeface="Bookman Old Style" panose="02050604050505020204" pitchFamily="18" charset="0"/>
              </a:rPr>
              <a:t>if you are willing to accept it</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he is Elijah who is to come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11:13-14</a:t>
            </a:r>
          </a:p>
        </p:txBody>
      </p:sp>
    </p:spTree>
    <p:extLst>
      <p:ext uri="{BB962C8B-B14F-4D97-AF65-F5344CB8AC3E}">
        <p14:creationId xmlns:p14="http://schemas.microsoft.com/office/powerpoint/2010/main" val="10349421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will send His messenger to prepare the way before Him (</a:t>
            </a:r>
            <a:r>
              <a:rPr lang="en-US" sz="3200" b="1" i="1" dirty="0">
                <a:effectLst/>
                <a:latin typeface="Bookman Old Style" panose="02050604050505020204" pitchFamily="18" charset="0"/>
                <a:ea typeface="Calibri" panose="020F0502020204030204" pitchFamily="34" charset="0"/>
              </a:rPr>
              <a:t>verses 4-7</a:t>
            </a:r>
            <a:r>
              <a:rPr lang="en-US" sz="3200" b="1" dirty="0">
                <a:effectLst/>
                <a:latin typeface="Bookman Old Style" panose="02050604050505020204" pitchFamily="18" charset="0"/>
                <a:ea typeface="Calibri" panose="020F0502020204030204" pitchFamily="34" charset="0"/>
              </a:rPr>
              <a:t>)</a:t>
            </a:r>
            <a:endParaRPr lang="en-US" sz="3200" b="1" i="1" dirty="0">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And he will </a:t>
            </a:r>
            <a:r>
              <a:rPr lang="en-US" sz="2800" b="1" i="1" dirty="0">
                <a:solidFill>
                  <a:srgbClr val="0070C0"/>
                </a:solidFill>
                <a:latin typeface="Bookman Old Style" panose="02050604050505020204" pitchFamily="18" charset="0"/>
              </a:rPr>
              <a:t>turn the hearts of fathers to their children and the hearts of children to their fathers</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i="1" dirty="0">
                <a:latin typeface="Bookman Old Style" panose="02050604050505020204" pitchFamily="18" charset="0"/>
              </a:rPr>
              <a:t>lest I come and strike the land with a decree of utter destruction</a:t>
            </a:r>
            <a:r>
              <a:rPr lang="en-US" sz="2800" b="1" dirty="0">
                <a:latin typeface="Bookman Old Style" panose="02050604050505020204" pitchFamily="18" charset="0"/>
              </a:rPr>
              <a:t>.”</a:t>
            </a:r>
          </a:p>
          <a:p>
            <a:pPr marL="0" indent="0">
              <a:buNone/>
            </a:pPr>
            <a:r>
              <a:rPr lang="en-US" sz="2800" b="1" dirty="0">
                <a:effectLst/>
                <a:latin typeface="Bookman Old Style" panose="02050604050505020204" pitchFamily="18" charset="0"/>
                <a:ea typeface="Calibri" panose="020F0502020204030204" pitchFamily="34" charset="0"/>
              </a:rPr>
              <a:t>“</a:t>
            </a:r>
            <a:r>
              <a:rPr lang="en-US" sz="2800" b="1" i="1" dirty="0">
                <a:effectLst/>
                <a:latin typeface="Bookman Old Style" panose="02050604050505020204" pitchFamily="18" charset="0"/>
                <a:ea typeface="Calibri" panose="020F0502020204030204" pitchFamily="34" charset="0"/>
              </a:rPr>
              <a:t>And he will turn many of the children of Israel to the Lord their God, and he will go before him </a:t>
            </a:r>
            <a:r>
              <a:rPr lang="en-US" sz="2800" b="1" i="1" dirty="0">
                <a:solidFill>
                  <a:srgbClr val="0070C0"/>
                </a:solidFill>
                <a:effectLst/>
                <a:latin typeface="Bookman Old Style" panose="02050604050505020204" pitchFamily="18" charset="0"/>
                <a:ea typeface="Calibri" panose="020F0502020204030204" pitchFamily="34" charset="0"/>
              </a:rPr>
              <a:t>in the spirit and power of Elijah, </a:t>
            </a:r>
            <a:r>
              <a:rPr lang="en-US" sz="2800" b="1" i="1" dirty="0">
                <a:effectLst/>
                <a:latin typeface="Bookman Old Style" panose="02050604050505020204" pitchFamily="18" charset="0"/>
                <a:ea typeface="Calibri" panose="020F0502020204030204" pitchFamily="34" charset="0"/>
              </a:rPr>
              <a:t>to turn the hearts of the fathers to the children, and the disobedient to the wisdom of the just, </a:t>
            </a:r>
            <a:r>
              <a:rPr lang="en-US" sz="2800" b="1" i="1" dirty="0">
                <a:solidFill>
                  <a:srgbClr val="0070C0"/>
                </a:solidFill>
                <a:effectLst/>
                <a:latin typeface="Bookman Old Style" panose="02050604050505020204" pitchFamily="18" charset="0"/>
                <a:ea typeface="Calibri" panose="020F0502020204030204" pitchFamily="34" charset="0"/>
              </a:rPr>
              <a:t>to make ready for the Lord a people prepared</a:t>
            </a:r>
            <a:r>
              <a:rPr lang="en-US" sz="2800" b="1" dirty="0">
                <a:effectLst/>
                <a:latin typeface="Bookman Old Style" panose="02050604050505020204" pitchFamily="18" charset="0"/>
                <a:ea typeface="Calibri" panose="020F0502020204030204" pitchFamily="34" charset="0"/>
              </a:rPr>
              <a:t>.” </a:t>
            </a:r>
            <a:r>
              <a:rPr lang="en-US" sz="2800" b="1" dirty="0">
                <a:solidFill>
                  <a:srgbClr val="C00000"/>
                </a:solidFill>
                <a:effectLst/>
                <a:latin typeface="Bookman Old Style" panose="02050604050505020204" pitchFamily="18" charset="0"/>
                <a:ea typeface="Calibri" panose="020F0502020204030204" pitchFamily="34" charset="0"/>
              </a:rPr>
              <a:t>Luke 1:16-17</a:t>
            </a:r>
            <a:endParaRPr lang="en-US" sz="28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464345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will send His messenger to prepare the way before Him (</a:t>
            </a:r>
            <a:r>
              <a:rPr lang="en-US" sz="3200" b="1" i="1" dirty="0">
                <a:effectLst/>
                <a:latin typeface="Bookman Old Style" panose="02050604050505020204" pitchFamily="18" charset="0"/>
                <a:ea typeface="Calibri" panose="020F0502020204030204" pitchFamily="34" charset="0"/>
              </a:rPr>
              <a:t>verses 4-7</a:t>
            </a:r>
            <a:r>
              <a:rPr lang="en-US" sz="3200" b="1" dirty="0">
                <a:effectLst/>
                <a:latin typeface="Bookman Old Style" panose="02050604050505020204" pitchFamily="18" charset="0"/>
                <a:ea typeface="Calibri" panose="020F0502020204030204" pitchFamily="34" charset="0"/>
              </a:rPr>
              <a:t>)</a:t>
            </a:r>
            <a:endParaRPr lang="en-US" sz="3200" b="1" i="1" dirty="0">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latin typeface="Bookman Old Style" panose="02050604050505020204" pitchFamily="18" charset="0"/>
              </a:rPr>
              <a:t>6</a:t>
            </a:r>
            <a:r>
              <a:rPr lang="en-US" sz="2800" b="1" dirty="0">
                <a:latin typeface="Bookman Old Style" panose="02050604050505020204" pitchFamily="18" charset="0"/>
              </a:rPr>
              <a:t> </a:t>
            </a:r>
            <a:r>
              <a:rPr lang="en-US" sz="2800" b="1" i="1" dirty="0">
                <a:latin typeface="Bookman Old Style" panose="02050604050505020204" pitchFamily="18" charset="0"/>
              </a:rPr>
              <a:t>And he will turn the hearts of fathers to their children and the hearts of children to their fathers,</a:t>
            </a:r>
            <a:r>
              <a:rPr lang="en-US" sz="2800" b="1" dirty="0">
                <a:latin typeface="Bookman Old Style" panose="02050604050505020204" pitchFamily="18" charset="0"/>
              </a:rPr>
              <a:t> </a:t>
            </a:r>
            <a:r>
              <a:rPr lang="en-US" sz="2800" b="1" i="1" dirty="0">
                <a:solidFill>
                  <a:srgbClr val="0070C0"/>
                </a:solidFill>
                <a:latin typeface="Bookman Old Style" panose="02050604050505020204" pitchFamily="18" charset="0"/>
              </a:rPr>
              <a:t>lest I come and strike the land with a decree of utter destruction</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And many of those who sleep in the dust of the earth shall awake, </a:t>
            </a:r>
            <a:r>
              <a:rPr lang="en-US" sz="2800" b="1" i="1" dirty="0">
                <a:solidFill>
                  <a:srgbClr val="0070C0"/>
                </a:solidFill>
                <a:latin typeface="Bookman Old Style" panose="02050604050505020204" pitchFamily="18" charset="0"/>
              </a:rPr>
              <a:t>some to everlasting life</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some to shame and everlasting contempt</a:t>
            </a:r>
            <a:r>
              <a:rPr lang="en-US" sz="2800" b="1" i="1" dirty="0">
                <a:latin typeface="Bookman Old Style" panose="02050604050505020204" pitchFamily="18" charset="0"/>
              </a:rPr>
              <a:t>. And </a:t>
            </a:r>
            <a:r>
              <a:rPr lang="en-US" sz="2800" b="1" i="1" dirty="0">
                <a:solidFill>
                  <a:srgbClr val="0070C0"/>
                </a:solidFill>
                <a:latin typeface="Bookman Old Style" panose="02050604050505020204" pitchFamily="18" charset="0"/>
              </a:rPr>
              <a:t>those who are wise shall shine like the brightness of the sky above; and those who turn many to righteousness, like the stars forever and ever</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Daniel 12:2-3 </a:t>
            </a:r>
          </a:p>
        </p:txBody>
      </p:sp>
    </p:spTree>
    <p:extLst>
      <p:ext uri="{BB962C8B-B14F-4D97-AF65-F5344CB8AC3E}">
        <p14:creationId xmlns:p14="http://schemas.microsoft.com/office/powerpoint/2010/main" val="4108020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 </a:t>
            </a:r>
            <a:r>
              <a:rPr lang="en-US" sz="3200" b="1" dirty="0">
                <a:effectLst/>
                <a:latin typeface="Bookman Old Style" panose="02050604050505020204" pitchFamily="18" charset="0"/>
                <a:ea typeface="Calibri" panose="020F0502020204030204" pitchFamily="34" charset="0"/>
              </a:rPr>
              <a:t>The King is coming</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731520" y="2121408"/>
            <a:ext cx="10396728" cy="4736592"/>
          </a:xfrm>
        </p:spPr>
        <p:txBody>
          <a:bodyPr>
            <a:noAutofit/>
          </a:bodyPr>
          <a:lstStyle/>
          <a:p>
            <a:pPr marL="457200" indent="-457200">
              <a:buFont typeface="+mj-lt"/>
              <a:buAutoNum type="alphaUcPeriod"/>
            </a:pPr>
            <a:r>
              <a:rPr lang="en-US" sz="2800" b="1" dirty="0">
                <a:latin typeface="Bookman Old Style" panose="02050604050505020204" pitchFamily="18" charset="0"/>
              </a:rPr>
              <a:t>Be on the right side of His distinction</a:t>
            </a:r>
          </a:p>
          <a:p>
            <a:pPr marL="0" indent="0">
              <a:buNone/>
            </a:pPr>
            <a:r>
              <a:rPr lang="en-US" sz="2800" b="1" dirty="0">
                <a:latin typeface="Bookman Old Style" panose="02050604050505020204" pitchFamily="18" charset="0"/>
              </a:rPr>
              <a:t>“</a:t>
            </a:r>
            <a:r>
              <a:rPr lang="en-US" sz="2800" b="1" dirty="0">
                <a:solidFill>
                  <a:srgbClr val="0070C0"/>
                </a:solidFill>
                <a:latin typeface="Bookman Old Style" panose="02050604050505020204" pitchFamily="18" charset="0"/>
              </a:rPr>
              <a:t>The meaning of Christmas is</a:t>
            </a:r>
            <a:r>
              <a:rPr lang="en-US" sz="2800" b="1" dirty="0">
                <a:latin typeface="Bookman Old Style" panose="02050604050505020204" pitchFamily="18" charset="0"/>
              </a:rPr>
              <a:t> that love will triumph and that </a:t>
            </a:r>
            <a:r>
              <a:rPr lang="en-US" sz="2800" b="1" dirty="0">
                <a:solidFill>
                  <a:srgbClr val="0070C0"/>
                </a:solidFill>
                <a:latin typeface="Bookman Old Style" panose="02050604050505020204" pitchFamily="18" charset="0"/>
              </a:rPr>
              <a:t>we</a:t>
            </a:r>
            <a:r>
              <a:rPr lang="en-US" sz="2800" b="1" dirty="0">
                <a:latin typeface="Bookman Old Style" panose="02050604050505020204" pitchFamily="18" charset="0"/>
              </a:rPr>
              <a:t> will be able to put together a world of unity and </a:t>
            </a:r>
            <a:r>
              <a:rPr lang="en-US" sz="2800" b="1" dirty="0">
                <a:solidFill>
                  <a:srgbClr val="0070C0"/>
                </a:solidFill>
                <a:latin typeface="Bookman Old Style" panose="02050604050505020204" pitchFamily="18" charset="0"/>
              </a:rPr>
              <a:t>peace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Old </a:t>
            </a:r>
            <a:r>
              <a:rPr lang="en-US" sz="2800" b="1" i="1" dirty="0">
                <a:solidFill>
                  <a:srgbClr val="C00000"/>
                </a:solidFill>
                <a:latin typeface="Bookman Old Style" panose="02050604050505020204" pitchFamily="18" charset="0"/>
              </a:rPr>
              <a:t>New York Times </a:t>
            </a:r>
            <a:r>
              <a:rPr lang="en-US" sz="2800" b="1" dirty="0">
                <a:solidFill>
                  <a:srgbClr val="C00000"/>
                </a:solidFill>
                <a:latin typeface="Bookman Old Style" panose="02050604050505020204" pitchFamily="18" charset="0"/>
              </a:rPr>
              <a:t>Advertisement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Do not think that I have come to bring </a:t>
            </a:r>
            <a:r>
              <a:rPr lang="en-US" sz="2800" b="1" i="1" dirty="0">
                <a:solidFill>
                  <a:srgbClr val="0070C0"/>
                </a:solidFill>
                <a:latin typeface="Bookman Old Style" panose="02050604050505020204" pitchFamily="18" charset="0"/>
              </a:rPr>
              <a:t>peace</a:t>
            </a:r>
            <a:r>
              <a:rPr lang="en-US" sz="2800" b="1" i="1" dirty="0">
                <a:latin typeface="Bookman Old Style" panose="02050604050505020204" pitchFamily="18" charset="0"/>
              </a:rPr>
              <a:t> to the earth. </a:t>
            </a:r>
            <a:r>
              <a:rPr lang="en-US" sz="2800" b="1" i="1" dirty="0">
                <a:solidFill>
                  <a:srgbClr val="0070C0"/>
                </a:solidFill>
                <a:latin typeface="Bookman Old Style" panose="02050604050505020204" pitchFamily="18" charset="0"/>
              </a:rPr>
              <a:t>I have not come to bring peace, but a sword</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10:34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Glory to God in the highest, and on earth </a:t>
            </a:r>
            <a:r>
              <a:rPr lang="en-US" sz="2800" b="1" i="1" dirty="0">
                <a:solidFill>
                  <a:srgbClr val="0070C0"/>
                </a:solidFill>
                <a:latin typeface="Bookman Old Style" panose="02050604050505020204" pitchFamily="18" charset="0"/>
              </a:rPr>
              <a:t>peace among those with whom he is pleased</a:t>
            </a:r>
            <a:r>
              <a:rPr lang="en-US" sz="2800" b="1" i="1" dirty="0">
                <a:latin typeface="Bookman Old Style" panose="02050604050505020204" pitchFamily="18" charset="0"/>
              </a:rPr>
              <a:t>!</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Luke 2:14</a:t>
            </a:r>
          </a:p>
        </p:txBody>
      </p:sp>
    </p:spTree>
    <p:extLst>
      <p:ext uri="{BB962C8B-B14F-4D97-AF65-F5344CB8AC3E}">
        <p14:creationId xmlns:p14="http://schemas.microsoft.com/office/powerpoint/2010/main" val="287020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50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circle(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circle(in)">
                                      <p:cBhvr>
                                        <p:cTn id="22" dur="2000"/>
                                        <p:tgtEl>
                                          <p:spTgt spid="5">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III. </a:t>
            </a:r>
            <a:r>
              <a:rPr lang="en-US" sz="3200" b="1" dirty="0">
                <a:effectLst/>
                <a:latin typeface="Bookman Old Style" panose="02050604050505020204" pitchFamily="18" charset="0"/>
                <a:ea typeface="Calibri" panose="020F0502020204030204" pitchFamily="34" charset="0"/>
              </a:rPr>
              <a:t>The King is coming</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731520" y="2121408"/>
            <a:ext cx="10396728" cy="4050792"/>
          </a:xfrm>
        </p:spPr>
        <p:txBody>
          <a:bodyPr>
            <a:noAutofit/>
          </a:bodyPr>
          <a:lstStyle/>
          <a:p>
            <a:pPr marL="457200" indent="-457200">
              <a:buFont typeface="+mj-lt"/>
              <a:buAutoNum type="alphaUcPeriod" startAt="2"/>
            </a:pPr>
            <a:r>
              <a:rPr lang="en-US" sz="2800" b="1" dirty="0">
                <a:latin typeface="Bookman Old Style" panose="02050604050505020204" pitchFamily="18" charset="0"/>
              </a:rPr>
              <a:t>Rejoice in your freedom</a:t>
            </a:r>
          </a:p>
          <a:p>
            <a:pPr marL="0" indent="0">
              <a:buNone/>
            </a:pP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You shall go out </a:t>
            </a:r>
            <a:r>
              <a:rPr lang="en-US" sz="2800" b="1" i="1" dirty="0">
                <a:solidFill>
                  <a:srgbClr val="0070C0"/>
                </a:solidFill>
                <a:latin typeface="Bookman Old Style" panose="02050604050505020204" pitchFamily="18" charset="0"/>
              </a:rPr>
              <a:t>leaping like calves </a:t>
            </a:r>
            <a:r>
              <a:rPr lang="en-US" sz="2800" b="1" i="1" dirty="0">
                <a:latin typeface="Bookman Old Style" panose="02050604050505020204" pitchFamily="18" charset="0"/>
              </a:rPr>
              <a:t>from the stall</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Your soul has been set free from those burdens so that you, as Paul writes in </a:t>
            </a:r>
            <a:r>
              <a:rPr lang="en-US" sz="2800" b="1" dirty="0">
                <a:solidFill>
                  <a:srgbClr val="C00000"/>
                </a:solidFill>
                <a:latin typeface="Bookman Old Style" panose="02050604050505020204" pitchFamily="18" charset="0"/>
              </a:rPr>
              <a:t>Romans 6:4 </a:t>
            </a:r>
            <a:r>
              <a:rPr lang="en-US" sz="2800" b="1" dirty="0">
                <a:latin typeface="Bookman Old Style" panose="02050604050505020204" pitchFamily="18" charset="0"/>
              </a:rPr>
              <a:t>“</a:t>
            </a:r>
            <a:r>
              <a:rPr lang="en-US" sz="2800" b="1" i="1" dirty="0">
                <a:latin typeface="Bookman Old Style" panose="02050604050505020204" pitchFamily="18" charset="0"/>
              </a:rPr>
              <a:t>might </a:t>
            </a:r>
            <a:r>
              <a:rPr lang="en-US" sz="2800" b="1" i="1" dirty="0">
                <a:solidFill>
                  <a:srgbClr val="0070C0"/>
                </a:solidFill>
                <a:latin typeface="Bookman Old Style" panose="02050604050505020204" pitchFamily="18" charset="0"/>
              </a:rPr>
              <a:t>walk in newness of life</a:t>
            </a:r>
            <a:r>
              <a:rPr lang="en-US" sz="2800" b="1" dirty="0">
                <a:latin typeface="Bookman Old Style" panose="02050604050505020204" pitchFamily="18" charset="0"/>
              </a:rPr>
              <a:t>.”</a:t>
            </a:r>
          </a:p>
          <a:p>
            <a:pPr marL="0" indent="0">
              <a:buNone/>
            </a:pPr>
            <a:endParaRPr lang="en-US" sz="3600" b="1" dirty="0">
              <a:latin typeface="Bookman Old Style" panose="02050604050505020204" pitchFamily="18" charset="0"/>
            </a:endParaRPr>
          </a:p>
        </p:txBody>
      </p:sp>
    </p:spTree>
    <p:extLst>
      <p:ext uri="{BB962C8B-B14F-4D97-AF65-F5344CB8AC3E}">
        <p14:creationId xmlns:p14="http://schemas.microsoft.com/office/powerpoint/2010/main" val="22268664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74CF0A9B-050B-461C-B3F0-6870761A64E2}"/>
              </a:ext>
            </a:extLst>
          </p:cNvPr>
          <p:cNvSpPr txBox="1">
            <a:spLocks/>
          </p:cNvSpPr>
          <p:nvPr/>
        </p:nvSpPr>
        <p:spPr>
          <a:xfrm>
            <a:off x="0" y="2850357"/>
            <a:ext cx="4684955" cy="1157287"/>
          </a:xfrm>
          <a:prstGeom prst="rect">
            <a:avLst/>
          </a:prstGeom>
        </p:spPr>
        <p:txBody>
          <a:bodyPr vert="horz" lIns="91440" tIns="45720" rIns="91440" bIns="45720" rtlCol="0" anchor="ctr">
            <a:noAutofit/>
          </a:bodyPr>
          <a:lstStyle>
            <a:lvl1pPr algn="l" defTabSz="914400" rtl="0" eaLnBrk="1" latinLnBrk="0" hangingPunct="1">
              <a:lnSpc>
                <a:spcPct val="80000"/>
              </a:lnSpc>
              <a:spcBef>
                <a:spcPct val="0"/>
              </a:spcBef>
              <a:buNone/>
              <a:defRPr sz="9600" kern="1200" cap="all" baseline="0">
                <a:blipFill dpi="0" rotWithShape="1">
                  <a:blip r:embed="rId2"/>
                  <a:srcRect/>
                  <a:tile tx="6350" ty="-127000" sx="65000" sy="64000" flip="none" algn="tl"/>
                </a:blip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400" b="1" i="0" u="none" strike="noStrike" kern="1200" cap="all" spc="0" normalizeH="0" baseline="0" noProof="0" dirty="0">
                <a:ln>
                  <a:noFill/>
                </a:ln>
                <a:solidFill>
                  <a:prstClr val="black"/>
                </a:solidFill>
                <a:effectLst/>
                <a:uLnTx/>
                <a:uFillTx/>
                <a:latin typeface="Bookman Old Style" panose="02050604050505020204" pitchFamily="18" charset="0"/>
                <a:ea typeface="+mj-ea"/>
                <a:cs typeface="+mj-cs"/>
              </a:rPr>
              <a:t>The king is coming</a:t>
            </a:r>
          </a:p>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3200" b="1" i="1" u="none" strike="noStrike" kern="1200" cap="all" spc="0" normalizeH="0" baseline="0" noProof="0" dirty="0">
                <a:ln>
                  <a:noFill/>
                </a:ln>
                <a:solidFill>
                  <a:prstClr val="black"/>
                </a:solidFill>
                <a:effectLst/>
                <a:uLnTx/>
                <a:uFillTx/>
                <a:latin typeface="Bookman Old Style" panose="02050604050505020204" pitchFamily="18" charset="0"/>
                <a:ea typeface="MS Gothic" panose="020B0609070205080204" pitchFamily="49" charset="-128"/>
                <a:cs typeface="+mj-cs"/>
              </a:rPr>
              <a:t>Malachi 4:1-6</a:t>
            </a:r>
          </a:p>
        </p:txBody>
      </p:sp>
      <p:pic>
        <p:nvPicPr>
          <p:cNvPr id="6" name="Picture 5">
            <a:extLst>
              <a:ext uri="{FF2B5EF4-FFF2-40B4-BE49-F238E27FC236}">
                <a16:creationId xmlns:a16="http://schemas.microsoft.com/office/drawing/2014/main" id="{1028B212-6F54-8601-B27B-2CE65CC817C1}"/>
              </a:ext>
            </a:extLst>
          </p:cNvPr>
          <p:cNvPicPr>
            <a:picLocks noChangeAspect="1"/>
          </p:cNvPicPr>
          <p:nvPr/>
        </p:nvPicPr>
        <p:blipFill>
          <a:blip r:embed="rId3"/>
          <a:stretch>
            <a:fillRect/>
          </a:stretch>
        </p:blipFill>
        <p:spPr>
          <a:xfrm>
            <a:off x="5338482" y="4482"/>
            <a:ext cx="6853518" cy="6853518"/>
          </a:xfrm>
          <a:prstGeom prst="rect">
            <a:avLst/>
          </a:prstGeom>
        </p:spPr>
      </p:pic>
    </p:spTree>
    <p:extLst>
      <p:ext uri="{BB962C8B-B14F-4D97-AF65-F5344CB8AC3E}">
        <p14:creationId xmlns:p14="http://schemas.microsoft.com/office/powerpoint/2010/main" val="1167303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coming to make the distinction between the righteous and the wicked (</a:t>
            </a:r>
            <a:r>
              <a:rPr lang="en-US" sz="3200" b="1" i="1" dirty="0">
                <a:effectLst/>
                <a:latin typeface="Bookman Old Style" panose="02050604050505020204" pitchFamily="18" charset="0"/>
                <a:ea typeface="Calibri" panose="020F0502020204030204" pitchFamily="34" charset="0"/>
              </a:rPr>
              <a:t>verses 1-3</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rmAutofit/>
          </a:bodyPr>
          <a:lstStyle/>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Then once more you shall see </a:t>
            </a:r>
            <a:r>
              <a:rPr lang="en-US" sz="2800" b="1" i="1" dirty="0">
                <a:solidFill>
                  <a:srgbClr val="0070C0"/>
                </a:solidFill>
                <a:latin typeface="Bookman Old Style" panose="02050604050505020204" pitchFamily="18" charset="0"/>
              </a:rPr>
              <a:t>the distinction between the righteous and the wicked</a:t>
            </a:r>
            <a:r>
              <a:rPr lang="en-US" sz="2800" b="1" i="1" dirty="0">
                <a:latin typeface="Bookman Old Style" panose="02050604050505020204" pitchFamily="18" charset="0"/>
              </a:rPr>
              <a:t>, between one who serves God and one who does not serve him</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Malachi 3:18 </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378437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coming to make the distinction between the righteous and the wicked (</a:t>
            </a:r>
            <a:r>
              <a:rPr lang="en-US" sz="3200" b="1" i="1" dirty="0">
                <a:effectLst/>
                <a:latin typeface="Bookman Old Style" panose="02050604050505020204" pitchFamily="18" charset="0"/>
                <a:ea typeface="Calibri" panose="020F0502020204030204" pitchFamily="34" charset="0"/>
              </a:rPr>
              <a:t>verses 1-3</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rmAutofit/>
          </a:bodyPr>
          <a:lstStyle/>
          <a:p>
            <a:pPr marL="514350" indent="-514350">
              <a:buFont typeface="+mj-lt"/>
              <a:buAutoNum type="alphaUcPeriod"/>
            </a:pPr>
            <a:r>
              <a:rPr lang="en-US" sz="2800" b="1" dirty="0">
                <a:latin typeface="Bookman Old Style" panose="02050604050505020204" pitchFamily="18" charset="0"/>
              </a:rPr>
              <a:t>The wicked will be thoroughly eradicated from His kingdom (</a:t>
            </a:r>
            <a:r>
              <a:rPr lang="en-US" sz="2800" b="1" i="1" dirty="0">
                <a:latin typeface="Bookman Old Style" panose="02050604050505020204" pitchFamily="18" charset="0"/>
              </a:rPr>
              <a:t>verse 1</a:t>
            </a:r>
            <a:r>
              <a:rPr lang="en-US" sz="2800" b="1" dirty="0">
                <a:latin typeface="Bookman Old Style" panose="02050604050505020204" pitchFamily="18" charset="0"/>
              </a:rPr>
              <a:t>) </a:t>
            </a:r>
          </a:p>
          <a:p>
            <a:pPr marL="0" indent="0">
              <a:buNone/>
            </a:pPr>
            <a:r>
              <a:rPr lang="en-US" sz="2400" b="1" dirty="0">
                <a:solidFill>
                  <a:srgbClr val="FF0000"/>
                </a:solidFill>
                <a:latin typeface="Bookman Old Style" panose="02050604050505020204" pitchFamily="18" charset="0"/>
              </a:rPr>
              <a:t>1</a:t>
            </a:r>
            <a:r>
              <a:rPr lang="en-US" sz="2800" b="1" dirty="0">
                <a:latin typeface="Bookman Old Style" panose="02050604050505020204" pitchFamily="18" charset="0"/>
              </a:rPr>
              <a:t> “</a:t>
            </a:r>
            <a:r>
              <a:rPr lang="en-US" sz="2800" b="1" i="1" dirty="0">
                <a:latin typeface="Bookman Old Style" panose="02050604050505020204" pitchFamily="18" charset="0"/>
              </a:rPr>
              <a:t>For behold, the day is coming, burning like an oven, when </a:t>
            </a:r>
            <a:r>
              <a:rPr lang="en-US" sz="2800" b="1" i="1" dirty="0">
                <a:solidFill>
                  <a:srgbClr val="0070C0"/>
                </a:solidFill>
                <a:latin typeface="Bookman Old Style" panose="02050604050505020204" pitchFamily="18" charset="0"/>
              </a:rPr>
              <a:t>all the </a:t>
            </a:r>
            <a:r>
              <a:rPr lang="en-US" sz="2800" b="1" i="1" dirty="0">
                <a:solidFill>
                  <a:srgbClr val="7030A0"/>
                </a:solidFill>
                <a:latin typeface="Bookman Old Style" panose="02050604050505020204" pitchFamily="18" charset="0"/>
              </a:rPr>
              <a:t>arrogant</a:t>
            </a:r>
            <a:r>
              <a:rPr lang="en-US" sz="2800" b="1" i="1" dirty="0">
                <a:solidFill>
                  <a:srgbClr val="0070C0"/>
                </a:solidFill>
                <a:latin typeface="Bookman Old Style" panose="02050604050505020204" pitchFamily="18" charset="0"/>
              </a:rPr>
              <a:t> and all evildoers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will be stubble. </a:t>
            </a:r>
            <a:r>
              <a:rPr lang="en-US" sz="2800" b="1" i="1" dirty="0">
                <a:latin typeface="Bookman Old Style" panose="02050604050505020204" pitchFamily="18" charset="0"/>
              </a:rPr>
              <a:t>The day that is coming shall set them ablaze, says the Lord of hosts, so that </a:t>
            </a:r>
            <a:r>
              <a:rPr lang="en-US" sz="2800" b="1" i="1" dirty="0">
                <a:solidFill>
                  <a:srgbClr val="0070C0"/>
                </a:solidFill>
                <a:latin typeface="Bookman Old Style" panose="02050604050505020204" pitchFamily="18" charset="0"/>
              </a:rPr>
              <a:t>it will leave them neither root nor branch</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You rebuke the </a:t>
            </a:r>
            <a:r>
              <a:rPr lang="en-US" sz="2800" b="1" i="1" dirty="0">
                <a:solidFill>
                  <a:srgbClr val="7030A0"/>
                </a:solidFill>
                <a:latin typeface="Bookman Old Style" panose="02050604050505020204" pitchFamily="18" charset="0"/>
              </a:rPr>
              <a:t>insolent</a:t>
            </a:r>
            <a:r>
              <a:rPr lang="en-US" sz="2800" b="1" i="1" dirty="0">
                <a:latin typeface="Bookman Old Style" panose="02050604050505020204" pitchFamily="18" charset="0"/>
              </a:rPr>
              <a:t>, accursed ones, who wander from your commandments</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Psalm 119:21 </a:t>
            </a:r>
          </a:p>
        </p:txBody>
      </p:sp>
    </p:spTree>
    <p:extLst>
      <p:ext uri="{BB962C8B-B14F-4D97-AF65-F5344CB8AC3E}">
        <p14:creationId xmlns:p14="http://schemas.microsoft.com/office/powerpoint/2010/main" val="3966110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coming to make the distinction between the righteous and the wicked (</a:t>
            </a:r>
            <a:r>
              <a:rPr lang="en-US" sz="3200" b="1" i="1" dirty="0">
                <a:effectLst/>
                <a:latin typeface="Bookman Old Style" panose="02050604050505020204" pitchFamily="18" charset="0"/>
                <a:ea typeface="Calibri" panose="020F0502020204030204" pitchFamily="34" charset="0"/>
              </a:rPr>
              <a:t>verses 1-3</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8" y="2121408"/>
            <a:ext cx="10058400" cy="4736592"/>
          </a:xfrm>
        </p:spPr>
        <p:txBody>
          <a:bodyPr>
            <a:normAutofit/>
          </a:bodyPr>
          <a:lstStyle/>
          <a:p>
            <a:pPr marL="514350" indent="-514350">
              <a:buFont typeface="+mj-lt"/>
              <a:buAutoNum type="alphaUcPeriod"/>
            </a:pPr>
            <a:r>
              <a:rPr lang="en-US" sz="2800" b="1" dirty="0">
                <a:latin typeface="Bookman Old Style" panose="02050604050505020204" pitchFamily="18" charset="0"/>
              </a:rPr>
              <a:t>The wicked will be thoroughly eradicated from His kingdom (</a:t>
            </a:r>
            <a:r>
              <a:rPr lang="en-US" sz="2800" b="1" i="1" dirty="0">
                <a:latin typeface="Bookman Old Style" panose="02050604050505020204" pitchFamily="18" charset="0"/>
              </a:rPr>
              <a:t>verse 1</a:t>
            </a:r>
            <a:r>
              <a:rPr lang="en-US" sz="2800" b="1" dirty="0">
                <a:latin typeface="Bookman Old Style" panose="02050604050505020204" pitchFamily="18" charset="0"/>
              </a:rPr>
              <a:t>) </a:t>
            </a:r>
          </a:p>
          <a:p>
            <a:pPr marL="0" indent="0">
              <a:buNone/>
            </a:pPr>
            <a:r>
              <a:rPr lang="en-US" sz="2800" b="1" dirty="0">
                <a:latin typeface="Bookman Old Style" panose="02050604050505020204" pitchFamily="18" charset="0"/>
              </a:rPr>
              <a:t>“</a:t>
            </a:r>
            <a:r>
              <a:rPr lang="en-US" sz="2800" b="1" i="1" dirty="0">
                <a:latin typeface="Bookman Old Style" panose="02050604050505020204" pitchFamily="18" charset="0"/>
              </a:rPr>
              <a:t>I baptize you with water for repentance, but he who is coming after me is mightier than I, whose sandals I am not worthy to carry. He will baptize you with the Holy Spirit and fire. His winnowing fork is in his hand, and he will clear his threshing floor and gather his wheat into the barn, </a:t>
            </a:r>
            <a:r>
              <a:rPr lang="en-US" sz="2800" b="1" i="1" dirty="0">
                <a:solidFill>
                  <a:srgbClr val="0070C0"/>
                </a:solidFill>
                <a:latin typeface="Bookman Old Style" panose="02050604050505020204" pitchFamily="18" charset="0"/>
              </a:rPr>
              <a:t>but the chaff he will burn with unquenchable fire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Matthew 3:11-12</a:t>
            </a:r>
          </a:p>
        </p:txBody>
      </p:sp>
    </p:spTree>
    <p:extLst>
      <p:ext uri="{BB962C8B-B14F-4D97-AF65-F5344CB8AC3E}">
        <p14:creationId xmlns:p14="http://schemas.microsoft.com/office/powerpoint/2010/main" val="1546640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circle(in)">
                                      <p:cBhvr>
                                        <p:cTn id="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coming to make the distinction between the righteous and the wicked (</a:t>
            </a:r>
            <a:r>
              <a:rPr lang="en-US" sz="3200" b="1" i="1" dirty="0">
                <a:effectLst/>
                <a:latin typeface="Bookman Old Style" panose="02050604050505020204" pitchFamily="18" charset="0"/>
                <a:ea typeface="Calibri" panose="020F0502020204030204" pitchFamily="34" charset="0"/>
              </a:rPr>
              <a:t>verses 1-3</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7" y="2121408"/>
            <a:ext cx="10774321" cy="4736592"/>
          </a:xfrm>
        </p:spPr>
        <p:txBody>
          <a:bodyPr>
            <a:normAutofit/>
          </a:bodyPr>
          <a:lstStyle/>
          <a:p>
            <a:pPr marL="514350" indent="-514350">
              <a:buFont typeface="+mj-lt"/>
              <a:buAutoNum type="alphaUcPeriod" startAt="2"/>
            </a:pPr>
            <a:r>
              <a:rPr lang="en-US" sz="2800" b="1" dirty="0">
                <a:latin typeface="Bookman Old Style" panose="02050604050505020204" pitchFamily="18" charset="0"/>
              </a:rPr>
              <a:t>The righteous will be thoroughly healed and vindicated in His kingdom (</a:t>
            </a:r>
            <a:r>
              <a:rPr lang="en-US" sz="2800" b="1" i="1" dirty="0">
                <a:latin typeface="Bookman Old Style" panose="02050604050505020204" pitchFamily="18" charset="0"/>
              </a:rPr>
              <a:t>verses 2-3</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But </a:t>
            </a:r>
            <a:r>
              <a:rPr lang="en-US" sz="2800" b="1" i="1" dirty="0">
                <a:solidFill>
                  <a:srgbClr val="0070C0"/>
                </a:solidFill>
                <a:latin typeface="Bookman Old Style" panose="02050604050505020204" pitchFamily="18" charset="0"/>
              </a:rPr>
              <a:t>for you who fear my name</a:t>
            </a:r>
            <a:r>
              <a:rPr lang="en-US" sz="2800" b="1" i="1" dirty="0">
                <a:latin typeface="Bookman Old Style" panose="02050604050505020204" pitchFamily="18" charset="0"/>
              </a:rPr>
              <a:t>, </a:t>
            </a:r>
            <a:r>
              <a:rPr lang="en-US" sz="2800" b="1" i="1" dirty="0">
                <a:solidFill>
                  <a:srgbClr val="7030A0"/>
                </a:solidFill>
                <a:latin typeface="Bookman Old Style" panose="02050604050505020204" pitchFamily="18" charset="0"/>
              </a:rPr>
              <a:t>the sun of righteousness</a:t>
            </a:r>
            <a:r>
              <a:rPr lang="en-US" sz="2800" b="1" i="1" dirty="0">
                <a:latin typeface="Bookman Old Style" panose="02050604050505020204" pitchFamily="18" charset="0"/>
              </a:rPr>
              <a:t> shall rise with </a:t>
            </a:r>
            <a:r>
              <a:rPr lang="en-US" sz="2800" b="1" i="1" dirty="0">
                <a:solidFill>
                  <a:srgbClr val="0070C0"/>
                </a:solidFill>
                <a:latin typeface="Bookman Old Style" panose="02050604050505020204" pitchFamily="18" charset="0"/>
              </a:rPr>
              <a:t>healing</a:t>
            </a:r>
            <a:r>
              <a:rPr lang="en-US" sz="2800" b="1" i="1" dirty="0">
                <a:latin typeface="Bookman Old Style" panose="02050604050505020204" pitchFamily="18" charset="0"/>
              </a:rPr>
              <a:t> in its wings. You shall go out leaping like calves from the stall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And you shall tread down the wicked, </a:t>
            </a:r>
            <a:r>
              <a:rPr lang="en-US" sz="2800" b="1" dirty="0">
                <a:latin typeface="Bookman Old Style" panose="02050604050505020204" pitchFamily="18" charset="0"/>
              </a:rPr>
              <a:t>for</a:t>
            </a:r>
            <a:r>
              <a:rPr lang="en-US" sz="2800" b="1" i="1" dirty="0">
                <a:latin typeface="Bookman Old Style" panose="02050604050505020204" pitchFamily="18" charset="0"/>
              </a:rPr>
              <a:t> they will be ashes under the soles of your feet, on the day when I act, says the Lord of hosts</a:t>
            </a:r>
            <a:r>
              <a:rPr lang="en-US" sz="2800" b="1" dirty="0">
                <a:latin typeface="Bookman Old Style" panose="02050604050505020204" pitchFamily="18" charset="0"/>
              </a:rPr>
              <a:t>.”</a:t>
            </a:r>
          </a:p>
          <a:p>
            <a:pPr marL="0" indent="0">
              <a:buNone/>
            </a:pPr>
            <a:r>
              <a:rPr lang="en-US" sz="2800" b="1" dirty="0">
                <a:latin typeface="Bookman Old Style" panose="02050604050505020204" pitchFamily="18" charset="0"/>
              </a:rPr>
              <a:t>“</a:t>
            </a:r>
            <a:r>
              <a:rPr lang="en-US" sz="2800" b="1" i="1" dirty="0">
                <a:solidFill>
                  <a:srgbClr val="7030A0"/>
                </a:solidFill>
                <a:latin typeface="Bookman Old Style" panose="02050604050505020204" pitchFamily="18" charset="0"/>
              </a:rPr>
              <a:t>the sunrise </a:t>
            </a:r>
            <a:r>
              <a:rPr lang="en-US" sz="2800" b="1" i="1" dirty="0">
                <a:latin typeface="Bookman Old Style" panose="02050604050505020204" pitchFamily="18" charset="0"/>
              </a:rPr>
              <a:t>shall visit us from on high </a:t>
            </a:r>
            <a:r>
              <a:rPr lang="en-US" sz="2800" b="1" i="1" dirty="0">
                <a:solidFill>
                  <a:srgbClr val="0070C0"/>
                </a:solidFill>
                <a:latin typeface="Bookman Old Style" panose="02050604050505020204" pitchFamily="18" charset="0"/>
              </a:rPr>
              <a:t>to give light to those who sit in darkness</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and</a:t>
            </a:r>
            <a:r>
              <a:rPr lang="en-US" sz="2800" b="1" i="1" dirty="0">
                <a:latin typeface="Bookman Old Style" panose="02050604050505020204" pitchFamily="18" charset="0"/>
              </a:rPr>
              <a:t> in </a:t>
            </a:r>
            <a:r>
              <a:rPr lang="en-US" sz="2800" b="1" i="1" dirty="0">
                <a:solidFill>
                  <a:srgbClr val="0070C0"/>
                </a:solidFill>
                <a:latin typeface="Bookman Old Style" panose="02050604050505020204" pitchFamily="18" charset="0"/>
              </a:rPr>
              <a:t>the shadow of death</a:t>
            </a:r>
            <a:r>
              <a:rPr lang="en-US" sz="2800" b="1" i="1" dirty="0">
                <a:latin typeface="Bookman Old Style" panose="02050604050505020204" pitchFamily="18" charset="0"/>
              </a:rPr>
              <a:t>, to </a:t>
            </a:r>
            <a:r>
              <a:rPr lang="en-US" sz="2800" b="1" i="1" dirty="0">
                <a:solidFill>
                  <a:srgbClr val="0070C0"/>
                </a:solidFill>
                <a:latin typeface="Bookman Old Style" panose="02050604050505020204" pitchFamily="18" charset="0"/>
              </a:rPr>
              <a:t>guide our feet into the way of peace</a:t>
            </a:r>
            <a:r>
              <a:rPr lang="en-US" sz="2800" b="1" dirty="0">
                <a:latin typeface="Bookman Old Style" panose="02050604050505020204" pitchFamily="18" charset="0"/>
              </a:rPr>
              <a:t>.” </a:t>
            </a:r>
            <a:r>
              <a:rPr lang="en-US" sz="2800" b="1" dirty="0">
                <a:solidFill>
                  <a:srgbClr val="C00000"/>
                </a:solidFill>
                <a:latin typeface="Bookman Old Style" panose="02050604050505020204" pitchFamily="18" charset="0"/>
              </a:rPr>
              <a:t>Luke 1:78-79</a:t>
            </a:r>
          </a:p>
        </p:txBody>
      </p:sp>
    </p:spTree>
    <p:extLst>
      <p:ext uri="{BB962C8B-B14F-4D97-AF65-F5344CB8AC3E}">
        <p14:creationId xmlns:p14="http://schemas.microsoft.com/office/powerpoint/2010/main" val="41260212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par>
                          <p:cTn id="8" fill="hold">
                            <p:stCondLst>
                              <p:cond delay="2000"/>
                            </p:stCondLst>
                            <p:childTnLst>
                              <p:par>
                                <p:cTn id="9" presetID="6" presetClass="entr" presetSubtype="16" fill="hold" nodeType="after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Effect transition="in" filter="circle(in)">
                                      <p:cBhvr>
                                        <p:cTn id="11" dur="2000"/>
                                        <p:tgtEl>
                                          <p:spTgt spid="5">
                                            <p:txEl>
                                              <p:pRg st="1" end="1"/>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6" presetClass="entr" presetSubtype="16" fill="hold" nodeType="clickEffect">
                                  <p:stCondLst>
                                    <p:cond delay="0"/>
                                  </p:stCondLst>
                                  <p:childTnLst>
                                    <p:set>
                                      <p:cBhvr>
                                        <p:cTn id="15" dur="1" fill="hold">
                                          <p:stCondLst>
                                            <p:cond delay="0"/>
                                          </p:stCondLst>
                                        </p:cTn>
                                        <p:tgtEl>
                                          <p:spTgt spid="5">
                                            <p:txEl>
                                              <p:pRg st="2" end="2"/>
                                            </p:txEl>
                                          </p:spTgt>
                                        </p:tgtEl>
                                        <p:attrNameLst>
                                          <p:attrName>style.visibility</p:attrName>
                                        </p:attrNameLst>
                                      </p:cBhvr>
                                      <p:to>
                                        <p:strVal val="visible"/>
                                      </p:to>
                                    </p:set>
                                    <p:animEffect transition="in" filter="circle(in)">
                                      <p:cBhvr>
                                        <p:cTn id="16"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coming to make the distinction between the righteous and the wicked (</a:t>
            </a:r>
            <a:r>
              <a:rPr lang="en-US" sz="3200" b="1" i="1" dirty="0">
                <a:effectLst/>
                <a:latin typeface="Bookman Old Style" panose="02050604050505020204" pitchFamily="18" charset="0"/>
                <a:ea typeface="Calibri" panose="020F0502020204030204" pitchFamily="34" charset="0"/>
              </a:rPr>
              <a:t>verses 1-3</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7" y="2121408"/>
            <a:ext cx="10774321" cy="4736592"/>
          </a:xfrm>
        </p:spPr>
        <p:txBody>
          <a:bodyPr>
            <a:normAutofit/>
          </a:bodyPr>
          <a:lstStyle/>
          <a:p>
            <a:pPr marL="514350" indent="-514350">
              <a:buFont typeface="+mj-lt"/>
              <a:buAutoNum type="alphaUcPeriod" startAt="2"/>
            </a:pPr>
            <a:r>
              <a:rPr lang="en-US" sz="2800" b="1" dirty="0">
                <a:latin typeface="Bookman Old Style" panose="02050604050505020204" pitchFamily="18" charset="0"/>
              </a:rPr>
              <a:t>The righteous will be thoroughly healed and vindicated in His kingdom (</a:t>
            </a:r>
            <a:r>
              <a:rPr lang="en-US" sz="2800" b="1" i="1" dirty="0">
                <a:latin typeface="Bookman Old Style" panose="02050604050505020204" pitchFamily="18" charset="0"/>
              </a:rPr>
              <a:t>verses 2-3</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But for you who fear my name, the sun of righteousness shall rise with healing in its wings. </a:t>
            </a:r>
            <a:r>
              <a:rPr lang="en-US" sz="2800" b="1" i="1" dirty="0">
                <a:solidFill>
                  <a:srgbClr val="0070C0"/>
                </a:solidFill>
                <a:latin typeface="Bookman Old Style" panose="02050604050505020204" pitchFamily="18" charset="0"/>
              </a:rPr>
              <a:t>You shall go out leaping like calves from the stall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And you shall tread down the wicked, </a:t>
            </a:r>
            <a:r>
              <a:rPr lang="en-US" sz="2800" b="1" dirty="0">
                <a:latin typeface="Bookman Old Style" panose="02050604050505020204" pitchFamily="18" charset="0"/>
              </a:rPr>
              <a:t>for</a:t>
            </a:r>
            <a:r>
              <a:rPr lang="en-US" sz="2800" b="1" i="1" dirty="0">
                <a:latin typeface="Bookman Old Style" panose="02050604050505020204" pitchFamily="18" charset="0"/>
              </a:rPr>
              <a:t> they will be ashes under the soles of your feet, on the day when I act, says the Lord of hosts</a:t>
            </a:r>
            <a:r>
              <a:rPr lang="en-US" sz="2800" b="1" dirty="0">
                <a:latin typeface="Bookman Old Style" panose="02050604050505020204" pitchFamily="18" charset="0"/>
              </a:rPr>
              <a:t>.”</a:t>
            </a:r>
          </a:p>
          <a:p>
            <a:pPr marL="0" indent="0">
              <a:buNone/>
            </a:pPr>
            <a:r>
              <a:rPr lang="en-US" sz="2800" b="1" dirty="0"/>
              <a:t>“… </a:t>
            </a:r>
            <a:r>
              <a:rPr lang="en-US" sz="2800" b="1" i="1" dirty="0"/>
              <a:t>And you will go out and frolic like </a:t>
            </a:r>
            <a:r>
              <a:rPr lang="en-US" sz="2800" b="1" i="1" dirty="0">
                <a:solidFill>
                  <a:srgbClr val="0070C0"/>
                </a:solidFill>
              </a:rPr>
              <a:t>well-fed</a:t>
            </a:r>
            <a:r>
              <a:rPr lang="en-US" sz="2800" b="1" i="1" dirty="0"/>
              <a:t> calves.</a:t>
            </a:r>
            <a:r>
              <a:rPr lang="en-US" sz="2800" b="1" dirty="0"/>
              <a:t>” </a:t>
            </a:r>
            <a:r>
              <a:rPr lang="en-US" sz="2800" b="1" dirty="0">
                <a:solidFill>
                  <a:srgbClr val="C00000"/>
                </a:solidFill>
              </a:rPr>
              <a:t>NIV</a:t>
            </a: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2585018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5">
                                            <p:txEl>
                                              <p:pRg st="2" end="2"/>
                                            </p:txEl>
                                          </p:spTgt>
                                        </p:tgtEl>
                                        <p:attrNameLst>
                                          <p:attrName>style.visibility</p:attrName>
                                        </p:attrNameLst>
                                      </p:cBhvr>
                                      <p:to>
                                        <p:strVal val="visible"/>
                                      </p:to>
                                    </p:set>
                                    <p:animEffect transition="in" filter="circle(in)">
                                      <p:cBhvr>
                                        <p:cTn id="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a:t>
            </a:r>
            <a:r>
              <a:rPr lang="en-US" sz="3200" b="1" dirty="0">
                <a:effectLst/>
                <a:latin typeface="Bookman Old Style" panose="02050604050505020204" pitchFamily="18" charset="0"/>
                <a:ea typeface="Calibri" panose="020F0502020204030204" pitchFamily="34" charset="0"/>
              </a:rPr>
              <a:t> The King is coming to make the distinction between the righteous and the wicked (</a:t>
            </a:r>
            <a:r>
              <a:rPr lang="en-US" sz="3200" b="1" i="1" dirty="0">
                <a:effectLst/>
                <a:latin typeface="Bookman Old Style" panose="02050604050505020204" pitchFamily="18" charset="0"/>
                <a:ea typeface="Calibri" panose="020F0502020204030204" pitchFamily="34" charset="0"/>
              </a:rPr>
              <a:t>verses 1-3</a:t>
            </a:r>
            <a:r>
              <a:rPr lang="en-US" sz="3200" b="1" dirty="0">
                <a:effectLst/>
                <a:latin typeface="Bookman Old Style" panose="02050604050505020204" pitchFamily="18" charset="0"/>
                <a:ea typeface="Calibri" panose="020F0502020204030204" pitchFamily="34" charset="0"/>
              </a:rPr>
              <a:t>)</a:t>
            </a:r>
            <a:endParaRPr lang="en-US" sz="3200" b="1" i="1" dirty="0">
              <a:solidFill>
                <a:schemeClr val="tx1"/>
              </a:solidFill>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a:xfrm>
            <a:off x="1069847" y="2121408"/>
            <a:ext cx="10774321" cy="4736592"/>
          </a:xfrm>
        </p:spPr>
        <p:txBody>
          <a:bodyPr>
            <a:normAutofit/>
          </a:bodyPr>
          <a:lstStyle/>
          <a:p>
            <a:pPr marL="514350" indent="-514350">
              <a:buFont typeface="+mj-lt"/>
              <a:buAutoNum type="alphaUcPeriod" startAt="2"/>
            </a:pPr>
            <a:r>
              <a:rPr lang="en-US" sz="2800" b="1" dirty="0">
                <a:latin typeface="Bookman Old Style" panose="02050604050505020204" pitchFamily="18" charset="0"/>
              </a:rPr>
              <a:t>The righteous will be thoroughly healed and vindicated in His kingdom (</a:t>
            </a:r>
            <a:r>
              <a:rPr lang="en-US" sz="2800" b="1" i="1" dirty="0">
                <a:latin typeface="Bookman Old Style" panose="02050604050505020204" pitchFamily="18" charset="0"/>
              </a:rPr>
              <a:t>verses 2-3</a:t>
            </a:r>
            <a:r>
              <a:rPr lang="en-US" sz="2800" b="1" dirty="0">
                <a:latin typeface="Bookman Old Style" panose="02050604050505020204" pitchFamily="18" charset="0"/>
              </a:rPr>
              <a:t>)</a:t>
            </a:r>
          </a:p>
          <a:p>
            <a:pPr marL="0" indent="0">
              <a:buNone/>
            </a:pPr>
            <a:r>
              <a:rPr lang="en-US" sz="2400" b="1" dirty="0">
                <a:solidFill>
                  <a:srgbClr val="FF0000"/>
                </a:solidFill>
                <a:latin typeface="Bookman Old Style" panose="02050604050505020204" pitchFamily="18" charset="0"/>
              </a:rPr>
              <a:t>2</a:t>
            </a:r>
            <a:r>
              <a:rPr lang="en-US" sz="2800" b="1" dirty="0">
                <a:latin typeface="Bookman Old Style" panose="02050604050505020204" pitchFamily="18" charset="0"/>
              </a:rPr>
              <a:t> “</a:t>
            </a:r>
            <a:r>
              <a:rPr lang="en-US" sz="2800" b="1" i="1" dirty="0">
                <a:latin typeface="Bookman Old Style" panose="02050604050505020204" pitchFamily="18" charset="0"/>
              </a:rPr>
              <a:t>But for you who fear my name, the sun of righteousness shall rise with healing in its wings. You shall go out leaping like calves from the stall</a:t>
            </a:r>
            <a:r>
              <a:rPr lang="en-US" sz="2800" b="1" dirty="0">
                <a:latin typeface="Bookman Old Style" panose="02050604050505020204" pitchFamily="18" charset="0"/>
              </a:rPr>
              <a:t>. </a:t>
            </a:r>
            <a:r>
              <a:rPr lang="en-US" sz="2400" b="1" dirty="0">
                <a:solidFill>
                  <a:srgbClr val="FF0000"/>
                </a:solidFill>
                <a:latin typeface="Bookman Old Style" panose="02050604050505020204" pitchFamily="18" charset="0"/>
              </a:rPr>
              <a:t>3</a:t>
            </a:r>
            <a:r>
              <a:rPr lang="en-US" sz="2800" b="1" dirty="0">
                <a:latin typeface="Bookman Old Style" panose="02050604050505020204" pitchFamily="18" charset="0"/>
              </a:rPr>
              <a:t> </a:t>
            </a:r>
            <a:r>
              <a:rPr lang="en-US" sz="2800" b="1" i="1" dirty="0">
                <a:latin typeface="Bookman Old Style" panose="02050604050505020204" pitchFamily="18" charset="0"/>
              </a:rPr>
              <a:t>And </a:t>
            </a:r>
            <a:r>
              <a:rPr lang="en-US" sz="2800" b="1" i="1" dirty="0">
                <a:solidFill>
                  <a:srgbClr val="0070C0"/>
                </a:solidFill>
                <a:latin typeface="Bookman Old Style" panose="02050604050505020204" pitchFamily="18" charset="0"/>
              </a:rPr>
              <a:t>you shall tread down the wicked</a:t>
            </a:r>
            <a:r>
              <a:rPr lang="en-US" sz="2800" b="1" i="1" dirty="0">
                <a:latin typeface="Bookman Old Style" panose="02050604050505020204" pitchFamily="18" charset="0"/>
              </a:rPr>
              <a:t>, </a:t>
            </a:r>
            <a:r>
              <a:rPr lang="en-US" sz="2800" b="1" dirty="0">
                <a:latin typeface="Bookman Old Style" panose="02050604050505020204" pitchFamily="18" charset="0"/>
              </a:rPr>
              <a:t>for</a:t>
            </a:r>
            <a:r>
              <a:rPr lang="en-US" sz="2800" b="1" i="1" dirty="0">
                <a:latin typeface="Bookman Old Style" panose="02050604050505020204" pitchFamily="18" charset="0"/>
              </a:rPr>
              <a:t> </a:t>
            </a:r>
            <a:r>
              <a:rPr lang="en-US" sz="2800" b="1" i="1" dirty="0">
                <a:solidFill>
                  <a:srgbClr val="0070C0"/>
                </a:solidFill>
                <a:latin typeface="Bookman Old Style" panose="02050604050505020204" pitchFamily="18" charset="0"/>
              </a:rPr>
              <a:t>they will be ashes under the soles of your feet</a:t>
            </a:r>
            <a:r>
              <a:rPr lang="en-US" sz="2800" b="1" i="1" dirty="0">
                <a:latin typeface="Bookman Old Style" panose="02050604050505020204" pitchFamily="18" charset="0"/>
              </a:rPr>
              <a:t>, on the day when I act, says the Lord of hosts</a:t>
            </a:r>
            <a:r>
              <a:rPr lang="en-US" sz="2800" b="1" dirty="0">
                <a:latin typeface="Bookman Old Style" panose="02050604050505020204" pitchFamily="18" charset="0"/>
              </a:rPr>
              <a:t>.”</a:t>
            </a:r>
          </a:p>
        </p:txBody>
      </p:sp>
    </p:spTree>
    <p:extLst>
      <p:ext uri="{BB962C8B-B14F-4D97-AF65-F5344CB8AC3E}">
        <p14:creationId xmlns:p14="http://schemas.microsoft.com/office/powerpoint/2010/main" val="7689243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72A1101-FB4A-46B9-8908-0F75C965EEE4}"/>
              </a:ext>
            </a:extLst>
          </p:cNvPr>
          <p:cNvSpPr>
            <a:spLocks noGrp="1"/>
          </p:cNvSpPr>
          <p:nvPr>
            <p:ph type="title"/>
          </p:nvPr>
        </p:nvSpPr>
        <p:spPr/>
        <p:txBody>
          <a:bodyPr>
            <a:normAutofit/>
          </a:bodyPr>
          <a:lstStyle/>
          <a:p>
            <a:r>
              <a:rPr lang="en-US" sz="3200" b="1" dirty="0">
                <a:solidFill>
                  <a:srgbClr val="C00000"/>
                </a:solidFill>
                <a:effectLst/>
                <a:latin typeface="Bookman Old Style" panose="02050604050505020204" pitchFamily="18" charset="0"/>
                <a:ea typeface="Calibri" panose="020F0502020204030204" pitchFamily="34" charset="0"/>
              </a:rPr>
              <a:t>II.</a:t>
            </a:r>
            <a:r>
              <a:rPr lang="en-US" sz="3200" b="1" dirty="0">
                <a:effectLst/>
                <a:latin typeface="Bookman Old Style" panose="02050604050505020204" pitchFamily="18" charset="0"/>
                <a:ea typeface="Calibri" panose="020F0502020204030204" pitchFamily="34" charset="0"/>
              </a:rPr>
              <a:t> The King will send His messenger to prepare the way before Him (</a:t>
            </a:r>
            <a:r>
              <a:rPr lang="en-US" sz="3200" b="1" i="1" dirty="0">
                <a:effectLst/>
                <a:latin typeface="Bookman Old Style" panose="02050604050505020204" pitchFamily="18" charset="0"/>
                <a:ea typeface="Calibri" panose="020F0502020204030204" pitchFamily="34" charset="0"/>
              </a:rPr>
              <a:t>verses 4-7</a:t>
            </a:r>
            <a:r>
              <a:rPr lang="en-US" sz="3200" b="1" dirty="0">
                <a:effectLst/>
                <a:latin typeface="Bookman Old Style" panose="02050604050505020204" pitchFamily="18" charset="0"/>
                <a:ea typeface="Calibri" panose="020F0502020204030204" pitchFamily="34" charset="0"/>
              </a:rPr>
              <a:t>)</a:t>
            </a:r>
            <a:endParaRPr lang="en-US" sz="3200" b="1" i="1" dirty="0">
              <a:latin typeface="Bookman Old Style" panose="02050604050505020204" pitchFamily="18" charset="0"/>
            </a:endParaRPr>
          </a:p>
        </p:txBody>
      </p:sp>
      <p:sp>
        <p:nvSpPr>
          <p:cNvPr id="5" name="Content Placeholder 4">
            <a:extLst>
              <a:ext uri="{FF2B5EF4-FFF2-40B4-BE49-F238E27FC236}">
                <a16:creationId xmlns:a16="http://schemas.microsoft.com/office/drawing/2014/main" id="{AB5DB673-2A69-412B-A9B3-AAA1AD838AA0}"/>
              </a:ext>
            </a:extLst>
          </p:cNvPr>
          <p:cNvSpPr>
            <a:spLocks noGrp="1"/>
          </p:cNvSpPr>
          <p:nvPr>
            <p:ph idx="1"/>
          </p:nvPr>
        </p:nvSpPr>
        <p:spPr/>
        <p:txBody>
          <a:bodyPr>
            <a:noAutofit/>
          </a:bodyPr>
          <a:lstStyle/>
          <a:p>
            <a:pPr marL="0" indent="0">
              <a:buNone/>
            </a:pPr>
            <a:r>
              <a:rPr lang="en-US" sz="2400" b="1" dirty="0">
                <a:solidFill>
                  <a:srgbClr val="FF0000"/>
                </a:solidFill>
                <a:latin typeface="Bookman Old Style" panose="02050604050505020204" pitchFamily="18" charset="0"/>
              </a:rPr>
              <a:t>4</a:t>
            </a:r>
            <a:r>
              <a:rPr lang="en-US" sz="2800" b="1" dirty="0">
                <a:latin typeface="Bookman Old Style" panose="02050604050505020204" pitchFamily="18" charset="0"/>
              </a:rPr>
              <a:t> “</a:t>
            </a:r>
            <a:r>
              <a:rPr lang="en-US" sz="2800" b="1" i="1" dirty="0">
                <a:solidFill>
                  <a:srgbClr val="7030A0"/>
                </a:solidFill>
                <a:latin typeface="Bookman Old Style" panose="02050604050505020204" pitchFamily="18" charset="0"/>
              </a:rPr>
              <a:t>Remember</a:t>
            </a:r>
            <a:r>
              <a:rPr lang="en-US" sz="2800" b="1" i="1" dirty="0">
                <a:solidFill>
                  <a:srgbClr val="0070C0"/>
                </a:solidFill>
                <a:latin typeface="Bookman Old Style" panose="02050604050505020204" pitchFamily="18" charset="0"/>
              </a:rPr>
              <a:t> the law of my servant Moses, </a:t>
            </a:r>
            <a:r>
              <a:rPr lang="en-US" sz="2800" b="1" i="1" dirty="0">
                <a:solidFill>
                  <a:srgbClr val="7030A0"/>
                </a:solidFill>
                <a:latin typeface="Bookman Old Style" panose="02050604050505020204" pitchFamily="18" charset="0"/>
              </a:rPr>
              <a:t>the statutes and rules that I commanded</a:t>
            </a:r>
            <a:r>
              <a:rPr lang="en-US" sz="2800" b="1" i="1" dirty="0">
                <a:solidFill>
                  <a:srgbClr val="0070C0"/>
                </a:solidFill>
                <a:latin typeface="Bookman Old Style" panose="02050604050505020204" pitchFamily="18" charset="0"/>
              </a:rPr>
              <a:t> him at Horeb for all Israel</a:t>
            </a:r>
            <a:r>
              <a:rPr lang="en-US" sz="2800" b="1" dirty="0">
                <a:solidFill>
                  <a:srgbClr val="0070C0"/>
                </a:solidFill>
                <a:latin typeface="Bookman Old Style" panose="02050604050505020204" pitchFamily="18" charset="0"/>
              </a:rPr>
              <a:t>. </a:t>
            </a:r>
            <a:r>
              <a:rPr lang="en-US" sz="2400" b="1" dirty="0">
                <a:solidFill>
                  <a:srgbClr val="FF0000"/>
                </a:solidFill>
                <a:latin typeface="Bookman Old Style" panose="02050604050505020204" pitchFamily="18" charset="0"/>
              </a:rPr>
              <a:t>5</a:t>
            </a:r>
            <a:r>
              <a:rPr lang="en-US" sz="2800" b="1" dirty="0">
                <a:latin typeface="Bookman Old Style" panose="02050604050505020204" pitchFamily="18" charset="0"/>
              </a:rPr>
              <a:t> “</a:t>
            </a:r>
            <a:r>
              <a:rPr lang="en-US" sz="2800" b="1" i="1" dirty="0">
                <a:latin typeface="Bookman Old Style" panose="02050604050505020204" pitchFamily="18" charset="0"/>
              </a:rPr>
              <a:t>Behold, I will send you Elijah the prophet before the great and awesome day of the Lord comes</a:t>
            </a:r>
            <a:r>
              <a:rPr lang="en-US" sz="2800" b="1" dirty="0">
                <a:latin typeface="Bookman Old Style" panose="02050604050505020204" pitchFamily="18" charset="0"/>
              </a:rPr>
              <a:t>. </a:t>
            </a:r>
          </a:p>
          <a:p>
            <a:pPr marL="0" indent="0">
              <a:buNone/>
            </a:pPr>
            <a:r>
              <a:rPr lang="en-US" sz="2800" b="1" i="1" dirty="0">
                <a:latin typeface="Bookman Old Style" panose="02050604050505020204" pitchFamily="18" charset="0"/>
              </a:rPr>
              <a:t>“…those who </a:t>
            </a:r>
            <a:r>
              <a:rPr lang="en-US" sz="2800" b="1" i="1" dirty="0">
                <a:solidFill>
                  <a:srgbClr val="0070C0"/>
                </a:solidFill>
                <a:latin typeface="Bookman Old Style" panose="02050604050505020204" pitchFamily="18" charset="0"/>
              </a:rPr>
              <a:t>feared</a:t>
            </a:r>
            <a:r>
              <a:rPr lang="en-US" sz="2800" b="1" i="1" dirty="0">
                <a:latin typeface="Bookman Old Style" panose="02050604050505020204" pitchFamily="18" charset="0"/>
              </a:rPr>
              <a:t> the Lord and </a:t>
            </a:r>
            <a:r>
              <a:rPr lang="en-US" sz="2800" b="1" i="1" dirty="0">
                <a:solidFill>
                  <a:srgbClr val="0070C0"/>
                </a:solidFill>
                <a:latin typeface="Bookman Old Style" panose="02050604050505020204" pitchFamily="18" charset="0"/>
              </a:rPr>
              <a:t>esteemed</a:t>
            </a:r>
            <a:r>
              <a:rPr lang="en-US" sz="2800" b="1" i="1" dirty="0">
                <a:latin typeface="Bookman Old Style" panose="02050604050505020204" pitchFamily="18" charset="0"/>
              </a:rPr>
              <a:t> his name.” </a:t>
            </a:r>
            <a:r>
              <a:rPr lang="en-US" sz="2800" b="1" i="1" dirty="0">
                <a:solidFill>
                  <a:srgbClr val="C00000"/>
                </a:solidFill>
                <a:latin typeface="Bookman Old Style" panose="02050604050505020204" pitchFamily="18" charset="0"/>
              </a:rPr>
              <a:t>Malachi 3:16</a:t>
            </a:r>
            <a:r>
              <a:rPr lang="en-US" sz="2800" b="1" dirty="0">
                <a:solidFill>
                  <a:srgbClr val="C00000"/>
                </a:solidFill>
                <a:latin typeface="Bookman Old Style" panose="02050604050505020204" pitchFamily="18" charset="0"/>
              </a:rPr>
              <a:t>  </a:t>
            </a:r>
          </a:p>
          <a:p>
            <a:pPr marL="0" indent="0">
              <a:buNone/>
            </a:pPr>
            <a:endParaRPr lang="en-US" sz="3600" b="1" dirty="0">
              <a:solidFill>
                <a:srgbClr val="C00000"/>
              </a:solidFill>
              <a:latin typeface="Bookman Old Style" panose="02050604050505020204" pitchFamily="18" charset="0"/>
            </a:endParaRPr>
          </a:p>
        </p:txBody>
      </p:sp>
    </p:spTree>
    <p:extLst>
      <p:ext uri="{BB962C8B-B14F-4D97-AF65-F5344CB8AC3E}">
        <p14:creationId xmlns:p14="http://schemas.microsoft.com/office/powerpoint/2010/main" val="38618386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nodeType="after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circle(in)">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1011</TotalTime>
  <Words>1263</Words>
  <Application>Microsoft Office PowerPoint</Application>
  <PresentationFormat>Widescreen</PresentationFormat>
  <Paragraphs>45</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Bookman Old Style</vt:lpstr>
      <vt:lpstr>Calibri</vt:lpstr>
      <vt:lpstr>Rockwell</vt:lpstr>
      <vt:lpstr>Rockwell Condensed</vt:lpstr>
      <vt:lpstr>Wingdings</vt:lpstr>
      <vt:lpstr>Wood Type</vt:lpstr>
      <vt:lpstr>PowerPoint Presentation</vt:lpstr>
      <vt:lpstr>PowerPoint Presentation</vt:lpstr>
      <vt:lpstr>I. The King is coming to make the distinction between the righteous and the wicked (verses 1-3)</vt:lpstr>
      <vt:lpstr>I. The King is coming to make the distinction between the righteous and the wicked (verses 1-3)</vt:lpstr>
      <vt:lpstr>I. The King is coming to make the distinction between the righteous and the wicked (verses 1-3)</vt:lpstr>
      <vt:lpstr>I. The King is coming to make the distinction between the righteous and the wicked (verses 1-3)</vt:lpstr>
      <vt:lpstr>I. The King is coming to make the distinction between the righteous and the wicked (verses 1-3)</vt:lpstr>
      <vt:lpstr>I. The King is coming to make the distinction between the righteous and the wicked (verses 1-3)</vt:lpstr>
      <vt:lpstr>II. The King will send His messenger to prepare the way before Him (verses 4-7)</vt:lpstr>
      <vt:lpstr>II. The King will send His messenger to prepare the way before Him (verses 4-7)</vt:lpstr>
      <vt:lpstr>John the Baptist and Elijah who is to come</vt:lpstr>
      <vt:lpstr>II. The King will send His messenger to prepare the way before Him (verses 4-7)</vt:lpstr>
      <vt:lpstr>II. The King will send His messenger to prepare the way before Him (verses 4-7)</vt:lpstr>
      <vt:lpstr>III. The King is coming</vt:lpstr>
      <vt:lpstr>III. The King is coming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User1</dc:creator>
  <cp:lastModifiedBy>Michael DeMeo</cp:lastModifiedBy>
  <cp:revision>65</cp:revision>
  <dcterms:created xsi:type="dcterms:W3CDTF">2020-03-26T18:56:14Z</dcterms:created>
  <dcterms:modified xsi:type="dcterms:W3CDTF">2022-12-04T18:51:27Z</dcterms:modified>
</cp:coreProperties>
</file>