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5"/>
  </p:notesMasterIdLst>
  <p:sldIdLst>
    <p:sldId id="399" r:id="rId2"/>
    <p:sldId id="504" r:id="rId3"/>
    <p:sldId id="256" r:id="rId4"/>
    <p:sldId id="515" r:id="rId5"/>
    <p:sldId id="516" r:id="rId6"/>
    <p:sldId id="513" r:id="rId7"/>
    <p:sldId id="517" r:id="rId8"/>
    <p:sldId id="518" r:id="rId9"/>
    <p:sldId id="519" r:id="rId10"/>
    <p:sldId id="520" r:id="rId11"/>
    <p:sldId id="521" r:id="rId12"/>
    <p:sldId id="522" r:id="rId13"/>
    <p:sldId id="52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1376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4070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352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8067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12/25/2022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3206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9537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0179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566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2280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12/25/2022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6313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12/25/2022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7784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12/25/2022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8105896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must be worshipped in Spirit and in truth (</a:t>
            </a:r>
            <a:r>
              <a:rPr lang="en-US" sz="3200" b="1" i="1" dirty="0">
                <a:effectLst/>
                <a:latin typeface="Bookman Old Style" panose="02050604050505020204" pitchFamily="18" charset="0"/>
                <a:ea typeface="Calibri" panose="020F0502020204030204" pitchFamily="34" charset="0"/>
              </a:rPr>
              <a:t>verses 3-8</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Worship in spirit and truth</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by the mercies of God…present your bodies as a living sacrifice, holy and acceptable to God, which is </a:t>
            </a:r>
            <a:r>
              <a:rPr lang="en-US" sz="2800" b="1" i="1" dirty="0">
                <a:solidFill>
                  <a:srgbClr val="0070C0"/>
                </a:solidFill>
                <a:latin typeface="Bookman Old Style" panose="02050604050505020204" pitchFamily="18" charset="0"/>
              </a:rPr>
              <a:t>your spiritual worship</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12:1</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let us be grateful for receiving a kingdom that cannot be shaken, and thus let us offer to God acceptable worship, with reverence and awe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12:28</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76022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King is worthy of our joy and our best in worship (</a:t>
            </a:r>
            <a:r>
              <a:rPr lang="en-US" sz="3200" b="1" i="1" dirty="0">
                <a:effectLst/>
                <a:latin typeface="Bookman Old Style" panose="02050604050505020204" pitchFamily="18" charset="0"/>
                <a:ea typeface="Calibri" panose="020F0502020204030204" pitchFamily="34" charset="0"/>
              </a:rPr>
              <a:t>verses 9-12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After listening to the king, they went on their way. And behold, </a:t>
            </a:r>
            <a:r>
              <a:rPr lang="en-US" sz="2800" b="1" i="1" dirty="0">
                <a:solidFill>
                  <a:srgbClr val="0070C0"/>
                </a:solidFill>
                <a:latin typeface="Bookman Old Style" panose="02050604050505020204" pitchFamily="18" charset="0"/>
              </a:rPr>
              <a:t>the star that they </a:t>
            </a:r>
            <a:r>
              <a:rPr lang="en-US" sz="2800" b="1" i="1" u="sng" dirty="0">
                <a:solidFill>
                  <a:srgbClr val="0070C0"/>
                </a:solidFill>
                <a:latin typeface="Bookman Old Style" panose="02050604050505020204" pitchFamily="18" charset="0"/>
              </a:rPr>
              <a:t>had seen</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when it rose went before them until it </a:t>
            </a:r>
            <a:r>
              <a:rPr lang="en-US" sz="2800" b="1" i="1" dirty="0">
                <a:solidFill>
                  <a:srgbClr val="0070C0"/>
                </a:solidFill>
                <a:latin typeface="Bookman Old Style" panose="02050604050505020204" pitchFamily="18" charset="0"/>
              </a:rPr>
              <a:t>came to rest over the place where the child was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When </a:t>
            </a:r>
            <a:r>
              <a:rPr lang="en-US" sz="2800" b="1" i="1" dirty="0">
                <a:solidFill>
                  <a:srgbClr val="0070C0"/>
                </a:solidFill>
                <a:latin typeface="Bookman Old Style" panose="02050604050505020204" pitchFamily="18" charset="0"/>
              </a:rPr>
              <a:t>they saw the star</a:t>
            </a:r>
            <a:r>
              <a:rPr lang="en-US" sz="2800" b="1" i="1" dirty="0">
                <a:latin typeface="Bookman Old Style" panose="02050604050505020204" pitchFamily="18" charset="0"/>
              </a:rPr>
              <a:t>, they </a:t>
            </a:r>
            <a:r>
              <a:rPr lang="en-US" sz="2800" b="1" i="1" dirty="0">
                <a:solidFill>
                  <a:srgbClr val="0070C0"/>
                </a:solidFill>
                <a:latin typeface="Bookman Old Style" panose="02050604050505020204" pitchFamily="18" charset="0"/>
              </a:rPr>
              <a:t>rejoiced exceedingly with great joy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going into the house, they saw the child with Mary his mother, and they fell down and worshiped him. Then, opening their treasures, they offered him gifts, gold and frankincense and myrrh</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being warned in a dream not to return to Herod, they departed</a:t>
            </a:r>
            <a:r>
              <a:rPr lang="en-US" sz="2800" b="1" i="1" dirty="0">
                <a:latin typeface="Bookman Old Style" panose="02050604050505020204" pitchFamily="18" charset="0"/>
              </a:rPr>
              <a:t> to their own country by </a:t>
            </a:r>
            <a:r>
              <a:rPr lang="en-US" sz="2800" b="1" i="1" dirty="0">
                <a:solidFill>
                  <a:srgbClr val="0070C0"/>
                </a:solidFill>
                <a:latin typeface="Bookman Old Style" panose="02050604050505020204" pitchFamily="18" charset="0"/>
              </a:rPr>
              <a:t>another way</a:t>
            </a:r>
            <a:r>
              <a:rPr lang="en-US" sz="2800" b="1" dirty="0">
                <a:latin typeface="Bookman Old Style" panose="02050604050505020204" pitchFamily="18" charset="0"/>
              </a:rPr>
              <a:t>.</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0134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King is worthy of our joy and our best in worship (</a:t>
            </a:r>
            <a:r>
              <a:rPr lang="en-US" sz="3200" b="1" i="1" dirty="0">
                <a:effectLst/>
                <a:latin typeface="Bookman Old Style" panose="02050604050505020204" pitchFamily="18" charset="0"/>
                <a:ea typeface="Calibri" panose="020F0502020204030204" pitchFamily="34" charset="0"/>
              </a:rPr>
              <a:t>verses 9-12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After listening to the king, they went on their way. And behold, the star that they had seen when it rose went before them until it came to rest over the place where the child was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When they saw the star, they rejoiced exceedingly with great joy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going into the house, </a:t>
            </a:r>
            <a:r>
              <a:rPr lang="en-US" sz="2800" b="1" i="1" dirty="0">
                <a:solidFill>
                  <a:srgbClr val="0070C0"/>
                </a:solidFill>
                <a:latin typeface="Bookman Old Style" panose="02050604050505020204" pitchFamily="18" charset="0"/>
              </a:rPr>
              <a:t>they saw the child with Mary his mother, and they fell down and worshiped him</a:t>
            </a:r>
            <a:r>
              <a:rPr lang="en-US" sz="2800" b="1" i="1" dirty="0">
                <a:latin typeface="Bookman Old Style" panose="02050604050505020204" pitchFamily="18" charset="0"/>
              </a:rPr>
              <a:t>. </a:t>
            </a:r>
            <a:r>
              <a:rPr lang="en-US" sz="2800" b="1" i="1" dirty="0">
                <a:solidFill>
                  <a:srgbClr val="7030A0"/>
                </a:solidFill>
                <a:latin typeface="Bookman Old Style" panose="02050604050505020204" pitchFamily="18" charset="0"/>
              </a:rPr>
              <a:t>Then, opening their treasures, they offered him gifts, gold and frankincense and myrrh</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And being warned in a dream not to return to Herod, they departed to their own country by another way</a:t>
            </a:r>
            <a:r>
              <a:rPr lang="en-US" sz="2800" b="1" dirty="0">
                <a:latin typeface="Bookman Old Style" panose="02050604050505020204" pitchFamily="18" charset="0"/>
              </a:rPr>
              <a:t>.</a:t>
            </a: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127064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King is worthy of our joy and our best in worship (</a:t>
            </a:r>
            <a:r>
              <a:rPr lang="en-US" sz="3200" b="1" i="1" dirty="0">
                <a:effectLst/>
                <a:latin typeface="Bookman Old Style" panose="02050604050505020204" pitchFamily="18" charset="0"/>
                <a:ea typeface="Calibri" panose="020F0502020204030204" pitchFamily="34" charset="0"/>
              </a:rPr>
              <a:t>verses 9-12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dirty="0">
                <a:solidFill>
                  <a:srgbClr val="0070C0"/>
                </a:solidFill>
                <a:effectLst/>
                <a:latin typeface="Bookman Old Style" panose="02050604050505020204" pitchFamily="18" charset="0"/>
                <a:ea typeface="Calibri" panose="020F0502020204030204" pitchFamily="34" charset="0"/>
              </a:rPr>
              <a:t>Their response was the same response that Matthew wanted for his readers; they worshiped him</a:t>
            </a:r>
            <a:r>
              <a:rPr lang="en-US" sz="2800" b="1" dirty="0">
                <a:effectLst/>
                <a:latin typeface="Bookman Old Style" panose="02050604050505020204" pitchFamily="18" charset="0"/>
                <a:ea typeface="Calibri" panose="020F0502020204030204" pitchFamily="34" charset="0"/>
              </a:rPr>
              <a:t>. The gifts they gave to Jesus—gold, frankincense, and myrrh—were the most common mediums of exchange in that day. The gold and two forms of incense made it possible for the Magi to cross through many different lands on their way to Bethlehem, much like people today use travelers checks when they are traveling. </a:t>
            </a:r>
            <a:r>
              <a:rPr lang="en-US" sz="2800" b="1" dirty="0">
                <a:solidFill>
                  <a:srgbClr val="0070C0"/>
                </a:solidFill>
                <a:effectLst/>
                <a:latin typeface="Bookman Old Style" panose="02050604050505020204" pitchFamily="18" charset="0"/>
                <a:ea typeface="Calibri" panose="020F0502020204030204" pitchFamily="34" charset="0"/>
              </a:rPr>
              <a:t>These gifts would come in handy later for Jesus’ family as they traveled themselves (2:13–15)</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Stuart Webber, Holman New Testament Commentary</a:t>
            </a:r>
            <a:endParaRPr lang="en-US" sz="4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74202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4CF0A9B-050B-461C-B3F0-6870761A64E2}"/>
              </a:ext>
            </a:extLst>
          </p:cNvPr>
          <p:cNvSpPr txBox="1">
            <a:spLocks/>
          </p:cNvSpPr>
          <p:nvPr/>
        </p:nvSpPr>
        <p:spPr>
          <a:xfrm>
            <a:off x="-86061" y="4978100"/>
            <a:ext cx="4684955"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lumMod val="75000"/>
                    <a:lumOff val="25000"/>
                  </a:prstClr>
                </a:solidFill>
                <a:effectLst/>
                <a:uLnTx/>
                <a:uFillTx/>
                <a:latin typeface="Bookman Old Style" panose="02050604050505020204" pitchFamily="18" charset="0"/>
                <a:ea typeface="+mj-ea"/>
                <a:cs typeface="+mj-cs"/>
              </a:rPr>
              <a:t>The King is Worshipped</a:t>
            </a:r>
          </a:p>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3200" b="1" i="1" u="none" strike="noStrike" kern="1200" cap="all" spc="0" normalizeH="0" baseline="0" noProof="0" dirty="0">
                <a:ln>
                  <a:noFill/>
                </a:ln>
                <a:solidFill>
                  <a:prstClr val="black">
                    <a:lumMod val="75000"/>
                    <a:lumOff val="25000"/>
                  </a:prstClr>
                </a:solidFill>
                <a:effectLst/>
                <a:uLnTx/>
                <a:uFillTx/>
                <a:latin typeface="Bookman Old Style" panose="02050604050505020204" pitchFamily="18" charset="0"/>
                <a:ea typeface="MS Gothic" panose="020B0609070205080204" pitchFamily="49" charset="-128"/>
                <a:cs typeface="+mj-cs"/>
              </a:rPr>
              <a:t>Matthew 2:1-12</a:t>
            </a:r>
          </a:p>
        </p:txBody>
      </p:sp>
      <p:sp>
        <p:nvSpPr>
          <p:cNvPr id="9" name="Heart 8">
            <a:extLst>
              <a:ext uri="{FF2B5EF4-FFF2-40B4-BE49-F238E27FC236}">
                <a16:creationId xmlns:a16="http://schemas.microsoft.com/office/drawing/2014/main" id="{1843DC38-8365-3664-CDBA-BA33989BECD6}"/>
              </a:ext>
            </a:extLst>
          </p:cNvPr>
          <p:cNvSpPr/>
          <p:nvPr/>
        </p:nvSpPr>
        <p:spPr>
          <a:xfrm>
            <a:off x="3589468" y="1208892"/>
            <a:ext cx="5013064" cy="4440217"/>
          </a:xfrm>
          <a:prstGeom prst="hear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extBox 1">
            <a:extLst>
              <a:ext uri="{FF2B5EF4-FFF2-40B4-BE49-F238E27FC236}">
                <a16:creationId xmlns:a16="http://schemas.microsoft.com/office/drawing/2014/main" id="{958CF1A0-F510-5E8B-99AF-7656B639FFF2}"/>
              </a:ext>
            </a:extLst>
          </p:cNvPr>
          <p:cNvSpPr txBox="1"/>
          <p:nvPr/>
        </p:nvSpPr>
        <p:spPr>
          <a:xfrm>
            <a:off x="8602533" y="2887682"/>
            <a:ext cx="3589468"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Worthy</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is the Lamb who was slain, to receive power and wealth and wisdom and might and honor and glory and blessing!</a:t>
            </a: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Revelation 5:12</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worthy of our time and our devotion in worship (</a:t>
            </a:r>
            <a:r>
              <a:rPr lang="en-US" sz="3200" b="1" i="1" dirty="0">
                <a:effectLst/>
                <a:latin typeface="Bookman Old Style" panose="02050604050505020204" pitchFamily="18" charset="0"/>
                <a:ea typeface="Calibri" panose="020F0502020204030204" pitchFamily="34" charset="0"/>
              </a:rPr>
              <a:t>verses 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0" indent="0">
              <a:buNone/>
            </a:pPr>
            <a:r>
              <a:rPr lang="en-US" sz="3200" b="1" dirty="0">
                <a:latin typeface="Bookman Old Style" panose="02050604050505020204" pitchFamily="18" charset="0"/>
              </a:rPr>
              <a:t>“Christ came to bring peace and we celebrate his coming by making peace impossible for six weeks of each year.” </a:t>
            </a:r>
            <a:r>
              <a:rPr lang="en-US" sz="3200" b="1" dirty="0">
                <a:solidFill>
                  <a:srgbClr val="C00000"/>
                </a:solidFill>
                <a:latin typeface="Bookman Old Style" panose="02050604050505020204" pitchFamily="18" charset="0"/>
              </a:rPr>
              <a:t>A.W. Tozer </a:t>
            </a: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worthy of our time and our devotion in worship (</a:t>
            </a:r>
            <a:r>
              <a:rPr lang="en-US" sz="3200" b="1" i="1" dirty="0">
                <a:effectLst/>
                <a:latin typeface="Bookman Old Style" panose="02050604050505020204" pitchFamily="18" charset="0"/>
                <a:ea typeface="Calibri" panose="020F0502020204030204" pitchFamily="34" charset="0"/>
              </a:rPr>
              <a:t>verses 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0" indent="0">
              <a:buNone/>
            </a:pPr>
            <a:r>
              <a:rPr lang="en-US" sz="2400" b="1" dirty="0">
                <a:solidFill>
                  <a:srgbClr val="FF0000"/>
                </a:solidFill>
                <a:latin typeface="Bookman Old Style" panose="02050604050505020204" pitchFamily="18" charset="0"/>
              </a:rPr>
              <a:t>1</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Now after Jesus was born in Bethlehem of Judea in the days of Herod the king, behold, </a:t>
            </a:r>
            <a:r>
              <a:rPr lang="en-US" sz="2800" b="1" i="1" dirty="0">
                <a:solidFill>
                  <a:srgbClr val="0070C0"/>
                </a:solidFill>
                <a:latin typeface="Bookman Old Style" panose="02050604050505020204" pitchFamily="18" charset="0"/>
              </a:rPr>
              <a:t>wise men from the east</a:t>
            </a:r>
            <a:r>
              <a:rPr lang="en-US" sz="2800" b="1" i="1" dirty="0">
                <a:latin typeface="Bookman Old Style" panose="02050604050505020204" pitchFamily="18" charset="0"/>
              </a:rPr>
              <a:t> came to Jerusalem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saying, “Where is he who has been born king of the Jews? For we saw his star when it rose and have come to worship him.”</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51681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worthy of our time and our devotion in worship (</a:t>
            </a:r>
            <a:r>
              <a:rPr lang="en-US" sz="3200" b="1" i="1" dirty="0">
                <a:effectLst/>
                <a:latin typeface="Bookman Old Style" panose="02050604050505020204" pitchFamily="18" charset="0"/>
                <a:ea typeface="Calibri" panose="020F0502020204030204" pitchFamily="34" charset="0"/>
              </a:rPr>
              <a:t>verses 1-2</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0" indent="0">
              <a:buNone/>
            </a:pPr>
            <a:r>
              <a:rPr lang="en-US" sz="2400" b="1" dirty="0">
                <a:solidFill>
                  <a:srgbClr val="FF0000"/>
                </a:solidFill>
                <a:latin typeface="Bookman Old Style" panose="02050604050505020204" pitchFamily="18" charset="0"/>
              </a:rPr>
              <a:t>1</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Now after Jesus was </a:t>
            </a:r>
            <a:r>
              <a:rPr lang="en-US" sz="2800" b="1" i="1" dirty="0">
                <a:solidFill>
                  <a:srgbClr val="0070C0"/>
                </a:solidFill>
                <a:latin typeface="Bookman Old Style" panose="02050604050505020204" pitchFamily="18" charset="0"/>
              </a:rPr>
              <a:t>born in Bethlehem of Judea </a:t>
            </a:r>
            <a:r>
              <a:rPr lang="en-US" sz="2800" b="1" i="1" dirty="0">
                <a:latin typeface="Bookman Old Style" panose="02050604050505020204" pitchFamily="18" charset="0"/>
              </a:rPr>
              <a:t>in the days of Herod the king, behold, wise men from the east came to Jerusalem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saying, “Where is </a:t>
            </a:r>
            <a:r>
              <a:rPr lang="en-US" sz="2800" b="1" i="1" dirty="0">
                <a:solidFill>
                  <a:srgbClr val="0070C0"/>
                </a:solidFill>
                <a:latin typeface="Bookman Old Style" panose="02050604050505020204" pitchFamily="18" charset="0"/>
              </a:rPr>
              <a:t>he who has been born king of the Jews</a:t>
            </a:r>
            <a:r>
              <a:rPr lang="en-US" sz="2800" b="1" i="1" dirty="0">
                <a:latin typeface="Bookman Old Style" panose="02050604050505020204" pitchFamily="18" charset="0"/>
              </a:rPr>
              <a:t>? For </a:t>
            </a:r>
            <a:r>
              <a:rPr lang="en-US" sz="2800" b="1" i="1" dirty="0">
                <a:solidFill>
                  <a:srgbClr val="0070C0"/>
                </a:solidFill>
                <a:latin typeface="Bookman Old Style" panose="02050604050505020204" pitchFamily="18" charset="0"/>
              </a:rPr>
              <a:t>we saw his star when it rose and have come to </a:t>
            </a:r>
            <a:r>
              <a:rPr lang="en-US" sz="2800" b="1" i="1" u="sng" dirty="0">
                <a:solidFill>
                  <a:srgbClr val="0070C0"/>
                </a:solidFill>
                <a:latin typeface="Bookman Old Style" panose="02050604050505020204" pitchFamily="18" charset="0"/>
              </a:rPr>
              <a:t>worship</a:t>
            </a:r>
            <a:r>
              <a:rPr lang="en-US" sz="2800" b="1" i="1" dirty="0">
                <a:solidFill>
                  <a:srgbClr val="0070C0"/>
                </a:solidFill>
                <a:latin typeface="Bookman Old Style" panose="02050604050505020204" pitchFamily="18" charset="0"/>
              </a:rPr>
              <a:t> him</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the hour is coming, and is now here, when the </a:t>
            </a:r>
            <a:r>
              <a:rPr lang="en-US" sz="2800" b="1" i="1" u="sng" dirty="0">
                <a:solidFill>
                  <a:srgbClr val="0070C0"/>
                </a:solidFill>
                <a:latin typeface="Bookman Old Style" panose="02050604050505020204" pitchFamily="18" charset="0"/>
              </a:rPr>
              <a:t>true</a:t>
            </a:r>
            <a:r>
              <a:rPr lang="en-US" sz="2800" b="1" i="1" dirty="0">
                <a:solidFill>
                  <a:srgbClr val="0070C0"/>
                </a:solidFill>
                <a:latin typeface="Bookman Old Style" panose="02050604050505020204" pitchFamily="18" charset="0"/>
              </a:rPr>
              <a:t> worshipers will worship the Father in spirit and truth</a:t>
            </a:r>
            <a:r>
              <a:rPr lang="en-US" sz="2800" b="1" i="1" dirty="0">
                <a:latin typeface="Bookman Old Style" panose="02050604050505020204" pitchFamily="18" charset="0"/>
              </a:rPr>
              <a:t>, for the Father is seeking such people to worship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4:23</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05199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must be worshipped in Spirit and in truth (</a:t>
            </a:r>
            <a:r>
              <a:rPr lang="en-US" sz="3200" b="1" i="1" dirty="0">
                <a:effectLst/>
                <a:latin typeface="Bookman Old Style" panose="02050604050505020204" pitchFamily="18" charset="0"/>
                <a:ea typeface="Calibri" panose="020F0502020204030204" pitchFamily="34" charset="0"/>
              </a:rPr>
              <a:t>verses 3-8</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Then Herod </a:t>
            </a:r>
            <a:r>
              <a:rPr lang="en-US" sz="2800" b="1" i="1" dirty="0">
                <a:solidFill>
                  <a:srgbClr val="0070C0"/>
                </a:solidFill>
                <a:latin typeface="Bookman Old Style" panose="02050604050505020204" pitchFamily="18" charset="0"/>
              </a:rPr>
              <a:t>summoned</a:t>
            </a:r>
            <a:r>
              <a:rPr lang="en-US" sz="2800" b="1" i="1" dirty="0">
                <a:latin typeface="Bookman Old Style" panose="02050604050505020204" pitchFamily="18" charset="0"/>
              </a:rPr>
              <a:t> the wise men </a:t>
            </a:r>
            <a:r>
              <a:rPr lang="en-US" sz="2800" b="1" i="1" dirty="0">
                <a:solidFill>
                  <a:srgbClr val="0070C0"/>
                </a:solidFill>
                <a:latin typeface="Bookman Old Style" panose="02050604050505020204" pitchFamily="18" charset="0"/>
              </a:rPr>
              <a:t>secretly</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ascertained</a:t>
            </a:r>
            <a:r>
              <a:rPr lang="en-US" sz="2800" b="1" i="1" dirty="0">
                <a:latin typeface="Bookman Old Style" panose="02050604050505020204" pitchFamily="18" charset="0"/>
              </a:rPr>
              <a:t> from them </a:t>
            </a:r>
            <a:r>
              <a:rPr lang="en-US" sz="2800" b="1" i="1" dirty="0">
                <a:solidFill>
                  <a:srgbClr val="0070C0"/>
                </a:solidFill>
                <a:latin typeface="Bookman Old Style" panose="02050604050505020204" pitchFamily="18" charset="0"/>
              </a:rPr>
              <a:t>what time </a:t>
            </a:r>
            <a:r>
              <a:rPr lang="en-US" sz="2800" b="1" i="1" dirty="0">
                <a:latin typeface="Bookman Old Style" panose="02050604050505020204" pitchFamily="18" charset="0"/>
              </a:rPr>
              <a:t>the star had appeared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And he </a:t>
            </a:r>
            <a:r>
              <a:rPr lang="en-US" sz="2800" b="1" i="1" dirty="0">
                <a:solidFill>
                  <a:srgbClr val="0070C0"/>
                </a:solidFill>
                <a:latin typeface="Bookman Old Style" panose="02050604050505020204" pitchFamily="18" charset="0"/>
              </a:rPr>
              <a:t>sent them to Bethlehem</a:t>
            </a:r>
            <a:r>
              <a:rPr lang="en-US" sz="2800" b="1" i="1" dirty="0">
                <a:latin typeface="Bookman Old Style" panose="02050604050505020204" pitchFamily="18" charset="0"/>
              </a:rPr>
              <a:t>, saying, “Go and </a:t>
            </a:r>
            <a:r>
              <a:rPr lang="en-US" sz="2800" b="1" i="1" dirty="0">
                <a:solidFill>
                  <a:srgbClr val="0070C0"/>
                </a:solidFill>
                <a:latin typeface="Bookman Old Style" panose="02050604050505020204" pitchFamily="18" charset="0"/>
              </a:rPr>
              <a:t>search diligently for the child</a:t>
            </a:r>
            <a:r>
              <a:rPr lang="en-US" sz="2800" b="1" i="1" dirty="0">
                <a:latin typeface="Bookman Old Style" panose="02050604050505020204" pitchFamily="18" charset="0"/>
              </a:rPr>
              <a:t>, and when you have </a:t>
            </a:r>
            <a:r>
              <a:rPr lang="en-US" sz="2800" b="1" i="1" dirty="0">
                <a:solidFill>
                  <a:srgbClr val="0070C0"/>
                </a:solidFill>
                <a:latin typeface="Bookman Old Style" panose="02050604050505020204" pitchFamily="18" charset="0"/>
              </a:rPr>
              <a:t>found him</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bring me word</a:t>
            </a:r>
            <a:r>
              <a:rPr lang="en-US" sz="2800" b="1" i="1" dirty="0">
                <a:latin typeface="Bookman Old Style" panose="02050604050505020204" pitchFamily="18" charset="0"/>
              </a:rPr>
              <a:t>, that </a:t>
            </a:r>
            <a:r>
              <a:rPr lang="en-US" sz="2800" b="1" i="1" dirty="0">
                <a:solidFill>
                  <a:srgbClr val="0070C0"/>
                </a:solidFill>
                <a:latin typeface="Bookman Old Style" panose="02050604050505020204" pitchFamily="18" charset="0"/>
              </a:rPr>
              <a:t>I too may </a:t>
            </a:r>
            <a:r>
              <a:rPr lang="en-US" sz="2800" b="1" i="1" dirty="0">
                <a:latin typeface="Bookman Old Style" panose="02050604050505020204" pitchFamily="18" charset="0"/>
              </a:rPr>
              <a:t>come and </a:t>
            </a:r>
            <a:r>
              <a:rPr lang="en-US" sz="2800" b="1" i="1" u="sng" dirty="0">
                <a:solidFill>
                  <a:srgbClr val="0070C0"/>
                </a:solidFill>
                <a:latin typeface="Bookman Old Style" panose="02050604050505020204" pitchFamily="18" charset="0"/>
              </a:rPr>
              <a:t>worship</a:t>
            </a:r>
            <a:r>
              <a:rPr lang="en-US" sz="2800" b="1" i="1" dirty="0">
                <a:solidFill>
                  <a:srgbClr val="0070C0"/>
                </a:solidFill>
                <a:latin typeface="Bookman Old Style" panose="02050604050505020204" pitchFamily="18" charset="0"/>
              </a:rPr>
              <a:t> him</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87258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must be worshipped in Spirit and in truth (</a:t>
            </a:r>
            <a:r>
              <a:rPr lang="en-US" sz="3200" b="1" i="1" dirty="0">
                <a:effectLst/>
                <a:latin typeface="Bookman Old Style" panose="02050604050505020204" pitchFamily="18" charset="0"/>
                <a:ea typeface="Calibri" panose="020F0502020204030204" pitchFamily="34" charset="0"/>
              </a:rPr>
              <a:t>verses 3-8</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a:t>
            </a:r>
            <a:r>
              <a:rPr lang="en-US" sz="2400" b="1" dirty="0">
                <a:latin typeface="Bookman Old Style" panose="02050604050505020204" pitchFamily="18" charset="0"/>
              </a:rPr>
              <a:t> </a:t>
            </a:r>
            <a:r>
              <a:rPr lang="en-US" sz="2800" b="1" i="1" dirty="0">
                <a:latin typeface="Bookman Old Style" panose="02050604050505020204" pitchFamily="18" charset="0"/>
              </a:rPr>
              <a:t>When </a:t>
            </a:r>
            <a:r>
              <a:rPr lang="en-US" sz="2800" b="1" i="1" dirty="0">
                <a:solidFill>
                  <a:srgbClr val="0070C0"/>
                </a:solidFill>
                <a:latin typeface="Bookman Old Style" panose="02050604050505020204" pitchFamily="18" charset="0"/>
              </a:rPr>
              <a:t>Herod</a:t>
            </a:r>
            <a:r>
              <a:rPr lang="en-US" sz="2800" b="1" i="1" dirty="0">
                <a:latin typeface="Bookman Old Style" panose="02050604050505020204" pitchFamily="18" charset="0"/>
              </a:rPr>
              <a:t> the king heard this, he </a:t>
            </a:r>
            <a:r>
              <a:rPr lang="en-US" sz="2800" b="1" i="1" dirty="0">
                <a:solidFill>
                  <a:srgbClr val="0070C0"/>
                </a:solidFill>
                <a:latin typeface="Bookman Old Style" panose="02050604050505020204" pitchFamily="18" charset="0"/>
              </a:rPr>
              <a:t>was troubled</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all Jerusalem with him</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Herod “</a:t>
            </a:r>
            <a:r>
              <a:rPr lang="en-US" sz="2800" b="1" i="1" dirty="0">
                <a:latin typeface="Bookman Old Style" panose="02050604050505020204" pitchFamily="18" charset="0"/>
              </a:rPr>
              <a:t>killed all the male children in Bethlehem and in all that region who were </a:t>
            </a:r>
            <a:r>
              <a:rPr lang="en-US" sz="2800" b="1" i="1" dirty="0">
                <a:solidFill>
                  <a:srgbClr val="0070C0"/>
                </a:solidFill>
                <a:latin typeface="Bookman Old Style" panose="02050604050505020204" pitchFamily="18" charset="0"/>
              </a:rPr>
              <a:t>two years old or under, according to the time that he had </a:t>
            </a:r>
            <a:r>
              <a:rPr lang="en-US" sz="2800" b="1" i="1" u="sng" dirty="0">
                <a:solidFill>
                  <a:srgbClr val="0070C0"/>
                </a:solidFill>
                <a:latin typeface="Bookman Old Style" panose="02050604050505020204" pitchFamily="18" charset="0"/>
              </a:rPr>
              <a:t>ascertained from the wise men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2:16</a:t>
            </a:r>
          </a:p>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and assembling all the chief priests and scribes of the people, </a:t>
            </a:r>
            <a:r>
              <a:rPr lang="en-US" sz="2800" b="1" i="1" dirty="0">
                <a:solidFill>
                  <a:srgbClr val="0070C0"/>
                </a:solidFill>
                <a:latin typeface="Bookman Old Style" panose="02050604050505020204" pitchFamily="18" charset="0"/>
              </a:rPr>
              <a:t>he inquired of them where the Christ was to be born</a:t>
            </a:r>
            <a:r>
              <a:rPr lang="en-US" sz="2800" b="1" dirty="0">
                <a:latin typeface="Bookman Old Style" panose="02050604050505020204" pitchFamily="18" charset="0"/>
              </a:rPr>
              <a:t>.</a:t>
            </a:r>
            <a:r>
              <a:rPr lang="en-US" sz="2800" b="1" dirty="0">
                <a:solidFill>
                  <a:srgbClr val="C00000"/>
                </a:solidFill>
                <a:latin typeface="Bookman Old Style" panose="02050604050505020204" pitchFamily="18" charset="0"/>
              </a:rPr>
              <a:t> </a:t>
            </a:r>
          </a:p>
        </p:txBody>
      </p:sp>
    </p:spTree>
    <p:extLst>
      <p:ext uri="{BB962C8B-B14F-4D97-AF65-F5344CB8AC3E}">
        <p14:creationId xmlns:p14="http://schemas.microsoft.com/office/powerpoint/2010/main" val="58977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must be worshipped in Spirit and in truth (</a:t>
            </a:r>
            <a:r>
              <a:rPr lang="en-US" sz="3200" b="1" i="1" dirty="0">
                <a:effectLst/>
                <a:latin typeface="Bookman Old Style" panose="02050604050505020204" pitchFamily="18" charset="0"/>
                <a:ea typeface="Calibri" panose="020F0502020204030204" pitchFamily="34" charset="0"/>
              </a:rPr>
              <a:t>verses 3-8</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They told him, “In Bethlehem of Judea, for so it is written by the prophet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you, O </a:t>
            </a:r>
            <a:r>
              <a:rPr lang="en-US" sz="2800" b="1" i="1" dirty="0">
                <a:solidFill>
                  <a:srgbClr val="0070C0"/>
                </a:solidFill>
                <a:latin typeface="Bookman Old Style" panose="02050604050505020204" pitchFamily="18" charset="0"/>
              </a:rPr>
              <a:t>Bethlehem</a:t>
            </a:r>
            <a:r>
              <a:rPr lang="en-US" sz="2800" b="1" i="1" dirty="0">
                <a:latin typeface="Bookman Old Style" panose="02050604050505020204" pitchFamily="18" charset="0"/>
              </a:rPr>
              <a:t>, in the land of Judah, are by no means least among the rulers of Judah; for </a:t>
            </a:r>
            <a:r>
              <a:rPr lang="en-US" sz="2800" b="1" i="1" dirty="0">
                <a:solidFill>
                  <a:srgbClr val="0070C0"/>
                </a:solidFill>
                <a:latin typeface="Bookman Old Style" panose="02050604050505020204" pitchFamily="18" charset="0"/>
              </a:rPr>
              <a:t>from you shall come a ruler who will shepherd my people Israel</a:t>
            </a:r>
            <a:r>
              <a:rPr lang="en-US" sz="2800" b="1" i="1" dirty="0">
                <a:latin typeface="Bookman Old Style" panose="02050604050505020204" pitchFamily="18" charset="0"/>
              </a:rPr>
              <a:t>.’</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They are </a:t>
            </a:r>
            <a:r>
              <a:rPr lang="en-US" sz="2800" b="1" i="1" dirty="0">
                <a:solidFill>
                  <a:srgbClr val="0070C0"/>
                </a:solidFill>
                <a:latin typeface="Bookman Old Style" panose="02050604050505020204" pitchFamily="18" charset="0"/>
              </a:rPr>
              <a:t>Israelites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to them belong the adoption</a:t>
            </a:r>
            <a:r>
              <a:rPr lang="en-US" sz="2800" b="1" i="1" dirty="0">
                <a:latin typeface="Bookman Old Style" panose="02050604050505020204" pitchFamily="18" charset="0"/>
              </a:rPr>
              <a:t>, the </a:t>
            </a:r>
            <a:r>
              <a:rPr lang="en-US" sz="2800" b="1" i="1" dirty="0">
                <a:solidFill>
                  <a:srgbClr val="0070C0"/>
                </a:solidFill>
                <a:latin typeface="Bookman Old Style" panose="02050604050505020204" pitchFamily="18" charset="0"/>
              </a:rPr>
              <a:t>glory</a:t>
            </a:r>
            <a:r>
              <a:rPr lang="en-US" sz="2800" b="1" i="1" dirty="0">
                <a:latin typeface="Bookman Old Style" panose="02050604050505020204" pitchFamily="18" charset="0"/>
              </a:rPr>
              <a:t>, the </a:t>
            </a:r>
            <a:r>
              <a:rPr lang="en-US" sz="2800" b="1" i="1" dirty="0">
                <a:solidFill>
                  <a:srgbClr val="0070C0"/>
                </a:solidFill>
                <a:latin typeface="Bookman Old Style" panose="02050604050505020204" pitchFamily="18" charset="0"/>
              </a:rPr>
              <a:t>covenants</a:t>
            </a:r>
            <a:r>
              <a:rPr lang="en-US" sz="2800" b="1" i="1" dirty="0">
                <a:latin typeface="Bookman Old Style" panose="02050604050505020204" pitchFamily="18" charset="0"/>
              </a:rPr>
              <a:t>, the giving of the</a:t>
            </a:r>
            <a:r>
              <a:rPr lang="en-US" sz="2800" b="1" i="1" dirty="0">
                <a:solidFill>
                  <a:srgbClr val="0070C0"/>
                </a:solidFill>
                <a:latin typeface="Bookman Old Style" panose="02050604050505020204" pitchFamily="18" charset="0"/>
              </a:rPr>
              <a:t> law</a:t>
            </a:r>
            <a:r>
              <a:rPr lang="en-US" sz="2800" b="1" i="1" dirty="0">
                <a:latin typeface="Bookman Old Style" panose="02050604050505020204" pitchFamily="18" charset="0"/>
              </a:rPr>
              <a:t>, </a:t>
            </a:r>
            <a:r>
              <a:rPr lang="en-US" sz="2800" b="1" i="1" u="sng" dirty="0">
                <a:solidFill>
                  <a:srgbClr val="0070C0"/>
                </a:solidFill>
                <a:latin typeface="Bookman Old Style" panose="02050604050505020204" pitchFamily="18" charset="0"/>
              </a:rPr>
              <a:t>the worship</a:t>
            </a:r>
            <a:r>
              <a:rPr lang="en-US" sz="2800" b="1" i="1" dirty="0">
                <a:latin typeface="Bookman Old Style" panose="02050604050505020204" pitchFamily="18" charset="0"/>
              </a:rPr>
              <a:t>, and the</a:t>
            </a:r>
            <a:r>
              <a:rPr lang="en-US" sz="2800" b="1" i="1" dirty="0">
                <a:solidFill>
                  <a:srgbClr val="0070C0"/>
                </a:solidFill>
                <a:latin typeface="Bookman Old Style" panose="02050604050505020204" pitchFamily="18" charset="0"/>
              </a:rPr>
              <a:t> promises</a:t>
            </a:r>
            <a:r>
              <a:rPr lang="en-US" sz="2800" b="1" i="1" dirty="0">
                <a:latin typeface="Bookman Old Style" panose="02050604050505020204" pitchFamily="18" charset="0"/>
              </a:rPr>
              <a:t>. To them belong the </a:t>
            </a:r>
            <a:r>
              <a:rPr lang="en-US" sz="2800" b="1" i="1" dirty="0">
                <a:solidFill>
                  <a:srgbClr val="0070C0"/>
                </a:solidFill>
                <a:latin typeface="Bookman Old Style" panose="02050604050505020204" pitchFamily="18" charset="0"/>
              </a:rPr>
              <a:t>patriarchs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from their race, according to the flesh</a:t>
            </a:r>
            <a:r>
              <a:rPr lang="en-US" sz="2800" b="1" i="1" dirty="0">
                <a:latin typeface="Bookman Old Style" panose="02050604050505020204" pitchFamily="18" charset="0"/>
              </a:rPr>
              <a:t>, is </a:t>
            </a:r>
            <a:r>
              <a:rPr lang="en-US" sz="2800" b="1" i="1" dirty="0">
                <a:solidFill>
                  <a:srgbClr val="0070C0"/>
                </a:solidFill>
                <a:latin typeface="Bookman Old Style" panose="02050604050505020204" pitchFamily="18" charset="0"/>
              </a:rPr>
              <a:t>the Christ</a:t>
            </a:r>
            <a:r>
              <a:rPr lang="en-US" sz="2800" b="1" i="1" dirty="0">
                <a:latin typeface="Bookman Old Style" panose="02050604050505020204" pitchFamily="18" charset="0"/>
              </a:rPr>
              <a:t>, </a:t>
            </a:r>
            <a:r>
              <a:rPr lang="en-US" sz="2800" b="1" i="1" u="sng" dirty="0">
                <a:solidFill>
                  <a:srgbClr val="0070C0"/>
                </a:solidFill>
                <a:latin typeface="Bookman Old Style" panose="02050604050505020204" pitchFamily="18" charset="0"/>
              </a:rPr>
              <a:t>who is God</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over all, blessed forever. Amen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9:4-5</a:t>
            </a:r>
          </a:p>
        </p:txBody>
      </p:sp>
    </p:spTree>
    <p:extLst>
      <p:ext uri="{BB962C8B-B14F-4D97-AF65-F5344CB8AC3E}">
        <p14:creationId xmlns:p14="http://schemas.microsoft.com/office/powerpoint/2010/main" val="383133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must be worshipped in Spirit and in truth (</a:t>
            </a:r>
            <a:r>
              <a:rPr lang="en-US" sz="3200" b="1" i="1" dirty="0">
                <a:effectLst/>
                <a:latin typeface="Bookman Old Style" panose="02050604050505020204" pitchFamily="18" charset="0"/>
                <a:ea typeface="Calibri" panose="020F0502020204030204" pitchFamily="34" charset="0"/>
              </a:rPr>
              <a:t>verses 3-8</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The Apathy in God’s Peoples’ response </a:t>
            </a:r>
          </a:p>
          <a:p>
            <a:pPr marL="0" indent="0">
              <a:buNone/>
            </a:pPr>
            <a:r>
              <a:rPr lang="en-US" sz="2800" b="1" dirty="0">
                <a:effectLst/>
                <a:latin typeface="Bookman Old Style" panose="02050604050505020204" pitchFamily="18" charset="0"/>
                <a:ea typeface="Calibri" panose="020F0502020204030204" pitchFamily="34" charset="0"/>
              </a:rPr>
              <a:t>“The real dirty secret of religiosity in America is that there are so many people for whom </a:t>
            </a:r>
            <a:r>
              <a:rPr lang="en-US" sz="2800" b="1" dirty="0">
                <a:solidFill>
                  <a:srgbClr val="0070C0"/>
                </a:solidFill>
                <a:effectLst/>
                <a:latin typeface="Bookman Old Style" panose="02050604050505020204" pitchFamily="18" charset="0"/>
                <a:ea typeface="Calibri" panose="020F0502020204030204" pitchFamily="34" charset="0"/>
              </a:rPr>
              <a:t>spiritual interest</a:t>
            </a:r>
            <a:r>
              <a:rPr lang="en-US" sz="2800" b="1" dirty="0">
                <a:effectLst/>
                <a:latin typeface="Bookman Old Style" panose="02050604050505020204" pitchFamily="18" charset="0"/>
                <a:ea typeface="Calibri" panose="020F0502020204030204" pitchFamily="34" charset="0"/>
              </a:rPr>
              <a:t>, thinking about ultimate questions, </a:t>
            </a:r>
            <a:r>
              <a:rPr lang="en-US" sz="2800" b="1" dirty="0">
                <a:solidFill>
                  <a:srgbClr val="0070C0"/>
                </a:solidFill>
                <a:effectLst/>
                <a:latin typeface="Bookman Old Style" panose="02050604050505020204" pitchFamily="18" charset="0"/>
                <a:ea typeface="Calibri" panose="020F0502020204030204" pitchFamily="34" charset="0"/>
              </a:rPr>
              <a:t>is minimal</a:t>
            </a:r>
            <a:r>
              <a:rPr lang="en-US" sz="2800" b="1" dirty="0">
                <a:effectLst/>
                <a:latin typeface="Bookman Old Style" panose="02050604050505020204" pitchFamily="18" charset="0"/>
                <a:ea typeface="Calibri" panose="020F0502020204030204" pitchFamily="34" charset="0"/>
              </a:rPr>
              <a:t>.”</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Oh that there were one among you who would shut the doors</a:t>
            </a:r>
            <a:r>
              <a:rPr lang="en-US" sz="2800" b="1" i="1" dirty="0">
                <a:latin typeface="Bookman Old Style" panose="02050604050505020204" pitchFamily="18" charset="0"/>
              </a:rPr>
              <a:t>, that you might not kindle fire on my altar in vain! I have no pleasure in you, says the </a:t>
            </a:r>
            <a:r>
              <a:rPr lang="en-US" sz="2800" b="1" i="1" cap="small" dirty="0">
                <a:latin typeface="Bookman Old Style" panose="02050604050505020204" pitchFamily="18" charset="0"/>
              </a:rPr>
              <a:t>Lord</a:t>
            </a:r>
            <a:r>
              <a:rPr lang="en-US" sz="2800" b="1" i="1" dirty="0">
                <a:latin typeface="Bookman Old Style" panose="02050604050505020204" pitchFamily="18" charset="0"/>
              </a:rPr>
              <a:t> of hosts, and I will not accept an offering from your hand.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Malachi 1:10</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5681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1024</TotalTime>
  <Words>1163</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Bookman Old Style</vt:lpstr>
      <vt:lpstr>Calibri</vt:lpstr>
      <vt:lpstr>Rockwell</vt:lpstr>
      <vt:lpstr>Rockwell Condensed</vt:lpstr>
      <vt:lpstr>Wingdings</vt:lpstr>
      <vt:lpstr>Wood Type</vt:lpstr>
      <vt:lpstr>PowerPoint Presentation</vt:lpstr>
      <vt:lpstr>PowerPoint Presentation</vt:lpstr>
      <vt:lpstr>I. The King is worthy of our time and our devotion in worship (verses 1-2)</vt:lpstr>
      <vt:lpstr>I. The King is worthy of our time and our devotion in worship (verses 1-2)</vt:lpstr>
      <vt:lpstr>I. The King is worthy of our time and our devotion in worship (verses 1-2)</vt:lpstr>
      <vt:lpstr>II. The King must be worshipped in Spirit and in truth (verses 3-8)</vt:lpstr>
      <vt:lpstr>II. The King must be worshipped in Spirit and in truth (verses 3-8)</vt:lpstr>
      <vt:lpstr>II. The King must be worshipped in Spirit and in truth (verses 3-8)</vt:lpstr>
      <vt:lpstr>II. The King must be worshipped in Spirit and in truth (verses 3-8)</vt:lpstr>
      <vt:lpstr>II. The King must be worshipped in Spirit and in truth (verses 3-8)</vt:lpstr>
      <vt:lpstr>III. The King is worthy of our joy and our best in worship (verses 9-12)</vt:lpstr>
      <vt:lpstr>III. The King is worthy of our joy and our best in worship (verses 9-12)</vt:lpstr>
      <vt:lpstr>III. The King is worthy of our joy and our best in worship (verses 9-12)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68</cp:revision>
  <dcterms:created xsi:type="dcterms:W3CDTF">2020-03-26T18:56:14Z</dcterms:created>
  <dcterms:modified xsi:type="dcterms:W3CDTF">2022-12-25T17:46:25Z</dcterms:modified>
</cp:coreProperties>
</file>