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8"/>
  </p:notesMasterIdLst>
  <p:sldIdLst>
    <p:sldId id="399" r:id="rId2"/>
    <p:sldId id="504" r:id="rId3"/>
    <p:sldId id="256" r:id="rId4"/>
    <p:sldId id="513" r:id="rId5"/>
    <p:sldId id="514" r:id="rId6"/>
    <p:sldId id="492" r:id="rId7"/>
    <p:sldId id="515" r:id="rId8"/>
    <p:sldId id="516" r:id="rId9"/>
    <p:sldId id="494" r:id="rId10"/>
    <p:sldId id="517" r:id="rId11"/>
    <p:sldId id="518" r:id="rId12"/>
    <p:sldId id="519" r:id="rId13"/>
    <p:sldId id="520" r:id="rId14"/>
    <p:sldId id="521" r:id="rId15"/>
    <p:sldId id="512" r:id="rId16"/>
    <p:sldId id="52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52" d="100"/>
          <a:sy n="52" d="100"/>
        </p:scale>
        <p:origin x="686"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12/12/2022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53827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126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8596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0550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12/12/2022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5221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699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8187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7823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6254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12/12/2022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3582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12/12/2022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8857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12/12/2022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2490264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21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 </a:t>
            </a:r>
            <a:r>
              <a:rPr lang="en-US" sz="3200" b="1" dirty="0">
                <a:effectLst/>
                <a:latin typeface="Bookman Old Style" panose="02050604050505020204" pitchFamily="18" charset="0"/>
                <a:ea typeface="Calibri" panose="020F0502020204030204" pitchFamily="34" charset="0"/>
              </a:rPr>
              <a:t>Jesus will restore the kingdom to Israel</a:t>
            </a:r>
            <a:r>
              <a:rPr lang="en-US" sz="3200" b="1" i="1" dirty="0">
                <a:effectLst/>
                <a:latin typeface="Bookman Old Style" panose="02050604050505020204" pitchFamily="18" charset="0"/>
                <a:ea typeface="Calibri" panose="020F0502020204030204" pitchFamily="34" charset="0"/>
              </a:rPr>
              <a:t> (11-12, 17)</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731520" y="2121408"/>
            <a:ext cx="10396728" cy="4736592"/>
          </a:xfrm>
        </p:spPr>
        <p:txBody>
          <a:bodyPr>
            <a:noAutofit/>
          </a:bodyPr>
          <a:lstStyle/>
          <a:p>
            <a:pPr marL="0" indent="0">
              <a:buNone/>
            </a:pPr>
            <a:r>
              <a:rPr lang="en-US" sz="2400" b="1" dirty="0">
                <a:solidFill>
                  <a:srgbClr val="FF0000"/>
                </a:solidFill>
                <a:latin typeface="Bookman Old Style" panose="02050604050505020204" pitchFamily="18" charset="0"/>
              </a:rPr>
              <a:t>11</a:t>
            </a:r>
            <a:r>
              <a:rPr lang="en-US" sz="2800" b="1" dirty="0">
                <a:latin typeface="Bookman Old Style" panose="02050604050505020204" pitchFamily="18" charset="0"/>
              </a:rPr>
              <a:t> </a:t>
            </a:r>
            <a:r>
              <a:rPr lang="en-US" sz="2800" b="1" i="1" dirty="0">
                <a:latin typeface="Bookman Old Style" panose="02050604050505020204" pitchFamily="18" charset="0"/>
              </a:rPr>
              <a:t>and Josiah the father of </a:t>
            </a:r>
            <a:r>
              <a:rPr lang="en-US" sz="2800" b="1" i="1" dirty="0" err="1">
                <a:latin typeface="Bookman Old Style" panose="02050604050505020204" pitchFamily="18" charset="0"/>
              </a:rPr>
              <a:t>Jechoniah</a:t>
            </a:r>
            <a:r>
              <a:rPr lang="en-US" sz="2800" b="1" i="1" dirty="0">
                <a:latin typeface="Bookman Old Style" panose="02050604050505020204" pitchFamily="18" charset="0"/>
              </a:rPr>
              <a:t> and his brothers, at the time of </a:t>
            </a:r>
            <a:r>
              <a:rPr lang="en-US" sz="2800" b="1" i="1" dirty="0">
                <a:solidFill>
                  <a:srgbClr val="0070C0"/>
                </a:solidFill>
                <a:latin typeface="Bookman Old Style" panose="02050604050505020204" pitchFamily="18" charset="0"/>
              </a:rPr>
              <a:t>the deportation to Babylon</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12</a:t>
            </a:r>
            <a:r>
              <a:rPr lang="en-US" sz="2800" b="1" dirty="0">
                <a:latin typeface="Bookman Old Style" panose="02050604050505020204" pitchFamily="18" charset="0"/>
              </a:rPr>
              <a:t> </a:t>
            </a:r>
            <a:r>
              <a:rPr lang="en-US" sz="2800" b="1" i="1" dirty="0">
                <a:latin typeface="Bookman Old Style" panose="02050604050505020204" pitchFamily="18" charset="0"/>
              </a:rPr>
              <a:t>And after </a:t>
            </a:r>
            <a:r>
              <a:rPr lang="en-US" sz="2800" b="1" i="1" dirty="0">
                <a:solidFill>
                  <a:srgbClr val="0070C0"/>
                </a:solidFill>
                <a:latin typeface="Bookman Old Style" panose="02050604050505020204" pitchFamily="18" charset="0"/>
              </a:rPr>
              <a:t>the deportation to Babylon</a:t>
            </a:r>
            <a:r>
              <a:rPr lang="en-US" sz="2800" b="1" i="1" dirty="0">
                <a:latin typeface="Bookman Old Style" panose="02050604050505020204" pitchFamily="18" charset="0"/>
              </a:rPr>
              <a:t>: </a:t>
            </a:r>
            <a:r>
              <a:rPr lang="en-US" sz="2800" b="1" i="1" dirty="0" err="1">
                <a:latin typeface="Bookman Old Style" panose="02050604050505020204" pitchFamily="18" charset="0"/>
              </a:rPr>
              <a:t>Jechoniah</a:t>
            </a:r>
            <a:r>
              <a:rPr lang="en-US" sz="2800" b="1" i="1" dirty="0">
                <a:latin typeface="Bookman Old Style" panose="02050604050505020204" pitchFamily="18" charset="0"/>
              </a:rPr>
              <a:t> was the father of Shealtiel, and Shealtiel the father of Zerubbabel</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17</a:t>
            </a:r>
            <a:r>
              <a:rPr lang="en-US" sz="2800" b="1" dirty="0">
                <a:latin typeface="Bookman Old Style" panose="02050604050505020204" pitchFamily="18" charset="0"/>
              </a:rPr>
              <a:t> </a:t>
            </a:r>
            <a:r>
              <a:rPr lang="en-US" sz="2800" b="1" i="1" dirty="0">
                <a:latin typeface="Bookman Old Style" panose="02050604050505020204" pitchFamily="18" charset="0"/>
              </a:rPr>
              <a:t>So all the generations from Abraham to David were fourteen generations, and from David to </a:t>
            </a:r>
            <a:r>
              <a:rPr lang="en-US" sz="2800" b="1" i="1" dirty="0">
                <a:solidFill>
                  <a:srgbClr val="0070C0"/>
                </a:solidFill>
                <a:latin typeface="Bookman Old Style" panose="02050604050505020204" pitchFamily="18" charset="0"/>
              </a:rPr>
              <a:t>the deportation to Babylon </a:t>
            </a:r>
            <a:r>
              <a:rPr lang="en-US" sz="2800" b="1" i="1" dirty="0">
                <a:latin typeface="Bookman Old Style" panose="02050604050505020204" pitchFamily="18" charset="0"/>
              </a:rPr>
              <a:t>fourteen generations, and from </a:t>
            </a:r>
            <a:r>
              <a:rPr lang="en-US" sz="2800" b="1" i="1" dirty="0">
                <a:solidFill>
                  <a:srgbClr val="0070C0"/>
                </a:solidFill>
                <a:latin typeface="Bookman Old Style" panose="02050604050505020204" pitchFamily="18" charset="0"/>
              </a:rPr>
              <a:t>the deportation to Babylon </a:t>
            </a:r>
            <a:r>
              <a:rPr lang="en-US" sz="2800" b="1" i="1" dirty="0">
                <a:latin typeface="Bookman Old Style" panose="02050604050505020204" pitchFamily="18" charset="0"/>
              </a:rPr>
              <a:t>to the Christ fourteen generations</a:t>
            </a:r>
            <a:r>
              <a:rPr lang="en-US" sz="2800" b="1" dirty="0">
                <a:latin typeface="Bookman Old Style" panose="02050604050505020204" pitchFamily="18" charset="0"/>
              </a:rPr>
              <a:t>. </a:t>
            </a:r>
          </a:p>
        </p:txBody>
      </p:sp>
    </p:spTree>
    <p:extLst>
      <p:ext uri="{BB962C8B-B14F-4D97-AF65-F5344CB8AC3E}">
        <p14:creationId xmlns:p14="http://schemas.microsoft.com/office/powerpoint/2010/main" val="89756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 </a:t>
            </a:r>
            <a:r>
              <a:rPr lang="en-US" sz="3200" b="1" dirty="0">
                <a:effectLst/>
                <a:latin typeface="Bookman Old Style" panose="02050604050505020204" pitchFamily="18" charset="0"/>
                <a:ea typeface="Calibri" panose="020F0502020204030204" pitchFamily="34" charset="0"/>
              </a:rPr>
              <a:t>Jesus will restore the kingdom to Israel</a:t>
            </a:r>
            <a:r>
              <a:rPr lang="en-US" sz="3200" b="1" i="1" dirty="0">
                <a:effectLst/>
                <a:latin typeface="Bookman Old Style" panose="02050604050505020204" pitchFamily="18" charset="0"/>
                <a:ea typeface="Calibri" panose="020F0502020204030204" pitchFamily="34" charset="0"/>
              </a:rPr>
              <a:t> (11-12, 17)</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731520" y="2121408"/>
            <a:ext cx="10396728" cy="4736592"/>
          </a:xfrm>
        </p:spPr>
        <p:txBody>
          <a:bodyPr>
            <a:noAutofit/>
          </a:bodyPr>
          <a:lstStyle/>
          <a:p>
            <a:pPr marL="0" indent="0">
              <a:buNone/>
            </a:pPr>
            <a:r>
              <a:rPr lang="en-US" sz="2400" b="1" dirty="0">
                <a:solidFill>
                  <a:srgbClr val="FF0000"/>
                </a:solidFill>
                <a:latin typeface="Bookman Old Style" panose="02050604050505020204" pitchFamily="18" charset="0"/>
              </a:rPr>
              <a:t>11</a:t>
            </a:r>
            <a:r>
              <a:rPr lang="en-US" sz="2800" b="1" dirty="0">
                <a:latin typeface="Bookman Old Style" panose="02050604050505020204" pitchFamily="18" charset="0"/>
              </a:rPr>
              <a:t> </a:t>
            </a:r>
            <a:r>
              <a:rPr lang="en-US" sz="2800" b="1" i="1" dirty="0">
                <a:latin typeface="Bookman Old Style" panose="02050604050505020204" pitchFamily="18" charset="0"/>
              </a:rPr>
              <a:t>and Josiah the father of </a:t>
            </a:r>
            <a:r>
              <a:rPr lang="en-US" sz="2800" b="1" i="1" dirty="0" err="1">
                <a:latin typeface="Bookman Old Style" panose="02050604050505020204" pitchFamily="18" charset="0"/>
              </a:rPr>
              <a:t>Jechoniah</a:t>
            </a:r>
            <a:r>
              <a:rPr lang="en-US" sz="2800" b="1" i="1" dirty="0">
                <a:latin typeface="Bookman Old Style" panose="02050604050505020204" pitchFamily="18" charset="0"/>
              </a:rPr>
              <a:t> and his brothers, at the time of the deportation to Babylon</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12</a:t>
            </a:r>
            <a:r>
              <a:rPr lang="en-US" sz="2800" b="1" dirty="0">
                <a:latin typeface="Bookman Old Style" panose="02050604050505020204" pitchFamily="18" charset="0"/>
              </a:rPr>
              <a:t> </a:t>
            </a:r>
            <a:r>
              <a:rPr lang="en-US" sz="2800" b="1" i="1" dirty="0">
                <a:latin typeface="Bookman Old Style" panose="02050604050505020204" pitchFamily="18" charset="0"/>
              </a:rPr>
              <a:t>And after the deportation to Babylon: </a:t>
            </a:r>
            <a:r>
              <a:rPr lang="en-US" sz="2800" b="1" i="1" dirty="0" err="1">
                <a:latin typeface="Bookman Old Style" panose="02050604050505020204" pitchFamily="18" charset="0"/>
              </a:rPr>
              <a:t>Jechoniah</a:t>
            </a:r>
            <a:r>
              <a:rPr lang="en-US" sz="2800" b="1" i="1" dirty="0">
                <a:latin typeface="Bookman Old Style" panose="02050604050505020204" pitchFamily="18" charset="0"/>
              </a:rPr>
              <a:t> was the father of Shealtiel, and Shealtiel the father of Zerubbabel</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17</a:t>
            </a:r>
            <a:r>
              <a:rPr lang="en-US" sz="2800" b="1" dirty="0">
                <a:latin typeface="Bookman Old Style" panose="02050604050505020204" pitchFamily="18" charset="0"/>
              </a:rPr>
              <a:t> </a:t>
            </a:r>
            <a:r>
              <a:rPr lang="en-US" sz="2800" b="1" i="1" dirty="0">
                <a:latin typeface="Bookman Old Style" panose="02050604050505020204" pitchFamily="18" charset="0"/>
              </a:rPr>
              <a:t>So all the generations from Abraham to David were fourteen generations, and from David to the deportation to Babylon fourteen generations, and from </a:t>
            </a:r>
            <a:r>
              <a:rPr lang="en-US" sz="2800" b="1" i="1" dirty="0">
                <a:solidFill>
                  <a:srgbClr val="0070C0"/>
                </a:solidFill>
                <a:latin typeface="Bookman Old Style" panose="02050604050505020204" pitchFamily="18" charset="0"/>
              </a:rPr>
              <a:t>the deportation to Babylon </a:t>
            </a:r>
            <a:r>
              <a:rPr lang="en-US" sz="2800" b="1" i="1" u="sng" dirty="0">
                <a:solidFill>
                  <a:srgbClr val="7030A0"/>
                </a:solidFill>
                <a:latin typeface="Bookman Old Style" panose="02050604050505020204" pitchFamily="18" charset="0"/>
              </a:rPr>
              <a:t>to the Christ</a:t>
            </a:r>
            <a:r>
              <a:rPr lang="en-US" sz="2800" b="1" i="1" dirty="0">
                <a:solidFill>
                  <a:srgbClr val="7030A0"/>
                </a:solidFill>
                <a:latin typeface="Bookman Old Style" panose="02050604050505020204" pitchFamily="18" charset="0"/>
              </a:rPr>
              <a:t> fourteen generations</a:t>
            </a:r>
            <a:r>
              <a:rPr lang="en-US" sz="2800" b="1" dirty="0">
                <a:latin typeface="Bookman Old Style" panose="02050604050505020204" pitchFamily="18" charset="0"/>
              </a:rPr>
              <a:t>. </a:t>
            </a:r>
          </a:p>
        </p:txBody>
      </p:sp>
    </p:spTree>
    <p:extLst>
      <p:ext uri="{BB962C8B-B14F-4D97-AF65-F5344CB8AC3E}">
        <p14:creationId xmlns:p14="http://schemas.microsoft.com/office/powerpoint/2010/main" val="274198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 </a:t>
            </a:r>
            <a:r>
              <a:rPr lang="en-US" sz="3200" b="1" dirty="0">
                <a:effectLst/>
                <a:latin typeface="Bookman Old Style" panose="02050604050505020204" pitchFamily="18" charset="0"/>
                <a:ea typeface="Calibri" panose="020F0502020204030204" pitchFamily="34" charset="0"/>
              </a:rPr>
              <a:t>Jesus will restore the kingdom to Israel</a:t>
            </a:r>
            <a:r>
              <a:rPr lang="en-US" sz="3200" b="1" i="1" dirty="0">
                <a:effectLst/>
                <a:latin typeface="Bookman Old Style" panose="02050604050505020204" pitchFamily="18" charset="0"/>
                <a:ea typeface="Calibri" panose="020F0502020204030204" pitchFamily="34" charset="0"/>
              </a:rPr>
              <a:t> (11-12, 17)</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731520" y="2121408"/>
            <a:ext cx="10396728" cy="4736592"/>
          </a:xfrm>
        </p:spPr>
        <p:txBody>
          <a:bodyPr>
            <a:noAutofit/>
          </a:bodyPr>
          <a:lstStyle/>
          <a:p>
            <a:pPr marL="0" indent="0">
              <a:buNone/>
            </a:pPr>
            <a:r>
              <a:rPr lang="en-US" sz="2800" b="1" dirty="0">
                <a:effectLst/>
                <a:latin typeface="Bookman Old Style" panose="02050604050505020204" pitchFamily="18" charset="0"/>
                <a:ea typeface="Calibri" panose="020F0502020204030204" pitchFamily="34" charset="0"/>
              </a:rPr>
              <a:t>“</a:t>
            </a:r>
            <a:r>
              <a:rPr lang="en-US" sz="2800" b="1" i="1" dirty="0">
                <a:effectLst/>
                <a:latin typeface="Bookman Old Style" panose="02050604050505020204" pitchFamily="18" charset="0"/>
                <a:ea typeface="Calibri" panose="020F0502020204030204" pitchFamily="34" charset="0"/>
              </a:rPr>
              <a:t>Now after Jesus was born in Bethlehem of Judea in the days of Herod the king, behold, wise men from the east came to Jerusalem, saying, ‘Where is he who has been </a:t>
            </a:r>
            <a:r>
              <a:rPr lang="en-US" sz="2800" b="1" i="1" dirty="0">
                <a:solidFill>
                  <a:srgbClr val="0070C0"/>
                </a:solidFill>
                <a:effectLst/>
                <a:latin typeface="Bookman Old Style" panose="02050604050505020204" pitchFamily="18" charset="0"/>
                <a:ea typeface="Calibri" panose="020F0502020204030204" pitchFamily="34" charset="0"/>
              </a:rPr>
              <a:t>born king of the Jews</a:t>
            </a:r>
            <a:r>
              <a:rPr lang="en-US" sz="2800" b="1" i="1" dirty="0">
                <a:effectLst/>
                <a:latin typeface="Bookman Old Style" panose="02050604050505020204" pitchFamily="18" charset="0"/>
                <a:ea typeface="Calibri" panose="020F0502020204030204" pitchFamily="34" charset="0"/>
              </a:rPr>
              <a:t>?</a:t>
            </a:r>
            <a:r>
              <a:rPr lang="en-US" sz="2800" b="1" dirty="0">
                <a:effectLst/>
                <a:latin typeface="Bookman Old Style" panose="02050604050505020204" pitchFamily="18" charset="0"/>
                <a:ea typeface="Calibri" panose="020F0502020204030204" pitchFamily="34" charset="0"/>
              </a:rPr>
              <a:t>’” </a:t>
            </a:r>
            <a:r>
              <a:rPr lang="en-US" sz="2800" b="1" dirty="0">
                <a:solidFill>
                  <a:srgbClr val="C00000"/>
                </a:solidFill>
                <a:effectLst/>
                <a:latin typeface="Bookman Old Style" panose="02050604050505020204" pitchFamily="18" charset="0"/>
                <a:ea typeface="Calibri" panose="020F0502020204030204" pitchFamily="34" charset="0"/>
              </a:rPr>
              <a:t>Matthew 2:1-2</a:t>
            </a: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9539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 </a:t>
            </a:r>
            <a:r>
              <a:rPr lang="en-US" sz="3200" b="1" dirty="0">
                <a:effectLst/>
                <a:latin typeface="Bookman Old Style" panose="02050604050505020204" pitchFamily="18" charset="0"/>
                <a:ea typeface="Calibri" panose="020F0502020204030204" pitchFamily="34" charset="0"/>
              </a:rPr>
              <a:t>Jesus will restore the kingdom to Israel</a:t>
            </a:r>
            <a:r>
              <a:rPr lang="en-US" sz="3200" b="1" i="1" dirty="0">
                <a:effectLst/>
                <a:latin typeface="Bookman Old Style" panose="02050604050505020204" pitchFamily="18" charset="0"/>
                <a:ea typeface="Calibri" panose="020F0502020204030204" pitchFamily="34" charset="0"/>
              </a:rPr>
              <a:t> (11-12, 17)</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731520" y="2121408"/>
            <a:ext cx="10396728" cy="4736592"/>
          </a:xfrm>
        </p:spPr>
        <p:txBody>
          <a:bodyPr>
            <a:noAutofit/>
          </a:bodyPr>
          <a:lstStyle/>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But you, O Bethlehem Ephrathah, who are too little to be among the clans of Judah, </a:t>
            </a:r>
            <a:r>
              <a:rPr lang="en-US" sz="2800" b="1" i="1" dirty="0">
                <a:solidFill>
                  <a:srgbClr val="0070C0"/>
                </a:solidFill>
                <a:latin typeface="Bookman Old Style" panose="02050604050505020204" pitchFamily="18" charset="0"/>
              </a:rPr>
              <a:t>from you shall come forth for me one who is to be ruler in Israel</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whose coming forth is from of old</a:t>
            </a:r>
            <a:r>
              <a:rPr lang="en-US" sz="2800" b="1" i="1" dirty="0">
                <a:latin typeface="Bookman Old Style" panose="02050604050505020204" pitchFamily="18" charset="0"/>
              </a:rPr>
              <a:t>, from ancient days. Therefore </a:t>
            </a:r>
            <a:r>
              <a:rPr lang="en-US" sz="2800" b="1" i="1" dirty="0">
                <a:solidFill>
                  <a:srgbClr val="0070C0"/>
                </a:solidFill>
                <a:latin typeface="Bookman Old Style" panose="02050604050505020204" pitchFamily="18" charset="0"/>
              </a:rPr>
              <a:t>he shall give them up until the time when she who is in labor has given birth</a:t>
            </a:r>
            <a:r>
              <a:rPr lang="en-US" sz="2800" b="1" i="1" dirty="0">
                <a:latin typeface="Bookman Old Style" panose="02050604050505020204" pitchFamily="18" charset="0"/>
              </a:rPr>
              <a:t>; then </a:t>
            </a:r>
            <a:r>
              <a:rPr lang="en-US" sz="2800" b="1" i="1" dirty="0">
                <a:solidFill>
                  <a:srgbClr val="0070C0"/>
                </a:solidFill>
                <a:latin typeface="Bookman Old Style" panose="02050604050505020204" pitchFamily="18" charset="0"/>
              </a:rPr>
              <a:t>the rest of his brothers shall return</a:t>
            </a:r>
            <a:r>
              <a:rPr lang="en-US" sz="2800" b="1" i="1" dirty="0">
                <a:latin typeface="Bookman Old Style" panose="02050604050505020204" pitchFamily="18" charset="0"/>
              </a:rPr>
              <a:t> to the people of Israel. And </a:t>
            </a:r>
            <a:r>
              <a:rPr lang="en-US" sz="2800" b="1" i="1" dirty="0">
                <a:solidFill>
                  <a:srgbClr val="0070C0"/>
                </a:solidFill>
                <a:latin typeface="Bookman Old Style" panose="02050604050505020204" pitchFamily="18" charset="0"/>
              </a:rPr>
              <a:t>he shall stand and shepherd his flock in the strength of the </a:t>
            </a:r>
            <a:r>
              <a:rPr lang="en-US" sz="2800" b="1" i="1" cap="small" dirty="0">
                <a:solidFill>
                  <a:srgbClr val="0070C0"/>
                </a:solidFill>
                <a:latin typeface="Bookman Old Style" panose="02050604050505020204" pitchFamily="18" charset="0"/>
              </a:rPr>
              <a:t>Lord</a:t>
            </a:r>
            <a:r>
              <a:rPr lang="en-US" sz="2800" b="1" i="1" dirty="0">
                <a:latin typeface="Bookman Old Style" panose="02050604050505020204" pitchFamily="18" charset="0"/>
              </a:rPr>
              <a:t>, in the majesty of the name of the </a:t>
            </a:r>
            <a:r>
              <a:rPr lang="en-US" sz="2800" b="1" i="1" cap="small" dirty="0">
                <a:latin typeface="Bookman Old Style" panose="02050604050505020204" pitchFamily="18" charset="0"/>
              </a:rPr>
              <a:t>Lord</a:t>
            </a:r>
            <a:r>
              <a:rPr lang="en-US" sz="2800" b="1" i="1" dirty="0">
                <a:latin typeface="Bookman Old Style" panose="02050604050505020204" pitchFamily="18" charset="0"/>
              </a:rPr>
              <a:t> his God. And </a:t>
            </a:r>
            <a:r>
              <a:rPr lang="en-US" sz="2800" b="1" i="1" dirty="0">
                <a:solidFill>
                  <a:srgbClr val="0070C0"/>
                </a:solidFill>
                <a:latin typeface="Bookman Old Style" panose="02050604050505020204" pitchFamily="18" charset="0"/>
              </a:rPr>
              <a:t>they shall dwell secure</a:t>
            </a:r>
            <a:r>
              <a:rPr lang="en-US" sz="2800" b="1" i="1" dirty="0">
                <a:latin typeface="Bookman Old Style" panose="02050604050505020204" pitchFamily="18" charset="0"/>
              </a:rPr>
              <a:t>, for now </a:t>
            </a:r>
            <a:r>
              <a:rPr lang="en-US" sz="2800" b="1" i="1" dirty="0">
                <a:solidFill>
                  <a:srgbClr val="0070C0"/>
                </a:solidFill>
                <a:latin typeface="Bookman Old Style" panose="02050604050505020204" pitchFamily="18" charset="0"/>
              </a:rPr>
              <a:t>he shall be great to the ends of the earth</a:t>
            </a:r>
            <a:r>
              <a:rPr lang="en-US" sz="2800" b="1" i="1" dirty="0">
                <a:latin typeface="Bookman Old Style" panose="02050604050505020204" pitchFamily="18" charset="0"/>
              </a:rPr>
              <a:t>. And </a:t>
            </a:r>
            <a:r>
              <a:rPr lang="en-US" sz="2800" b="1" i="1" dirty="0">
                <a:solidFill>
                  <a:srgbClr val="0070C0"/>
                </a:solidFill>
                <a:latin typeface="Bookman Old Style" panose="02050604050505020204" pitchFamily="18" charset="0"/>
              </a:rPr>
              <a:t>he shall be their peace</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Micah 5:2-5 </a:t>
            </a:r>
          </a:p>
        </p:txBody>
      </p:sp>
    </p:spTree>
    <p:extLst>
      <p:ext uri="{BB962C8B-B14F-4D97-AF65-F5344CB8AC3E}">
        <p14:creationId xmlns:p14="http://schemas.microsoft.com/office/powerpoint/2010/main" val="36674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 </a:t>
            </a:r>
            <a:r>
              <a:rPr lang="en-US" sz="3200" b="1" dirty="0">
                <a:effectLst/>
                <a:latin typeface="Bookman Old Style" panose="02050604050505020204" pitchFamily="18" charset="0"/>
                <a:ea typeface="Calibri" panose="020F0502020204030204" pitchFamily="34" charset="0"/>
              </a:rPr>
              <a:t>Jesus will restore the kingdom to Israel</a:t>
            </a:r>
            <a:r>
              <a:rPr lang="en-US" sz="3200" b="1" i="1" dirty="0">
                <a:effectLst/>
                <a:latin typeface="Bookman Old Style" panose="02050604050505020204" pitchFamily="18" charset="0"/>
                <a:ea typeface="Calibri" panose="020F0502020204030204" pitchFamily="34" charset="0"/>
              </a:rPr>
              <a:t> (11-12, 17)</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731520" y="2121408"/>
            <a:ext cx="10396728" cy="4736592"/>
          </a:xfrm>
        </p:spPr>
        <p:txBody>
          <a:bodyPr>
            <a:noAutofit/>
          </a:bodyPr>
          <a:lstStyle/>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So when they had come together, they asked him, ‘Lord, will you </a:t>
            </a:r>
            <a:r>
              <a:rPr lang="en-US" sz="2800" b="1" i="1" dirty="0">
                <a:solidFill>
                  <a:srgbClr val="0070C0"/>
                </a:solidFill>
                <a:latin typeface="Bookman Old Style" panose="02050604050505020204" pitchFamily="18" charset="0"/>
              </a:rPr>
              <a:t>at this time </a:t>
            </a:r>
            <a:r>
              <a:rPr lang="en-US" sz="2800" b="1" i="1" u="sng" dirty="0">
                <a:solidFill>
                  <a:srgbClr val="0070C0"/>
                </a:solidFill>
                <a:latin typeface="Bookman Old Style" panose="02050604050505020204" pitchFamily="18" charset="0"/>
              </a:rPr>
              <a:t>restore</a:t>
            </a:r>
            <a:r>
              <a:rPr lang="en-US" sz="2800" b="1" i="1" dirty="0">
                <a:solidFill>
                  <a:srgbClr val="0070C0"/>
                </a:solidFill>
                <a:latin typeface="Bookman Old Style" panose="02050604050505020204" pitchFamily="18" charset="0"/>
              </a:rPr>
              <a:t> the kingdom to Israel</a:t>
            </a:r>
            <a:r>
              <a:rPr lang="en-US" sz="2800" b="1" i="1" dirty="0">
                <a:latin typeface="Bookman Old Style" panose="02050604050505020204" pitchFamily="18" charset="0"/>
              </a:rPr>
              <a:t>?</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Acts 1:6</a:t>
            </a:r>
          </a:p>
          <a:p>
            <a:pPr marL="0" indent="0">
              <a:buNone/>
            </a:pPr>
            <a:r>
              <a:rPr lang="en-US" sz="2800" b="1" dirty="0">
                <a:latin typeface="Bookman Old Style" panose="02050604050505020204" pitchFamily="18" charset="0"/>
              </a:rPr>
              <a:t>“</a:t>
            </a:r>
            <a:r>
              <a:rPr lang="en-US" sz="2800" b="1" i="1" dirty="0">
                <a:solidFill>
                  <a:srgbClr val="0070C0"/>
                </a:solidFill>
                <a:latin typeface="Bookman Old Style" panose="02050604050505020204" pitchFamily="18" charset="0"/>
              </a:rPr>
              <a:t>It is not for you to know times</a:t>
            </a:r>
            <a:r>
              <a:rPr lang="en-US" sz="2800" b="1" i="1" dirty="0">
                <a:latin typeface="Bookman Old Style" panose="02050604050505020204" pitchFamily="18" charset="0"/>
              </a:rPr>
              <a:t> or seasons that the Father has fixed by his own authority</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Acts 1:7</a:t>
            </a:r>
            <a:endParaRPr lang="en-US" sz="3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87874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IV. </a:t>
            </a:r>
            <a:r>
              <a:rPr lang="en-US" sz="3200" b="1" dirty="0">
                <a:effectLst/>
                <a:latin typeface="Bookman Old Style" panose="02050604050505020204" pitchFamily="18" charset="0"/>
                <a:ea typeface="Calibri" panose="020F0502020204030204" pitchFamily="34" charset="0"/>
              </a:rPr>
              <a:t>Jesus brings the blessings of salvation to the world </a:t>
            </a:r>
            <a:r>
              <a:rPr lang="en-US" sz="3200" b="1" i="1" dirty="0">
                <a:effectLst/>
                <a:latin typeface="Bookman Old Style" panose="02050604050505020204" pitchFamily="18" charset="0"/>
                <a:ea typeface="Calibri" panose="020F0502020204030204" pitchFamily="34" charset="0"/>
              </a:rPr>
              <a:t>(6-7, 10-11, 16)</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731520" y="2121408"/>
            <a:ext cx="10396728" cy="4050792"/>
          </a:xfrm>
        </p:spPr>
        <p:txBody>
          <a:bodyPr>
            <a:noAutofit/>
          </a:bodyPr>
          <a:lstStyle/>
          <a:p>
            <a:pPr marL="0" indent="0">
              <a:buNone/>
            </a:pPr>
            <a:r>
              <a:rPr lang="en-US" sz="2400" b="1" dirty="0">
                <a:solidFill>
                  <a:srgbClr val="FF0000"/>
                </a:solidFill>
                <a:latin typeface="Bookman Old Style" panose="02050604050505020204" pitchFamily="18" charset="0"/>
              </a:rPr>
              <a:t>10</a:t>
            </a:r>
            <a:r>
              <a:rPr lang="en-US" sz="2800" b="1" dirty="0">
                <a:latin typeface="Bookman Old Style" panose="02050604050505020204" pitchFamily="18" charset="0"/>
              </a:rPr>
              <a:t> </a:t>
            </a:r>
            <a:r>
              <a:rPr lang="en-US" sz="2800" b="1" i="1" dirty="0">
                <a:latin typeface="Bookman Old Style" panose="02050604050505020204" pitchFamily="18" charset="0"/>
              </a:rPr>
              <a:t>and Hezekiah the father of </a:t>
            </a:r>
            <a:r>
              <a:rPr lang="en-US" sz="2800" b="1" i="1" dirty="0">
                <a:solidFill>
                  <a:srgbClr val="0070C0"/>
                </a:solidFill>
                <a:latin typeface="Bookman Old Style" panose="02050604050505020204" pitchFamily="18" charset="0"/>
              </a:rPr>
              <a:t>Manasseh</a:t>
            </a:r>
            <a:r>
              <a:rPr lang="en-US" sz="2800" b="1" i="1" dirty="0">
                <a:latin typeface="Bookman Old Style" panose="02050604050505020204" pitchFamily="18" charset="0"/>
              </a:rPr>
              <a:t>, and Manasseh the father of Amos</a:t>
            </a:r>
            <a:r>
              <a:rPr lang="en-US" sz="2800" b="1" dirty="0">
                <a:latin typeface="Bookman Old Style" panose="02050604050505020204" pitchFamily="18" charset="0"/>
              </a:rPr>
              <a:t>…</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And when he was in distress, he entreated the favor of the </a:t>
            </a:r>
            <a:r>
              <a:rPr lang="en-US" sz="2800" b="1" i="1" cap="small" dirty="0">
                <a:latin typeface="Bookman Old Style" panose="02050604050505020204" pitchFamily="18" charset="0"/>
              </a:rPr>
              <a:t>Lord</a:t>
            </a:r>
            <a:r>
              <a:rPr lang="en-US" sz="2800" b="1" i="1" dirty="0">
                <a:latin typeface="Bookman Old Style" panose="02050604050505020204" pitchFamily="18" charset="0"/>
              </a:rPr>
              <a:t> his God and humbled himself greatly before the God of his fathers. He prayed to him, and God was moved by his entreaty and heard his plea and brought him again to Jerusalem into his kingdom. Then </a:t>
            </a:r>
            <a:r>
              <a:rPr lang="en-US" sz="2800" b="1" i="1" dirty="0">
                <a:solidFill>
                  <a:srgbClr val="0070C0"/>
                </a:solidFill>
                <a:latin typeface="Bookman Old Style" panose="02050604050505020204" pitchFamily="18" charset="0"/>
              </a:rPr>
              <a:t>Manasseh</a:t>
            </a:r>
            <a:r>
              <a:rPr lang="en-US" sz="2800" b="1" i="1" dirty="0">
                <a:latin typeface="Bookman Old Style" panose="02050604050505020204" pitchFamily="18" charset="0"/>
              </a:rPr>
              <a:t> knew that the </a:t>
            </a:r>
            <a:r>
              <a:rPr lang="en-US" sz="2800" b="1" i="1" cap="small" dirty="0">
                <a:latin typeface="Bookman Old Style" panose="02050604050505020204" pitchFamily="18" charset="0"/>
              </a:rPr>
              <a:t>Lord</a:t>
            </a:r>
            <a:r>
              <a:rPr lang="en-US" sz="2800" b="1" i="1" dirty="0">
                <a:latin typeface="Bookman Old Style" panose="02050604050505020204" pitchFamily="18" charset="0"/>
              </a:rPr>
              <a:t> was God.</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2 Chronicles 33:12-13</a:t>
            </a:r>
          </a:p>
          <a:p>
            <a:pPr marL="0" indent="0">
              <a:buNone/>
            </a:pP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222686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IV. </a:t>
            </a:r>
            <a:r>
              <a:rPr lang="en-US" sz="3200" b="1" dirty="0">
                <a:effectLst/>
                <a:latin typeface="Bookman Old Style" panose="02050604050505020204" pitchFamily="18" charset="0"/>
                <a:ea typeface="Calibri" panose="020F0502020204030204" pitchFamily="34" charset="0"/>
              </a:rPr>
              <a:t>Jesus brings the blessings of salvation to the world </a:t>
            </a:r>
            <a:r>
              <a:rPr lang="en-US" sz="3200" b="1" i="1" dirty="0">
                <a:effectLst/>
                <a:latin typeface="Bookman Old Style" panose="02050604050505020204" pitchFamily="18" charset="0"/>
                <a:ea typeface="Calibri" panose="020F0502020204030204" pitchFamily="34" charset="0"/>
              </a:rPr>
              <a:t>(6-7, 10-11, 16)</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731520" y="2121408"/>
            <a:ext cx="10396728" cy="4050792"/>
          </a:xfrm>
        </p:spPr>
        <p:txBody>
          <a:bodyPr>
            <a:noAutofit/>
          </a:bodyPr>
          <a:lstStyle/>
          <a:p>
            <a:pPr marL="0" indent="0">
              <a:buNone/>
            </a:pPr>
            <a:r>
              <a:rPr lang="en-US" sz="2400" b="1" dirty="0">
                <a:solidFill>
                  <a:srgbClr val="FF0000"/>
                </a:solidFill>
                <a:latin typeface="Bookman Old Style" panose="02050604050505020204" pitchFamily="18" charset="0"/>
              </a:rPr>
              <a:t>16</a:t>
            </a:r>
            <a:r>
              <a:rPr lang="en-US" sz="2800" b="1" dirty="0">
                <a:latin typeface="Bookman Old Style" panose="02050604050505020204" pitchFamily="18" charset="0"/>
              </a:rPr>
              <a:t> </a:t>
            </a:r>
            <a:r>
              <a:rPr lang="en-US" sz="2800" b="1" i="1" dirty="0">
                <a:latin typeface="Bookman Old Style" panose="02050604050505020204" pitchFamily="18" charset="0"/>
              </a:rPr>
              <a:t>and Jacob </a:t>
            </a:r>
          </a:p>
          <a:p>
            <a:pPr marL="0" indent="0">
              <a:buNone/>
            </a:pPr>
            <a:r>
              <a:rPr lang="en-US" sz="2800" b="1" i="1" dirty="0">
                <a:latin typeface="Bookman Old Style" panose="02050604050505020204" pitchFamily="18" charset="0"/>
              </a:rPr>
              <a:t>	the father of Joseph </a:t>
            </a:r>
          </a:p>
          <a:p>
            <a:pPr marL="0" indent="0">
              <a:buNone/>
            </a:pPr>
            <a:r>
              <a:rPr lang="en-US" sz="2800" b="1" i="1" dirty="0">
                <a:latin typeface="Bookman Old Style" panose="02050604050505020204" pitchFamily="18" charset="0"/>
              </a:rPr>
              <a:t>		the husband of </a:t>
            </a:r>
            <a:r>
              <a:rPr lang="en-US" sz="2800" b="1" i="1" dirty="0">
                <a:solidFill>
                  <a:srgbClr val="0070C0"/>
                </a:solidFill>
                <a:latin typeface="Bookman Old Style" panose="02050604050505020204" pitchFamily="18" charset="0"/>
              </a:rPr>
              <a:t>Mary</a:t>
            </a:r>
            <a:r>
              <a:rPr lang="en-US" sz="2800" b="1" i="1" dirty="0">
                <a:latin typeface="Bookman Old Style" panose="02050604050505020204" pitchFamily="18" charset="0"/>
              </a:rPr>
              <a:t>, </a:t>
            </a:r>
          </a:p>
          <a:p>
            <a:pPr marL="0" indent="0">
              <a:buNone/>
            </a:pP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of whom </a:t>
            </a:r>
            <a:r>
              <a:rPr lang="en-US" sz="2800" b="1" i="1" dirty="0">
                <a:solidFill>
                  <a:srgbClr val="7030A0"/>
                </a:solidFill>
                <a:latin typeface="Bookman Old Style" panose="02050604050505020204" pitchFamily="18" charset="0"/>
              </a:rPr>
              <a:t>Jesus was born</a:t>
            </a:r>
            <a:r>
              <a:rPr lang="en-US" sz="2800" b="1" i="1" dirty="0">
                <a:latin typeface="Bookman Old Style" panose="02050604050505020204" pitchFamily="18" charset="0"/>
              </a:rPr>
              <a:t>, </a:t>
            </a:r>
          </a:p>
          <a:p>
            <a:pPr marL="0" indent="0">
              <a:buNone/>
            </a:pPr>
            <a:r>
              <a:rPr lang="en-US" sz="2800" b="1" i="1" dirty="0">
                <a:latin typeface="Bookman Old Style" panose="02050604050505020204" pitchFamily="18" charset="0"/>
              </a:rPr>
              <a:t>				who is called Christ</a:t>
            </a:r>
            <a:r>
              <a:rPr lang="en-US" sz="2800" b="1" dirty="0">
                <a:latin typeface="Bookman Old Style" panose="02050604050505020204" pitchFamily="18" charset="0"/>
              </a:rPr>
              <a:t>.</a:t>
            </a:r>
            <a:endParaRPr lang="en-US" sz="3600" b="1" dirty="0">
              <a:latin typeface="Bookman Old Style" panose="02050604050505020204" pitchFamily="18" charset="0"/>
            </a:endParaRPr>
          </a:p>
        </p:txBody>
      </p:sp>
    </p:spTree>
    <p:extLst>
      <p:ext uri="{BB962C8B-B14F-4D97-AF65-F5344CB8AC3E}">
        <p14:creationId xmlns:p14="http://schemas.microsoft.com/office/powerpoint/2010/main" val="269164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CF0A9B-050B-461C-B3F0-6870761A64E2}"/>
              </a:ext>
            </a:extLst>
          </p:cNvPr>
          <p:cNvSpPr txBox="1">
            <a:spLocks/>
          </p:cNvSpPr>
          <p:nvPr/>
        </p:nvSpPr>
        <p:spPr>
          <a:xfrm>
            <a:off x="0" y="301215"/>
            <a:ext cx="4684955" cy="115728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CC6600"/>
                </a:solidFill>
                <a:effectLst/>
                <a:uLnTx/>
                <a:uFillTx/>
                <a:latin typeface="Bookman Old Style" panose="02050604050505020204" pitchFamily="18" charset="0"/>
                <a:ea typeface="+mj-ea"/>
                <a:cs typeface="+mj-cs"/>
              </a:rPr>
              <a:t>Clues to the kingdom</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200" b="1" i="1" u="none" strike="noStrike" kern="1200" cap="all" spc="0" normalizeH="0" baseline="0" noProof="0" dirty="0">
                <a:ln>
                  <a:noFill/>
                </a:ln>
                <a:solidFill>
                  <a:srgbClr val="CC6600"/>
                </a:solidFill>
                <a:effectLst/>
                <a:uLnTx/>
                <a:uFillTx/>
                <a:latin typeface="Bookman Old Style" panose="02050604050505020204" pitchFamily="18" charset="0"/>
                <a:ea typeface="MS Gothic" panose="020B0609070205080204" pitchFamily="49" charset="-128"/>
                <a:cs typeface="+mj-cs"/>
              </a:rPr>
              <a:t>Matthew 1:1-17</a:t>
            </a:r>
          </a:p>
        </p:txBody>
      </p:sp>
      <p:sp>
        <p:nvSpPr>
          <p:cNvPr id="2" name="TextBox 1">
            <a:extLst>
              <a:ext uri="{FF2B5EF4-FFF2-40B4-BE49-F238E27FC236}">
                <a16:creationId xmlns:a16="http://schemas.microsoft.com/office/drawing/2014/main" id="{BFCC3E76-3523-2594-96BD-9908CD302452}"/>
              </a:ext>
            </a:extLst>
          </p:cNvPr>
          <p:cNvSpPr txBox="1"/>
          <p:nvPr/>
        </p:nvSpPr>
        <p:spPr>
          <a:xfrm>
            <a:off x="5884433" y="0"/>
            <a:ext cx="6307567"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2D050"/>
                </a:solidFill>
                <a:effectLst/>
                <a:uLnTx/>
                <a:uFillTx/>
                <a:latin typeface="Bookman Old Style" panose="02050604050505020204" pitchFamily="18" charset="0"/>
                <a:ea typeface="Calibri" panose="020F0502020204030204" pitchFamily="34" charset="0"/>
                <a:cs typeface="+mn-cs"/>
              </a:rPr>
              <a:t>“</a:t>
            </a:r>
            <a:r>
              <a:rPr kumimoji="0" lang="en-US" sz="2800" b="1" i="1" u="none" strike="noStrike" kern="1200" cap="none" spc="0" normalizeH="0" baseline="0" noProof="0" dirty="0">
                <a:ln>
                  <a:noFill/>
                </a:ln>
                <a:solidFill>
                  <a:srgbClr val="92D050"/>
                </a:solidFill>
                <a:effectLst/>
                <a:uLnTx/>
                <a:uFillTx/>
                <a:latin typeface="Bookman Old Style" panose="02050604050505020204" pitchFamily="18" charset="0"/>
                <a:ea typeface="Calibri" panose="020F0502020204030204" pitchFamily="34" charset="0"/>
                <a:cs typeface="+mn-cs"/>
              </a:rPr>
              <a:t>Rabbi, you are the Son of God! You are </a:t>
            </a:r>
            <a:r>
              <a:rPr kumimoji="0" lang="en-US" sz="2800" b="1" i="1" u="none" strike="noStrike" kern="1200" cap="none" spc="0" normalizeH="0" baseline="0" noProof="0" dirty="0">
                <a:ln>
                  <a:noFill/>
                </a:ln>
                <a:solidFill>
                  <a:srgbClr val="00B0F0"/>
                </a:solidFill>
                <a:effectLst/>
                <a:uLnTx/>
                <a:uFillTx/>
                <a:latin typeface="Bookman Old Style" panose="02050604050505020204" pitchFamily="18" charset="0"/>
                <a:ea typeface="Calibri" panose="020F0502020204030204" pitchFamily="34" charset="0"/>
                <a:cs typeface="+mn-cs"/>
              </a:rPr>
              <a:t>the King of Israel!</a:t>
            </a:r>
            <a:r>
              <a:rPr kumimoji="0" lang="en-US" sz="2800" b="1" i="0" u="none" strike="noStrike" kern="1200" cap="none" spc="0" normalizeH="0" baseline="0" noProof="0" dirty="0">
                <a:ln>
                  <a:noFill/>
                </a:ln>
                <a:solidFill>
                  <a:srgbClr val="00B0F0"/>
                </a:solidFill>
                <a:effectLst/>
                <a:uLnTx/>
                <a:uFillTx/>
                <a:latin typeface="Bookman Old Style" panose="02050604050505020204" pitchFamily="18" charset="0"/>
                <a:ea typeface="Calibri" panose="020F0502020204030204" pitchFamily="34" charset="0"/>
                <a:cs typeface="+mn-cs"/>
              </a:rPr>
              <a:t>” </a:t>
            </a:r>
            <a:r>
              <a:rPr kumimoji="0" lang="en-US" sz="2800" b="1" i="0" u="none" strike="noStrike" kern="1200" cap="none" spc="0" normalizeH="0" baseline="0" noProof="0" dirty="0">
                <a:ln>
                  <a:noFill/>
                </a:ln>
                <a:solidFill>
                  <a:srgbClr val="CC6600"/>
                </a:solidFill>
                <a:effectLst/>
                <a:uLnTx/>
                <a:uFillTx/>
                <a:latin typeface="Bookman Old Style" panose="02050604050505020204" pitchFamily="18" charset="0"/>
                <a:ea typeface="Calibri" panose="020F0502020204030204" pitchFamily="34" charset="0"/>
                <a:cs typeface="+mn-cs"/>
              </a:rPr>
              <a:t>John 1:49</a:t>
            </a:r>
            <a:endParaRPr kumimoji="0" lang="en-US" sz="2800" b="1" i="0" u="none" strike="noStrike" kern="1200" cap="none" spc="0" normalizeH="0" baseline="0" noProof="0" dirty="0">
              <a:ln>
                <a:noFill/>
              </a:ln>
              <a:solidFill>
                <a:srgbClr val="CC6600"/>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6730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effectLst/>
                <a:latin typeface="Bookman Old Style" panose="02050604050505020204" pitchFamily="18" charset="0"/>
                <a:ea typeface="Calibri" panose="020F0502020204030204" pitchFamily="34" charset="0"/>
              </a:rPr>
              <a:t> Jesus fulfills God’s promises to David </a:t>
            </a:r>
            <a:r>
              <a:rPr lang="en-US" sz="3200" b="1" i="1" dirty="0">
                <a:effectLst/>
                <a:latin typeface="Bookman Old Style" panose="02050604050505020204" pitchFamily="18" charset="0"/>
                <a:ea typeface="Calibri" panose="020F0502020204030204" pitchFamily="34" charset="0"/>
              </a:rPr>
              <a:t>(verses 1, 6-11, 16-17)</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736592"/>
          </a:xfrm>
        </p:spPr>
        <p:txBody>
          <a:bodyPr>
            <a:normAutofit/>
          </a:bodyPr>
          <a:lstStyle/>
          <a:p>
            <a:pPr marL="0" indent="0">
              <a:buNone/>
            </a:pPr>
            <a:r>
              <a:rPr lang="en-US" sz="2400" b="1" dirty="0">
                <a:solidFill>
                  <a:srgbClr val="FF0000"/>
                </a:solidFill>
                <a:latin typeface="Bookman Old Style" panose="02050604050505020204" pitchFamily="18" charset="0"/>
              </a:rPr>
              <a:t>1</a:t>
            </a:r>
            <a:r>
              <a:rPr lang="en-US" sz="2800" b="1" dirty="0">
                <a:latin typeface="Bookman Old Style" panose="02050604050505020204" pitchFamily="18" charset="0"/>
              </a:rPr>
              <a:t> </a:t>
            </a:r>
            <a:r>
              <a:rPr lang="en-US" sz="2800" b="1" i="1" dirty="0">
                <a:latin typeface="Bookman Old Style" panose="02050604050505020204" pitchFamily="18" charset="0"/>
              </a:rPr>
              <a:t>The book of the genealogy of Jesus Christ, </a:t>
            </a:r>
            <a:r>
              <a:rPr lang="en-US" sz="2800" b="1" i="1" dirty="0">
                <a:solidFill>
                  <a:srgbClr val="0070C0"/>
                </a:solidFill>
                <a:latin typeface="Bookman Old Style" panose="02050604050505020204" pitchFamily="18" charset="0"/>
              </a:rPr>
              <a:t>the son of David</a:t>
            </a:r>
            <a:r>
              <a:rPr lang="en-US" sz="2800" b="1" i="1" dirty="0">
                <a:latin typeface="Bookman Old Style" panose="02050604050505020204" pitchFamily="18" charset="0"/>
              </a:rPr>
              <a:t>, the son of Abraham</a:t>
            </a:r>
            <a:r>
              <a:rPr lang="en-US" sz="2800" b="1" dirty="0">
                <a:latin typeface="Bookman Old Style" panose="02050604050505020204" pitchFamily="18" charset="0"/>
              </a:rPr>
              <a:t>. </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And </a:t>
            </a:r>
            <a:r>
              <a:rPr lang="en-US" sz="2800" b="1" i="1" dirty="0">
                <a:solidFill>
                  <a:srgbClr val="0070C0"/>
                </a:solidFill>
                <a:latin typeface="Bookman Old Style" panose="02050604050505020204" pitchFamily="18" charset="0"/>
              </a:rPr>
              <a:t>your house and</a:t>
            </a:r>
            <a:r>
              <a:rPr lang="en-US" sz="2800" b="1" i="1" dirty="0">
                <a:latin typeface="Bookman Old Style" panose="02050604050505020204" pitchFamily="18" charset="0"/>
              </a:rPr>
              <a:t> your </a:t>
            </a:r>
            <a:r>
              <a:rPr lang="en-US" sz="2800" b="1" i="1" dirty="0">
                <a:solidFill>
                  <a:srgbClr val="0070C0"/>
                </a:solidFill>
                <a:latin typeface="Bookman Old Style" panose="02050604050505020204" pitchFamily="18" charset="0"/>
              </a:rPr>
              <a:t>kingdom shall be made sure forever</a:t>
            </a:r>
            <a:r>
              <a:rPr lang="en-US" sz="2800" b="1" i="1" dirty="0">
                <a:latin typeface="Bookman Old Style" panose="02050604050505020204" pitchFamily="18" charset="0"/>
              </a:rPr>
              <a:t> before me. </a:t>
            </a:r>
            <a:r>
              <a:rPr lang="en-US" sz="2800" b="1" i="1" dirty="0">
                <a:solidFill>
                  <a:srgbClr val="0070C0"/>
                </a:solidFill>
                <a:latin typeface="Bookman Old Style" panose="02050604050505020204" pitchFamily="18" charset="0"/>
              </a:rPr>
              <a:t>Your throne shall be established forever</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2 Samuel 7:16</a:t>
            </a:r>
          </a:p>
          <a:p>
            <a:pPr marL="0" indent="0">
              <a:buNone/>
            </a:pPr>
            <a:r>
              <a:rPr lang="en-US" sz="2400" b="1" dirty="0">
                <a:solidFill>
                  <a:srgbClr val="FF0000"/>
                </a:solidFill>
                <a:latin typeface="Bookman Old Style" panose="02050604050505020204" pitchFamily="18" charset="0"/>
              </a:rPr>
              <a:t>6</a:t>
            </a:r>
            <a:r>
              <a:rPr lang="en-US" sz="2800" b="1" dirty="0">
                <a:latin typeface="Bookman Old Style" panose="02050604050505020204" pitchFamily="18" charset="0"/>
              </a:rPr>
              <a:t> </a:t>
            </a:r>
            <a:r>
              <a:rPr lang="en-US" sz="2800" b="1" i="1" dirty="0">
                <a:latin typeface="Bookman Old Style" panose="02050604050505020204" pitchFamily="18" charset="0"/>
              </a:rPr>
              <a:t>and Jesse the father of David </a:t>
            </a:r>
            <a:r>
              <a:rPr lang="en-US" sz="2800" b="1" i="1" u="sng" dirty="0">
                <a:solidFill>
                  <a:srgbClr val="0070C0"/>
                </a:solidFill>
                <a:latin typeface="Bookman Old Style" panose="02050604050505020204" pitchFamily="18" charset="0"/>
              </a:rPr>
              <a:t>the</a:t>
            </a:r>
            <a:r>
              <a:rPr lang="en-US" sz="2800" b="1" i="1" dirty="0">
                <a:solidFill>
                  <a:srgbClr val="0070C0"/>
                </a:solidFill>
                <a:latin typeface="Bookman Old Style" panose="02050604050505020204" pitchFamily="18" charset="0"/>
              </a:rPr>
              <a:t> king</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16</a:t>
            </a:r>
            <a:r>
              <a:rPr lang="en-US" sz="2800" b="1" dirty="0">
                <a:latin typeface="Bookman Old Style" panose="02050604050505020204" pitchFamily="18" charset="0"/>
              </a:rPr>
              <a:t> </a:t>
            </a:r>
            <a:r>
              <a:rPr lang="en-US" sz="2800" b="1" i="1" dirty="0">
                <a:latin typeface="Bookman Old Style" panose="02050604050505020204" pitchFamily="18" charset="0"/>
              </a:rPr>
              <a:t>and </a:t>
            </a:r>
            <a:r>
              <a:rPr lang="en-US" sz="2800" b="1" i="1" dirty="0">
                <a:solidFill>
                  <a:srgbClr val="0070C0"/>
                </a:solidFill>
                <a:latin typeface="Bookman Old Style" panose="02050604050505020204" pitchFamily="18" charset="0"/>
              </a:rPr>
              <a:t>Jacob </a:t>
            </a:r>
            <a:r>
              <a:rPr lang="en-US" sz="2800" b="1" i="1" dirty="0">
                <a:latin typeface="Bookman Old Style" panose="02050604050505020204" pitchFamily="18" charset="0"/>
              </a:rPr>
              <a:t>the father of </a:t>
            </a:r>
            <a:r>
              <a:rPr lang="en-US" sz="2800" b="1" i="1" dirty="0">
                <a:solidFill>
                  <a:srgbClr val="0070C0"/>
                </a:solidFill>
                <a:latin typeface="Bookman Old Style" panose="02050604050505020204" pitchFamily="18" charset="0"/>
              </a:rPr>
              <a:t>Joseph</a:t>
            </a:r>
            <a:r>
              <a:rPr lang="en-US" sz="2800" b="1" i="1" dirty="0">
                <a:latin typeface="Bookman Old Style" panose="02050604050505020204" pitchFamily="18" charset="0"/>
              </a:rPr>
              <a:t> the husband of Mary, of whom </a:t>
            </a:r>
            <a:r>
              <a:rPr lang="en-US" sz="2800" b="1" i="1" dirty="0">
                <a:solidFill>
                  <a:srgbClr val="0070C0"/>
                </a:solidFill>
                <a:latin typeface="Bookman Old Style" panose="02050604050505020204" pitchFamily="18" charset="0"/>
              </a:rPr>
              <a:t>Jesus</a:t>
            </a:r>
            <a:r>
              <a:rPr lang="en-US" sz="2800" b="1" i="1" dirty="0">
                <a:latin typeface="Bookman Old Style" panose="02050604050505020204" pitchFamily="18" charset="0"/>
              </a:rPr>
              <a:t> was born, who is called Christ</a:t>
            </a:r>
            <a:r>
              <a:rPr lang="en-US" sz="2800" b="1" dirty="0">
                <a:latin typeface="Bookman Old Style" panose="02050604050505020204" pitchFamily="18" charset="0"/>
              </a:rPr>
              <a:t>. </a:t>
            </a:r>
            <a:endParaRPr lang="en-US" sz="80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37843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effectLst/>
                <a:latin typeface="Bookman Old Style" panose="02050604050505020204" pitchFamily="18" charset="0"/>
                <a:ea typeface="Calibri" panose="020F0502020204030204" pitchFamily="34" charset="0"/>
              </a:rPr>
              <a:t> Jesus fulfills God’s promises to David </a:t>
            </a:r>
            <a:r>
              <a:rPr lang="en-US" sz="3200" b="1" i="1" dirty="0">
                <a:effectLst/>
                <a:latin typeface="Bookman Old Style" panose="02050604050505020204" pitchFamily="18" charset="0"/>
                <a:ea typeface="Calibri" panose="020F0502020204030204" pitchFamily="34" charset="0"/>
              </a:rPr>
              <a:t>(verses 1, 6-11, 16-17)</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736592"/>
          </a:xfrm>
        </p:spPr>
        <p:txBody>
          <a:bodyPr>
            <a:normAutofit/>
          </a:bodyPr>
          <a:lstStyle/>
          <a:p>
            <a:pPr marL="0" indent="0">
              <a:buNone/>
            </a:pPr>
            <a:r>
              <a:rPr lang="en-US" sz="2400" b="1" dirty="0">
                <a:solidFill>
                  <a:srgbClr val="FF0000"/>
                </a:solidFill>
                <a:latin typeface="Bookman Old Style" panose="02050604050505020204" pitchFamily="18" charset="0"/>
              </a:rPr>
              <a:t>17</a:t>
            </a:r>
            <a:r>
              <a:rPr lang="en-US" sz="2800" b="1" dirty="0">
                <a:latin typeface="Bookman Old Style" panose="02050604050505020204" pitchFamily="18" charset="0"/>
              </a:rPr>
              <a:t> </a:t>
            </a:r>
            <a:r>
              <a:rPr lang="en-US" sz="2800" b="1" i="1" dirty="0">
                <a:latin typeface="Bookman Old Style" panose="02050604050505020204" pitchFamily="18" charset="0"/>
              </a:rPr>
              <a:t>So all the generations from Abraham to David were </a:t>
            </a:r>
            <a:r>
              <a:rPr lang="en-US" sz="2800" b="1" i="1" dirty="0">
                <a:solidFill>
                  <a:srgbClr val="0070C0"/>
                </a:solidFill>
                <a:latin typeface="Bookman Old Style" panose="02050604050505020204" pitchFamily="18" charset="0"/>
              </a:rPr>
              <a:t>fourteen</a:t>
            </a:r>
            <a:r>
              <a:rPr lang="en-US" sz="2800" b="1" i="1" dirty="0">
                <a:latin typeface="Bookman Old Style" panose="02050604050505020204" pitchFamily="18" charset="0"/>
              </a:rPr>
              <a:t> generations, and from David to the deportation to Babylon </a:t>
            </a:r>
            <a:r>
              <a:rPr lang="en-US" sz="2800" b="1" i="1" dirty="0">
                <a:solidFill>
                  <a:srgbClr val="0070C0"/>
                </a:solidFill>
                <a:latin typeface="Bookman Old Style" panose="02050604050505020204" pitchFamily="18" charset="0"/>
              </a:rPr>
              <a:t>fourteen</a:t>
            </a:r>
            <a:r>
              <a:rPr lang="en-US" sz="2800" b="1" i="1" dirty="0">
                <a:latin typeface="Bookman Old Style" panose="02050604050505020204" pitchFamily="18" charset="0"/>
              </a:rPr>
              <a:t> generations, and from the deportation to Babylon to the Christ </a:t>
            </a:r>
            <a:r>
              <a:rPr lang="en-US" sz="2800" b="1" i="1" dirty="0">
                <a:solidFill>
                  <a:srgbClr val="0070C0"/>
                </a:solidFill>
                <a:latin typeface="Bookman Old Style" panose="02050604050505020204" pitchFamily="18" charset="0"/>
              </a:rPr>
              <a:t>fourteen</a:t>
            </a:r>
            <a:r>
              <a:rPr lang="en-US" sz="2800" b="1" i="1" dirty="0">
                <a:latin typeface="Bookman Old Style" panose="02050604050505020204" pitchFamily="18" charset="0"/>
              </a:rPr>
              <a:t> generations</a:t>
            </a:r>
            <a:r>
              <a:rPr lang="en-US" sz="2800" b="1" dirty="0">
                <a:latin typeface="Bookman Old Style" panose="02050604050505020204" pitchFamily="18" charset="0"/>
              </a:rPr>
              <a:t>. </a:t>
            </a:r>
          </a:p>
          <a:p>
            <a:pPr marL="0" indent="0" algn="ctr">
              <a:buNone/>
            </a:pPr>
            <a:r>
              <a:rPr lang="he-IL" sz="8000" dirty="0">
                <a:solidFill>
                  <a:srgbClr val="C00000"/>
                </a:solidFill>
              </a:rPr>
              <a:t>דָּו</a:t>
            </a:r>
            <a:r>
              <a:rPr lang="he-IL" sz="8000" dirty="0"/>
              <a:t>ִ</a:t>
            </a:r>
            <a:r>
              <a:rPr lang="he-IL" sz="8000" dirty="0">
                <a:solidFill>
                  <a:srgbClr val="C00000"/>
                </a:solidFill>
              </a:rPr>
              <a:t>ד</a:t>
            </a:r>
            <a:endParaRPr lang="he-IL" sz="9600" dirty="0">
              <a:solidFill>
                <a:srgbClr val="C00000"/>
              </a:solidFill>
            </a:endParaRPr>
          </a:p>
          <a:p>
            <a:pPr marL="0" indent="0" algn="ctr">
              <a:buNone/>
            </a:pPr>
            <a:r>
              <a:rPr lang="en-US" sz="3200" b="1" dirty="0">
                <a:latin typeface="Bookman Old Style" panose="02050604050505020204" pitchFamily="18" charset="0"/>
              </a:rPr>
              <a:t>         4 6 4 = 14</a:t>
            </a:r>
          </a:p>
        </p:txBody>
      </p:sp>
    </p:spTree>
    <p:extLst>
      <p:ext uri="{BB962C8B-B14F-4D97-AF65-F5344CB8AC3E}">
        <p14:creationId xmlns:p14="http://schemas.microsoft.com/office/powerpoint/2010/main" val="287258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circle(in)">
                                      <p:cBhvr>
                                        <p:cTn id="16"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effectLst/>
                <a:latin typeface="Bookman Old Style" panose="02050604050505020204" pitchFamily="18" charset="0"/>
                <a:ea typeface="Calibri" panose="020F0502020204030204" pitchFamily="34" charset="0"/>
              </a:rPr>
              <a:t> Jesus fulfills God’s promises to David </a:t>
            </a:r>
            <a:r>
              <a:rPr lang="en-US" sz="3200" b="1" i="1" dirty="0">
                <a:effectLst/>
                <a:latin typeface="Bookman Old Style" panose="02050604050505020204" pitchFamily="18" charset="0"/>
                <a:ea typeface="Calibri" panose="020F0502020204030204" pitchFamily="34" charset="0"/>
              </a:rPr>
              <a:t>(verses 1, 6-11, 16-17)</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736592"/>
          </a:xfrm>
        </p:spPr>
        <p:txBody>
          <a:bodyPr>
            <a:normAutofit/>
          </a:bodyPr>
          <a:lstStyle/>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And behold, you will conceive in your womb and bear a son, and you shall call his name Jesus. He will be great and will be called the Son of the Most High. And </a:t>
            </a:r>
            <a:r>
              <a:rPr lang="en-US" sz="2800" b="1" i="1" dirty="0">
                <a:solidFill>
                  <a:srgbClr val="0070C0"/>
                </a:solidFill>
                <a:latin typeface="Bookman Old Style" panose="02050604050505020204" pitchFamily="18" charset="0"/>
              </a:rPr>
              <a:t>the Lord God will give to him the throne of </a:t>
            </a:r>
            <a:r>
              <a:rPr lang="en-US" sz="2800" b="1" i="1" u="sng" dirty="0">
                <a:solidFill>
                  <a:srgbClr val="0070C0"/>
                </a:solidFill>
                <a:latin typeface="Bookman Old Style" panose="02050604050505020204" pitchFamily="18" charset="0"/>
              </a:rPr>
              <a:t>his father David</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and he will reign over the house of Jacob forever</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and of his kingdom there will be no end</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Luke 1:31-33 </a:t>
            </a:r>
          </a:p>
        </p:txBody>
      </p:sp>
    </p:spTree>
    <p:extLst>
      <p:ext uri="{BB962C8B-B14F-4D97-AF65-F5344CB8AC3E}">
        <p14:creationId xmlns:p14="http://schemas.microsoft.com/office/powerpoint/2010/main" val="420414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Jesus fulfills God’s promises to Abraham </a:t>
            </a:r>
            <a:r>
              <a:rPr lang="en-US" sz="3200" b="1" i="1" dirty="0">
                <a:effectLst/>
                <a:latin typeface="Bookman Old Style" panose="02050604050505020204" pitchFamily="18" charset="0"/>
                <a:ea typeface="Calibri" panose="020F0502020204030204" pitchFamily="34" charset="0"/>
              </a:rPr>
              <a:t>(1-3, 5-6)</a:t>
            </a:r>
            <a:endParaRPr lang="en-US" sz="3200" b="1" i="1" dirty="0">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0" indent="0">
              <a:buNone/>
            </a:pPr>
            <a:r>
              <a:rPr lang="en-US" sz="2400" b="1" dirty="0">
                <a:solidFill>
                  <a:srgbClr val="FF0000"/>
                </a:solidFill>
                <a:latin typeface="Bookman Old Style" panose="02050604050505020204" pitchFamily="18" charset="0"/>
              </a:rPr>
              <a:t>1</a:t>
            </a:r>
            <a:r>
              <a:rPr lang="en-US" sz="2800" b="1" dirty="0">
                <a:latin typeface="Bookman Old Style" panose="02050604050505020204" pitchFamily="18" charset="0"/>
              </a:rPr>
              <a:t> </a:t>
            </a:r>
            <a:r>
              <a:rPr lang="en-US" sz="2800" b="1" i="1" dirty="0">
                <a:latin typeface="Bookman Old Style" panose="02050604050505020204" pitchFamily="18" charset="0"/>
              </a:rPr>
              <a:t>The book of the genealogy of Jesus Christ, the son of David, </a:t>
            </a:r>
            <a:r>
              <a:rPr lang="en-US" sz="2800" b="1" i="1" dirty="0">
                <a:solidFill>
                  <a:srgbClr val="0070C0"/>
                </a:solidFill>
                <a:latin typeface="Bookman Old Style" panose="02050604050505020204" pitchFamily="18" charset="0"/>
              </a:rPr>
              <a:t>the son of Abraham</a:t>
            </a:r>
            <a:r>
              <a:rPr lang="en-US" sz="2800" b="1" dirty="0">
                <a:latin typeface="Bookman Old Style" panose="02050604050505020204" pitchFamily="18" charset="0"/>
              </a:rPr>
              <a:t>. </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I will surely bless you, and I will surely multiply your offspring as the stars of heaven and as the sand that is on the seashore. And your offspring shall possess the gate of his enemies, </a:t>
            </a:r>
            <a:r>
              <a:rPr lang="en-US" sz="2800" b="1" i="1" dirty="0">
                <a:solidFill>
                  <a:srgbClr val="0070C0"/>
                </a:solidFill>
                <a:latin typeface="Bookman Old Style" panose="02050604050505020204" pitchFamily="18" charset="0"/>
              </a:rPr>
              <a:t>and in your offspring shall all the nations of the earth be blessed</a:t>
            </a:r>
            <a:r>
              <a:rPr lang="en-US" sz="2800" b="1" i="1" dirty="0">
                <a:latin typeface="Bookman Old Style" panose="02050604050505020204" pitchFamily="18" charset="0"/>
              </a:rPr>
              <a:t>, because you have obeyed my voice</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Genesis 22:17-18</a:t>
            </a:r>
          </a:p>
          <a:p>
            <a:pPr marL="0" indent="0">
              <a:buNone/>
            </a:pP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86183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Jesus fulfills God’s promises to Abraham </a:t>
            </a:r>
            <a:r>
              <a:rPr lang="en-US" sz="3200" b="1" i="1" dirty="0">
                <a:effectLst/>
                <a:latin typeface="Bookman Old Style" panose="02050604050505020204" pitchFamily="18" charset="0"/>
                <a:ea typeface="Calibri" panose="020F0502020204030204" pitchFamily="34" charset="0"/>
              </a:rPr>
              <a:t>(1-3, 5-6)</a:t>
            </a:r>
            <a:endParaRPr lang="en-US" sz="3200" b="1" i="1" dirty="0">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0" indent="0">
              <a:buNone/>
            </a:pPr>
            <a:r>
              <a:rPr lang="en-US" sz="2400" b="1" dirty="0">
                <a:solidFill>
                  <a:srgbClr val="FF0000"/>
                </a:solidFill>
                <a:latin typeface="Bookman Old Style" panose="02050604050505020204" pitchFamily="18" charset="0"/>
              </a:rPr>
              <a:t>3</a:t>
            </a:r>
            <a:r>
              <a:rPr lang="en-US" sz="2800" b="1" dirty="0">
                <a:latin typeface="Bookman Old Style" panose="02050604050505020204" pitchFamily="18" charset="0"/>
              </a:rPr>
              <a:t> </a:t>
            </a:r>
            <a:r>
              <a:rPr lang="en-US" sz="2800" b="1" i="1" dirty="0">
                <a:latin typeface="Bookman Old Style" panose="02050604050505020204" pitchFamily="18" charset="0"/>
              </a:rPr>
              <a:t>and Judah the father of Perez and Zerah by </a:t>
            </a:r>
            <a:r>
              <a:rPr lang="en-US" sz="2800" b="1" i="1" dirty="0">
                <a:solidFill>
                  <a:srgbClr val="0070C0"/>
                </a:solidFill>
                <a:latin typeface="Bookman Old Style" panose="02050604050505020204" pitchFamily="18" charset="0"/>
              </a:rPr>
              <a:t>Tamar</a:t>
            </a:r>
            <a:r>
              <a:rPr lang="en-US" sz="2800" b="1" i="1" dirty="0">
                <a:latin typeface="Bookman Old Style" panose="02050604050505020204" pitchFamily="18" charset="0"/>
              </a:rPr>
              <a:t>, and Perez the father of </a:t>
            </a:r>
            <a:r>
              <a:rPr lang="en-US" sz="2800" b="1" i="1" dirty="0" err="1">
                <a:latin typeface="Bookman Old Style" panose="02050604050505020204" pitchFamily="18" charset="0"/>
              </a:rPr>
              <a:t>Hezron</a:t>
            </a:r>
            <a:r>
              <a:rPr lang="en-US" sz="2800" b="1" i="1" dirty="0">
                <a:latin typeface="Bookman Old Style" panose="02050604050505020204" pitchFamily="18" charset="0"/>
              </a:rPr>
              <a:t>, and </a:t>
            </a:r>
            <a:r>
              <a:rPr lang="en-US" sz="2800" b="1" i="1" dirty="0" err="1">
                <a:latin typeface="Bookman Old Style" panose="02050604050505020204" pitchFamily="18" charset="0"/>
              </a:rPr>
              <a:t>Hezron</a:t>
            </a:r>
            <a:r>
              <a:rPr lang="en-US" sz="2800" b="1" i="1" dirty="0">
                <a:latin typeface="Bookman Old Style" panose="02050604050505020204" pitchFamily="18" charset="0"/>
              </a:rPr>
              <a:t> the father of Ram</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5</a:t>
            </a:r>
            <a:r>
              <a:rPr lang="en-US" sz="2800" b="1" dirty="0">
                <a:latin typeface="Bookman Old Style" panose="02050604050505020204" pitchFamily="18" charset="0"/>
              </a:rPr>
              <a:t> </a:t>
            </a:r>
            <a:r>
              <a:rPr lang="en-US" sz="2800" b="1" i="1" dirty="0">
                <a:latin typeface="Bookman Old Style" panose="02050604050505020204" pitchFamily="18" charset="0"/>
              </a:rPr>
              <a:t>and Salmon the father of Boaz by </a:t>
            </a:r>
            <a:r>
              <a:rPr lang="en-US" sz="2800" b="1" i="1" dirty="0">
                <a:solidFill>
                  <a:srgbClr val="0070C0"/>
                </a:solidFill>
                <a:latin typeface="Bookman Old Style" panose="02050604050505020204" pitchFamily="18" charset="0"/>
              </a:rPr>
              <a:t>Rahab</a:t>
            </a:r>
            <a:r>
              <a:rPr lang="en-US" sz="2800" b="1" i="1" dirty="0">
                <a:latin typeface="Bookman Old Style" panose="02050604050505020204" pitchFamily="18" charset="0"/>
              </a:rPr>
              <a:t>, and Boaz the father of Obed by </a:t>
            </a:r>
            <a:r>
              <a:rPr lang="en-US" sz="2800" b="1" i="1" dirty="0">
                <a:solidFill>
                  <a:srgbClr val="0070C0"/>
                </a:solidFill>
                <a:latin typeface="Bookman Old Style" panose="02050604050505020204" pitchFamily="18" charset="0"/>
              </a:rPr>
              <a:t>Ruth</a:t>
            </a:r>
            <a:r>
              <a:rPr lang="en-US" sz="2800" b="1" i="1" dirty="0">
                <a:latin typeface="Bookman Old Style" panose="02050604050505020204" pitchFamily="18" charset="0"/>
              </a:rPr>
              <a:t>, and Obed the father of Jesse</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6</a:t>
            </a:r>
            <a:r>
              <a:rPr lang="en-US" sz="2800" b="1" dirty="0">
                <a:latin typeface="Bookman Old Style" panose="02050604050505020204" pitchFamily="18" charset="0"/>
              </a:rPr>
              <a:t> </a:t>
            </a:r>
            <a:r>
              <a:rPr lang="en-US" sz="2800" b="1" i="1" dirty="0">
                <a:latin typeface="Bookman Old Style" panose="02050604050505020204" pitchFamily="18" charset="0"/>
              </a:rPr>
              <a:t>and Jesse the father of David the king. And David was the father of Solomon by </a:t>
            </a:r>
            <a:r>
              <a:rPr lang="en-US" sz="2800" b="1" i="1" dirty="0">
                <a:solidFill>
                  <a:srgbClr val="0070C0"/>
                </a:solidFill>
                <a:latin typeface="Bookman Old Style" panose="02050604050505020204" pitchFamily="18" charset="0"/>
              </a:rPr>
              <a:t>the wife of Uriah</a:t>
            </a:r>
            <a:r>
              <a:rPr lang="en-US" sz="2800" b="1" dirty="0">
                <a:latin typeface="Bookman Old Style" panose="02050604050505020204" pitchFamily="18" charset="0"/>
              </a:rPr>
              <a:t>…</a:t>
            </a:r>
          </a:p>
          <a:p>
            <a:pPr marL="0" indent="0">
              <a:buNone/>
            </a:pPr>
            <a:endParaRPr lang="en-US" sz="3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81006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Jesus fulfills God’s promises to Abraham </a:t>
            </a:r>
            <a:r>
              <a:rPr lang="en-US" sz="3200" b="1" i="1" dirty="0">
                <a:effectLst/>
                <a:latin typeface="Bookman Old Style" panose="02050604050505020204" pitchFamily="18" charset="0"/>
                <a:ea typeface="Calibri" panose="020F0502020204030204" pitchFamily="34" charset="0"/>
              </a:rPr>
              <a:t>(1-3, 5-6)</a:t>
            </a:r>
            <a:endParaRPr lang="en-US" sz="3200" b="1" i="1" dirty="0">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0" indent="0">
              <a:buNone/>
            </a:pPr>
            <a:r>
              <a:rPr lang="en-US" sz="2400" b="1" dirty="0">
                <a:solidFill>
                  <a:srgbClr val="FF0000"/>
                </a:solidFill>
                <a:latin typeface="Bookman Old Style" panose="02050604050505020204" pitchFamily="18" charset="0"/>
              </a:rPr>
              <a:t>1</a:t>
            </a:r>
            <a:r>
              <a:rPr lang="en-US" sz="2800" b="1" dirty="0">
                <a:latin typeface="Bookman Old Style" panose="02050604050505020204" pitchFamily="18" charset="0"/>
              </a:rPr>
              <a:t> </a:t>
            </a:r>
            <a:r>
              <a:rPr lang="en-US" sz="2800" b="1" i="1" dirty="0">
                <a:latin typeface="Bookman Old Style" panose="02050604050505020204" pitchFamily="18" charset="0"/>
              </a:rPr>
              <a:t>The book of the genealogy of </a:t>
            </a:r>
            <a:r>
              <a:rPr lang="en-US" sz="2800" b="1" i="1" dirty="0">
                <a:solidFill>
                  <a:srgbClr val="7030A0"/>
                </a:solidFill>
                <a:latin typeface="Bookman Old Style" panose="02050604050505020204" pitchFamily="18" charset="0"/>
              </a:rPr>
              <a:t>Jesus Christ</a:t>
            </a:r>
            <a:r>
              <a:rPr lang="en-US" sz="2800" b="1" i="1" dirty="0">
                <a:latin typeface="Bookman Old Style" panose="02050604050505020204" pitchFamily="18" charset="0"/>
              </a:rPr>
              <a:t>, the son of David, </a:t>
            </a:r>
            <a:r>
              <a:rPr lang="en-US" sz="2800" b="1" i="1" dirty="0">
                <a:solidFill>
                  <a:srgbClr val="0070C0"/>
                </a:solidFill>
                <a:latin typeface="Bookman Old Style" panose="02050604050505020204" pitchFamily="18" charset="0"/>
              </a:rPr>
              <a:t>the son of Abraham</a:t>
            </a:r>
            <a:r>
              <a:rPr lang="en-US" sz="2800" b="1" dirty="0">
                <a:latin typeface="Bookman Old Style" panose="02050604050505020204" pitchFamily="18" charset="0"/>
              </a:rPr>
              <a:t>. </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I will surely bless you…</a:t>
            </a:r>
            <a:r>
              <a:rPr lang="en-US" sz="2800" b="1" i="1" dirty="0">
                <a:solidFill>
                  <a:srgbClr val="0070C0"/>
                </a:solidFill>
                <a:latin typeface="Bookman Old Style" panose="02050604050505020204" pitchFamily="18" charset="0"/>
              </a:rPr>
              <a:t>and in </a:t>
            </a:r>
            <a:r>
              <a:rPr lang="en-US" sz="2800" b="1" i="1" dirty="0">
                <a:solidFill>
                  <a:srgbClr val="7030A0"/>
                </a:solidFill>
                <a:latin typeface="Bookman Old Style" panose="02050604050505020204" pitchFamily="18" charset="0"/>
              </a:rPr>
              <a:t>your offspring </a:t>
            </a:r>
            <a:r>
              <a:rPr lang="en-US" sz="2800" b="1" i="1" dirty="0">
                <a:solidFill>
                  <a:srgbClr val="0070C0"/>
                </a:solidFill>
                <a:latin typeface="Bookman Old Style" panose="02050604050505020204" pitchFamily="18" charset="0"/>
              </a:rPr>
              <a:t>shall all the nations of the earth be blessed…</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Genesis 22:18</a:t>
            </a:r>
          </a:p>
          <a:p>
            <a:pPr marL="0" indent="0">
              <a:buNone/>
            </a:pP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98141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 </a:t>
            </a:r>
            <a:r>
              <a:rPr lang="en-US" sz="3200" b="1" dirty="0">
                <a:effectLst/>
                <a:latin typeface="Bookman Old Style" panose="02050604050505020204" pitchFamily="18" charset="0"/>
                <a:ea typeface="Calibri" panose="020F0502020204030204" pitchFamily="34" charset="0"/>
              </a:rPr>
              <a:t>Jesus will restore the kingdom to Israel</a:t>
            </a:r>
            <a:r>
              <a:rPr lang="en-US" sz="3200" b="1" i="1" dirty="0">
                <a:effectLst/>
                <a:latin typeface="Bookman Old Style" panose="02050604050505020204" pitchFamily="18" charset="0"/>
                <a:ea typeface="Calibri" panose="020F0502020204030204" pitchFamily="34" charset="0"/>
              </a:rPr>
              <a:t> (11-12, 17)</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731520" y="2121408"/>
            <a:ext cx="10396728" cy="4736592"/>
          </a:xfrm>
        </p:spPr>
        <p:txBody>
          <a:bodyPr>
            <a:noAutofit/>
          </a:bodyPr>
          <a:lstStyle/>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Then Jacob called his sons and said, ‘Gather yourselves together, that I may tell you </a:t>
            </a:r>
            <a:r>
              <a:rPr lang="en-US" sz="2800" b="1" i="1" dirty="0">
                <a:solidFill>
                  <a:srgbClr val="0070C0"/>
                </a:solidFill>
                <a:latin typeface="Bookman Old Style" panose="02050604050505020204" pitchFamily="18" charset="0"/>
              </a:rPr>
              <a:t>what shall happen to you in days to come</a:t>
            </a:r>
            <a:r>
              <a:rPr lang="en-US" sz="2800" b="1" i="1" dirty="0">
                <a:latin typeface="Bookman Old Style" panose="02050604050505020204" pitchFamily="18" charset="0"/>
              </a:rPr>
              <a:t>.’</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Genesis 49:1 </a:t>
            </a:r>
          </a:p>
          <a:p>
            <a:pPr marL="0" indent="0">
              <a:buNone/>
            </a:pPr>
            <a:r>
              <a:rPr lang="en-US" sz="2800" b="1" dirty="0">
                <a:latin typeface="Bookman Old Style" panose="02050604050505020204" pitchFamily="18" charset="0"/>
              </a:rPr>
              <a:t>“</a:t>
            </a:r>
            <a:r>
              <a:rPr lang="en-US" sz="2800" b="1" i="1" dirty="0">
                <a:solidFill>
                  <a:srgbClr val="0070C0"/>
                </a:solidFill>
                <a:latin typeface="Bookman Old Style" panose="02050604050505020204" pitchFamily="18" charset="0"/>
              </a:rPr>
              <a:t>The scepter will not depart from Judah</a:t>
            </a:r>
            <a:r>
              <a:rPr lang="en-US" sz="2800" b="1" i="1" dirty="0">
                <a:latin typeface="Bookman Old Style" panose="02050604050505020204" pitchFamily="18" charset="0"/>
              </a:rPr>
              <a:t>, nor </a:t>
            </a:r>
            <a:r>
              <a:rPr lang="en-US" sz="2800" b="1" i="1" dirty="0">
                <a:solidFill>
                  <a:srgbClr val="0070C0"/>
                </a:solidFill>
                <a:latin typeface="Bookman Old Style" panose="02050604050505020204" pitchFamily="18" charset="0"/>
              </a:rPr>
              <a:t>the ruler’s staff </a:t>
            </a:r>
            <a:r>
              <a:rPr lang="en-US" sz="2800" b="1" i="1" dirty="0">
                <a:latin typeface="Bookman Old Style" panose="02050604050505020204" pitchFamily="18" charset="0"/>
              </a:rPr>
              <a:t>from his descendants, </a:t>
            </a:r>
            <a:r>
              <a:rPr lang="en-US" sz="2800" b="1" i="1" dirty="0">
                <a:solidFill>
                  <a:srgbClr val="0070C0"/>
                </a:solidFill>
                <a:latin typeface="Bookman Old Style" panose="02050604050505020204" pitchFamily="18" charset="0"/>
              </a:rPr>
              <a:t>until the coming of the one to whom it belongs</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the one whom all nations will honor</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Genesis 49:10, NLT</a:t>
            </a:r>
          </a:p>
        </p:txBody>
      </p:sp>
    </p:spTree>
    <p:extLst>
      <p:ext uri="{BB962C8B-B14F-4D97-AF65-F5344CB8AC3E}">
        <p14:creationId xmlns:p14="http://schemas.microsoft.com/office/powerpoint/2010/main" val="28702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1162</TotalTime>
  <Words>1204</Words>
  <Application>Microsoft Office PowerPoint</Application>
  <PresentationFormat>Widescreen</PresentationFormat>
  <Paragraphs>45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Bookman Old Style</vt:lpstr>
      <vt:lpstr>Calibri</vt:lpstr>
      <vt:lpstr>Rockwell</vt:lpstr>
      <vt:lpstr>Rockwell Condensed</vt:lpstr>
      <vt:lpstr>Wingdings</vt:lpstr>
      <vt:lpstr>Wood Type</vt:lpstr>
      <vt:lpstr>PowerPoint Presentation</vt:lpstr>
      <vt:lpstr>PowerPoint Presentation</vt:lpstr>
      <vt:lpstr>I. Jesus fulfills God’s promises to David (verses 1, 6-11, 16-17)</vt:lpstr>
      <vt:lpstr>I. Jesus fulfills God’s promises to David (verses 1, 6-11, 16-17)</vt:lpstr>
      <vt:lpstr>I. Jesus fulfills God’s promises to David (verses 1, 6-11, 16-17)</vt:lpstr>
      <vt:lpstr>II. Jesus fulfills God’s promises to Abraham (1-3, 5-6)</vt:lpstr>
      <vt:lpstr>II. Jesus fulfills God’s promises to Abraham (1-3, 5-6)</vt:lpstr>
      <vt:lpstr>II. Jesus fulfills God’s promises to Abraham (1-3, 5-6)</vt:lpstr>
      <vt:lpstr>III. Jesus will restore the kingdom to Israel (11-12, 17)</vt:lpstr>
      <vt:lpstr>III. Jesus will restore the kingdom to Israel (11-12, 17)</vt:lpstr>
      <vt:lpstr>III. Jesus will restore the kingdom to Israel (11-12, 17)</vt:lpstr>
      <vt:lpstr>III. Jesus will restore the kingdom to Israel (11-12, 17)</vt:lpstr>
      <vt:lpstr>III. Jesus will restore the kingdom to Israel (11-12, 17)</vt:lpstr>
      <vt:lpstr>III. Jesus will restore the kingdom to Israel (11-12, 17)</vt:lpstr>
      <vt:lpstr>IV. Jesus brings the blessings of salvation to the world (6-7, 10-11, 16)</vt:lpstr>
      <vt:lpstr>IV. Jesus brings the blessings of salvation to the world (6-7, 10-11, 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Michael DeMeo</cp:lastModifiedBy>
  <cp:revision>70</cp:revision>
  <dcterms:created xsi:type="dcterms:W3CDTF">2020-03-26T18:56:14Z</dcterms:created>
  <dcterms:modified xsi:type="dcterms:W3CDTF">2022-12-13T04:29:41Z</dcterms:modified>
</cp:coreProperties>
</file>