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399" r:id="rId2"/>
    <p:sldId id="486" r:id="rId3"/>
    <p:sldId id="487" r:id="rId4"/>
    <p:sldId id="488" r:id="rId5"/>
    <p:sldId id="489" r:id="rId6"/>
    <p:sldId id="490" r:id="rId7"/>
    <p:sldId id="332" r:id="rId8"/>
    <p:sldId id="256" r:id="rId9"/>
    <p:sldId id="491" r:id="rId10"/>
    <p:sldId id="492" r:id="rId11"/>
    <p:sldId id="493" r:id="rId12"/>
    <p:sldId id="334" r:id="rId13"/>
    <p:sldId id="494" r:id="rId14"/>
    <p:sldId id="400" r:id="rId15"/>
    <p:sldId id="495" r:id="rId16"/>
    <p:sldId id="470" r:id="rId17"/>
    <p:sldId id="496" r:id="rId18"/>
    <p:sldId id="483" r:id="rId19"/>
    <p:sldId id="498" r:id="rId20"/>
    <p:sldId id="497" r:id="rId21"/>
    <p:sldId id="484" r:id="rId22"/>
    <p:sldId id="4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72ED-DCF0-4704-A939-7BED948155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D89D-B35A-48BA-B643-15CC34A4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3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brightnessContrast contrast="-32000"/>
                    </a14:imgEffect>
                  </a14:imgLayer>
                </a14:imgProps>
              </a:ext>
            </a:extLst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C954-883C-48AB-A3E5-AF9D3657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29" y="718614"/>
            <a:ext cx="5038165" cy="16093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Having ears to hear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A001-7F88-4333-992A-62061A95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915" y="5425079"/>
            <a:ext cx="8208085" cy="1428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CFFFF"/>
                </a:solidFill>
              </a:rPr>
              <a:t>“He who has an ear, let him hear what the Spirit says to the churches.” </a:t>
            </a:r>
            <a:r>
              <a:rPr lang="en-US" sz="3200" b="1" dirty="0">
                <a:solidFill>
                  <a:srgbClr val="FFCCFF"/>
                </a:solidFill>
              </a:rPr>
              <a:t>Revelation 2:7</a:t>
            </a:r>
          </a:p>
        </p:txBody>
      </p:sp>
    </p:spTree>
    <p:extLst>
      <p:ext uri="{BB962C8B-B14F-4D97-AF65-F5344CB8AC3E}">
        <p14:creationId xmlns:p14="http://schemas.microsoft.com/office/powerpoint/2010/main" val="113721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was useless to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15-17)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800" b="1" dirty="0"/>
              <a:t> </a:t>
            </a:r>
            <a:r>
              <a:rPr lang="en-US" sz="2800" b="1" i="1" dirty="0"/>
              <a:t>“‘I know your works: you are neither cold nor hot. Would that you were either cold or hot</a:t>
            </a:r>
            <a:r>
              <a:rPr lang="en-US" sz="2800" b="1" dirty="0"/>
              <a:t>! </a:t>
            </a:r>
            <a:r>
              <a:rPr lang="en-US" sz="2400" b="1" dirty="0">
                <a:solidFill>
                  <a:srgbClr val="FF0000"/>
                </a:solidFill>
              </a:rPr>
              <a:t>16</a:t>
            </a:r>
            <a:r>
              <a:rPr lang="en-US" sz="2800" b="1" dirty="0"/>
              <a:t> </a:t>
            </a:r>
            <a:r>
              <a:rPr lang="en-US" sz="2800" b="1" i="1" dirty="0"/>
              <a:t>So, </a:t>
            </a:r>
            <a:r>
              <a:rPr lang="en-US" sz="2800" b="1" i="1" dirty="0">
                <a:solidFill>
                  <a:srgbClr val="0070C0"/>
                </a:solidFill>
              </a:rPr>
              <a:t>because you are lukewarm</a:t>
            </a:r>
            <a:r>
              <a:rPr lang="en-US" sz="2800" b="1" i="1" dirty="0"/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and neither hot nor cold</a:t>
            </a:r>
            <a:r>
              <a:rPr lang="en-US" sz="2800" b="1" i="1" dirty="0"/>
              <a:t>, I will spit you out of my mouth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18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was useless to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15-17)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800" b="1" dirty="0"/>
              <a:t> </a:t>
            </a:r>
            <a:r>
              <a:rPr lang="en-US" sz="2800" b="1" i="1" dirty="0"/>
              <a:t>“‘I know your works: you are neither cold nor hot. Would that you were either cold or hot</a:t>
            </a:r>
            <a:r>
              <a:rPr lang="en-US" sz="2800" b="1" dirty="0"/>
              <a:t>! </a:t>
            </a:r>
            <a:r>
              <a:rPr lang="en-US" sz="2400" b="1" dirty="0">
                <a:solidFill>
                  <a:srgbClr val="FF0000"/>
                </a:solidFill>
              </a:rPr>
              <a:t>16</a:t>
            </a:r>
            <a:r>
              <a:rPr lang="en-US" sz="2800" b="1" dirty="0"/>
              <a:t> </a:t>
            </a:r>
            <a:r>
              <a:rPr lang="en-US" sz="2800" b="1" i="1" dirty="0"/>
              <a:t>So, because you are lukewarm, and neither hot nor cold, </a:t>
            </a:r>
            <a:r>
              <a:rPr lang="en-US" sz="2800" b="1" i="1" dirty="0">
                <a:solidFill>
                  <a:srgbClr val="0070C0"/>
                </a:solidFill>
              </a:rPr>
              <a:t>I will </a:t>
            </a:r>
            <a:r>
              <a:rPr lang="en-US" sz="2800" b="1" i="1" dirty="0">
                <a:solidFill>
                  <a:srgbClr val="7030A0"/>
                </a:solidFill>
              </a:rPr>
              <a:t>spit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you out of my mouth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16</a:t>
            </a:r>
            <a:r>
              <a:rPr lang="en-US" sz="2800" b="1" dirty="0"/>
              <a:t> …</a:t>
            </a:r>
            <a:r>
              <a:rPr lang="en-US" sz="2800" b="1" i="1" dirty="0"/>
              <a:t>I am going to </a:t>
            </a:r>
            <a:r>
              <a:rPr lang="en-US" sz="2800" b="1" i="1" dirty="0">
                <a:solidFill>
                  <a:srgbClr val="7030A0"/>
                </a:solidFill>
              </a:rPr>
              <a:t>vomit </a:t>
            </a:r>
            <a:r>
              <a:rPr lang="en-US" sz="2800" b="1" i="1" dirty="0"/>
              <a:t>you out of my mouth. </a:t>
            </a:r>
            <a:r>
              <a:rPr lang="en-US" sz="2800" b="1" dirty="0"/>
              <a:t> NET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was useless to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15-17)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800" b="1" dirty="0"/>
              <a:t> </a:t>
            </a:r>
            <a:r>
              <a:rPr lang="en-US" sz="2800" b="1" i="1" dirty="0"/>
              <a:t>“‘I know your works: you are neither cold nor hot. Would that you were either cold or hot</a:t>
            </a:r>
            <a:r>
              <a:rPr lang="en-US" sz="2800" b="1" dirty="0"/>
              <a:t>! </a:t>
            </a:r>
            <a:r>
              <a:rPr lang="en-US" sz="2400" b="1" dirty="0">
                <a:solidFill>
                  <a:srgbClr val="FF0000"/>
                </a:solidFill>
              </a:rPr>
              <a:t>16</a:t>
            </a:r>
            <a:r>
              <a:rPr lang="en-US" sz="2800" b="1" dirty="0"/>
              <a:t> </a:t>
            </a:r>
            <a:r>
              <a:rPr lang="en-US" sz="2800" b="1" i="1" dirty="0"/>
              <a:t>So, because you are lukewarm, and neither hot nor cold, I will spit you out of my mouth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17</a:t>
            </a:r>
            <a:r>
              <a:rPr lang="en-US" sz="2800" b="1" dirty="0"/>
              <a:t> </a:t>
            </a:r>
            <a:r>
              <a:rPr lang="en-US" sz="2800" b="1" i="1" dirty="0"/>
              <a:t>For </a:t>
            </a:r>
            <a:r>
              <a:rPr lang="en-US" sz="2800" b="1" i="1" dirty="0">
                <a:solidFill>
                  <a:srgbClr val="0070C0"/>
                </a:solidFill>
              </a:rPr>
              <a:t>you say</a:t>
            </a:r>
            <a:r>
              <a:rPr lang="en-US" sz="2800" b="1" i="1" dirty="0"/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I am </a:t>
            </a:r>
            <a:r>
              <a:rPr lang="en-US" sz="2800" b="1" i="1" dirty="0"/>
              <a:t>rich, I have prospered, and I need nothing, </a:t>
            </a:r>
            <a:r>
              <a:rPr lang="en-US" sz="2800" b="1" i="1" dirty="0">
                <a:solidFill>
                  <a:srgbClr val="0070C0"/>
                </a:solidFill>
              </a:rPr>
              <a:t>not realizing that you are </a:t>
            </a:r>
            <a:r>
              <a:rPr lang="en-US" sz="2800" b="1" i="1" dirty="0"/>
              <a:t>wretched, pitiable, poor, blind, and naked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Whoever abides in me and I in him, he it is that bears much fruit, for </a:t>
            </a:r>
            <a:r>
              <a:rPr lang="en-US" sz="2800" b="1" i="1" dirty="0">
                <a:solidFill>
                  <a:srgbClr val="0070C0"/>
                </a:solidFill>
              </a:rPr>
              <a:t>apart from me you can do nothing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John 15:5</a:t>
            </a:r>
          </a:p>
        </p:txBody>
      </p:sp>
    </p:spTree>
    <p:extLst>
      <p:ext uri="{BB962C8B-B14F-4D97-AF65-F5344CB8AC3E}">
        <p14:creationId xmlns:p14="http://schemas.microsoft.com/office/powerpoint/2010/main" val="22352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needed to need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 18)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18</a:t>
            </a:r>
            <a:r>
              <a:rPr lang="en-US" sz="2800" b="1" dirty="0"/>
              <a:t> </a:t>
            </a:r>
            <a:r>
              <a:rPr lang="en-US" sz="2800" b="1" i="1" dirty="0"/>
              <a:t>I counsel you to </a:t>
            </a:r>
            <a:r>
              <a:rPr lang="en-US" sz="2800" b="1" i="1" dirty="0">
                <a:solidFill>
                  <a:srgbClr val="0070C0"/>
                </a:solidFill>
              </a:rPr>
              <a:t>buy from me gold refined by fire</a:t>
            </a:r>
            <a:r>
              <a:rPr lang="en-US" sz="2800" b="1" i="1" dirty="0"/>
              <a:t>, so that you may </a:t>
            </a:r>
            <a:r>
              <a:rPr lang="en-US" sz="2800" b="1" i="1" dirty="0">
                <a:solidFill>
                  <a:srgbClr val="0070C0"/>
                </a:solidFill>
              </a:rPr>
              <a:t>be rich</a:t>
            </a:r>
            <a:r>
              <a:rPr lang="en-US" sz="2800" b="1" i="1" dirty="0"/>
              <a:t>, and white garments so that you may clothe yourself and the shame of your nakedness may not be seen, and salve to anoint your eyes, so that you may see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Beloved, do not be surprised at </a:t>
            </a:r>
            <a:r>
              <a:rPr lang="en-US" sz="2800" b="1" i="1" dirty="0">
                <a:solidFill>
                  <a:srgbClr val="0070C0"/>
                </a:solidFill>
              </a:rPr>
              <a:t>the fiery trial </a:t>
            </a:r>
            <a:r>
              <a:rPr lang="en-US" sz="2800" b="1" i="1" dirty="0"/>
              <a:t>when it comes upon you </a:t>
            </a:r>
            <a:r>
              <a:rPr lang="en-US" sz="2800" b="1" i="1" dirty="0">
                <a:solidFill>
                  <a:srgbClr val="0070C0"/>
                </a:solidFill>
              </a:rPr>
              <a:t>to test you</a:t>
            </a:r>
            <a:r>
              <a:rPr lang="en-US" sz="2800" b="1" i="1" dirty="0"/>
              <a:t>, as though something strange were happening to you. But </a:t>
            </a:r>
            <a:r>
              <a:rPr lang="en-US" sz="2800" b="1" i="1" dirty="0">
                <a:solidFill>
                  <a:srgbClr val="0070C0"/>
                </a:solidFill>
              </a:rPr>
              <a:t>rejoice insofar as you share Christ’s sufferings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1 Peter 4:12-13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needed to need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 18)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18</a:t>
            </a:r>
            <a:r>
              <a:rPr lang="en-US" sz="2800" b="1" dirty="0"/>
              <a:t> </a:t>
            </a:r>
            <a:r>
              <a:rPr lang="en-US" sz="2800" b="1" i="1" dirty="0"/>
              <a:t>I counsel you to </a:t>
            </a:r>
            <a:r>
              <a:rPr lang="en-US" sz="2800" b="1" i="1" dirty="0">
                <a:solidFill>
                  <a:srgbClr val="0070C0"/>
                </a:solidFill>
              </a:rPr>
              <a:t>buy from me </a:t>
            </a:r>
            <a:r>
              <a:rPr lang="en-US" sz="2800" b="1" i="1" dirty="0"/>
              <a:t>gold refined by fire, so that you may be rich, and </a:t>
            </a:r>
            <a:r>
              <a:rPr lang="en-US" sz="2800" b="1" i="1" dirty="0">
                <a:solidFill>
                  <a:srgbClr val="0070C0"/>
                </a:solidFill>
              </a:rPr>
              <a:t>white garments so that you may clothe yourself and the shame of your nakedness may not be seen</a:t>
            </a:r>
            <a:r>
              <a:rPr lang="en-US" sz="2800" b="1" i="1" dirty="0"/>
              <a:t>, and salve to anoint your eyes, so that you may see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r>
              <a:rPr lang="en-US" sz="2800" b="1" i="1" dirty="0"/>
              <a:t>Then the eyes of both were opened, and </a:t>
            </a:r>
            <a:r>
              <a:rPr lang="en-US" sz="2800" b="1" i="1" dirty="0">
                <a:solidFill>
                  <a:srgbClr val="0070C0"/>
                </a:solidFill>
              </a:rPr>
              <a:t>they knew that they were naked</a:t>
            </a:r>
            <a:r>
              <a:rPr lang="en-US" sz="2800" b="1" i="1" dirty="0"/>
              <a:t>. And </a:t>
            </a:r>
            <a:r>
              <a:rPr lang="en-US" sz="2800" b="1" i="1" u="sng" dirty="0">
                <a:solidFill>
                  <a:srgbClr val="0070C0"/>
                </a:solidFill>
              </a:rPr>
              <a:t>they sewed</a:t>
            </a:r>
            <a:r>
              <a:rPr lang="en-US" sz="2800" b="1" i="1" dirty="0">
                <a:solidFill>
                  <a:srgbClr val="0070C0"/>
                </a:solidFill>
              </a:rPr>
              <a:t> fig leaves together and made themselves loincloths</a:t>
            </a:r>
            <a:r>
              <a:rPr lang="en-US" sz="2800" b="1" dirty="0"/>
              <a:t>. </a:t>
            </a:r>
            <a:r>
              <a:rPr lang="en-US" sz="2800" b="1" dirty="0">
                <a:solidFill>
                  <a:srgbClr val="C00000"/>
                </a:solidFill>
              </a:rPr>
              <a:t>Genesis 3:7</a:t>
            </a:r>
          </a:p>
          <a:p>
            <a:pPr marL="0" indent="0">
              <a:buNone/>
            </a:pPr>
            <a:r>
              <a:rPr lang="en-US" sz="2800" b="1" dirty="0"/>
              <a:t>“…</a:t>
            </a:r>
            <a:r>
              <a:rPr lang="en-US" sz="2800" b="1" i="1" u="sng" dirty="0">
                <a:solidFill>
                  <a:srgbClr val="0070C0"/>
                </a:solidFill>
              </a:rPr>
              <a:t>the Lord God made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/>
              <a:t>for Adam and for his wife </a:t>
            </a:r>
            <a:r>
              <a:rPr lang="en-US" sz="2800" b="1" i="1" dirty="0">
                <a:solidFill>
                  <a:srgbClr val="0070C0"/>
                </a:solidFill>
              </a:rPr>
              <a:t>garments of skins and clothed them</a:t>
            </a:r>
            <a:r>
              <a:rPr lang="en-US" sz="2800" b="1" i="1" dirty="0"/>
              <a:t>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Genesis 3:21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III.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needed to need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 18)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18</a:t>
            </a:r>
            <a:r>
              <a:rPr lang="en-US" sz="2800" b="1" dirty="0"/>
              <a:t> </a:t>
            </a:r>
            <a:r>
              <a:rPr lang="en-US" sz="2800" b="1" i="1" dirty="0"/>
              <a:t>I counsel you to </a:t>
            </a:r>
            <a:r>
              <a:rPr lang="en-US" sz="2800" b="1" i="1" dirty="0">
                <a:solidFill>
                  <a:srgbClr val="0070C0"/>
                </a:solidFill>
              </a:rPr>
              <a:t>buy from me </a:t>
            </a:r>
            <a:r>
              <a:rPr lang="en-US" sz="2800" b="1" i="1" dirty="0"/>
              <a:t>gold refined by fire, so that you may be rich, and white garments so that you may clothe yourself and the shame of your nakedness may not be seen, and </a:t>
            </a:r>
            <a:r>
              <a:rPr lang="en-US" sz="2800" b="1" i="1" dirty="0">
                <a:solidFill>
                  <a:srgbClr val="0070C0"/>
                </a:solidFill>
              </a:rPr>
              <a:t>salve to anoint your eyes, so that you may see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One thing I do know, that though I was blind, </a:t>
            </a:r>
            <a:r>
              <a:rPr lang="en-US" sz="2800" b="1" i="1" dirty="0">
                <a:solidFill>
                  <a:srgbClr val="0070C0"/>
                </a:solidFill>
              </a:rPr>
              <a:t>now I see</a:t>
            </a:r>
            <a:r>
              <a:rPr lang="en-US" sz="2800" b="1" i="1" dirty="0"/>
              <a:t>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John 9:25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needed to receive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19-20)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32508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 </a:t>
            </a:r>
            <a:r>
              <a:rPr lang="en-US" sz="2800" b="1" i="1" dirty="0">
                <a:solidFill>
                  <a:srgbClr val="7030A0"/>
                </a:solidFill>
              </a:rPr>
              <a:t>Those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whom I love, I reprove and discipline</a:t>
            </a:r>
            <a:r>
              <a:rPr lang="en-US" sz="2800" b="1" i="1" dirty="0"/>
              <a:t>, so be zealous and repent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 </a:t>
            </a:r>
            <a:r>
              <a:rPr lang="en-US" sz="2800" b="1" i="1" dirty="0"/>
              <a:t>Behold, I stand at the door and knock. If anyone hears my voice and opens the door, I will come in to him and eat with him, and he with me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It is for discipline that you have to endure. </a:t>
            </a:r>
            <a:r>
              <a:rPr lang="en-US" sz="2800" b="1" i="1" dirty="0">
                <a:solidFill>
                  <a:srgbClr val="0070C0"/>
                </a:solidFill>
              </a:rPr>
              <a:t>God is treating you as sons. For what son is there whom his father does not discipline? If you are left without discipline</a:t>
            </a:r>
            <a:r>
              <a:rPr lang="en-US" sz="2800" b="1" i="1" dirty="0"/>
              <a:t>, in which all have participated, then </a:t>
            </a:r>
            <a:r>
              <a:rPr lang="en-US" sz="2800" b="1" i="1" dirty="0">
                <a:solidFill>
                  <a:srgbClr val="0070C0"/>
                </a:solidFill>
              </a:rPr>
              <a:t>you are illegitimate children and not sons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Hebrews 12:7-8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The church at Laodicea needed to receive Jesus Christ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19-20)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32508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US" sz="2800" b="1" dirty="0"/>
              <a:t> </a:t>
            </a:r>
            <a:r>
              <a:rPr lang="en-US" sz="2800" b="1" i="1" dirty="0"/>
              <a:t>Those whom I love, I reprove and discipline, </a:t>
            </a:r>
            <a:r>
              <a:rPr lang="en-US" sz="2800" b="1" i="1" dirty="0">
                <a:solidFill>
                  <a:srgbClr val="0070C0"/>
                </a:solidFill>
              </a:rPr>
              <a:t>so </a:t>
            </a:r>
            <a:r>
              <a:rPr lang="en-US" sz="2800" b="1" i="1" dirty="0">
                <a:solidFill>
                  <a:srgbClr val="7030A0"/>
                </a:solidFill>
              </a:rPr>
              <a:t>be zealous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i="1" dirty="0">
                <a:solidFill>
                  <a:srgbClr val="0070C0"/>
                </a:solidFill>
              </a:rPr>
              <a:t> and repent</a:t>
            </a:r>
            <a:r>
              <a:rPr lang="en-US" sz="2800" b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800" b="1" dirty="0"/>
              <a:t> </a:t>
            </a:r>
            <a:r>
              <a:rPr lang="en-US" sz="2800" b="1" i="1" dirty="0"/>
              <a:t>Behold, I stand at the door and knock. </a:t>
            </a:r>
            <a:r>
              <a:rPr lang="en-US" sz="2800" b="1" i="1" dirty="0">
                <a:solidFill>
                  <a:srgbClr val="0070C0"/>
                </a:solidFill>
              </a:rPr>
              <a:t>If anyone hears my voice and opens the door</a:t>
            </a:r>
            <a:r>
              <a:rPr lang="en-US" sz="2800" b="1" i="1" dirty="0"/>
              <a:t>, I will come in to him and eat with him, and he with me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My sheep hear my voice</a:t>
            </a:r>
            <a:r>
              <a:rPr lang="en-US" sz="2800" b="1" i="1" dirty="0"/>
              <a:t>, and I know them, and they follow me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John 10:27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* </a:t>
            </a:r>
            <a:r>
              <a:rPr lang="en-US" sz="2800" b="1" dirty="0">
                <a:solidFill>
                  <a:srgbClr val="7030A0"/>
                </a:solidFill>
              </a:rPr>
              <a:t>to be intensely serious about something</a:t>
            </a:r>
          </a:p>
        </p:txBody>
      </p:sp>
    </p:spTree>
    <p:extLst>
      <p:ext uri="{BB962C8B-B14F-4D97-AF65-F5344CB8AC3E}">
        <p14:creationId xmlns:p14="http://schemas.microsoft.com/office/powerpoint/2010/main" val="23007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Open the door and let Him in!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21-22)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And you will receive more than a seat at His table! </a:t>
            </a:r>
            <a:r>
              <a:rPr lang="en-US" sz="2800" b="1" i="1" dirty="0"/>
              <a:t>(21-22)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The one who conquers</a:t>
            </a:r>
            <a:r>
              <a:rPr lang="en-US" sz="2800" b="1" i="1" dirty="0"/>
              <a:t>, I will grant him to sit with me on my throne, </a:t>
            </a:r>
            <a:r>
              <a:rPr lang="en-US" sz="2800" b="1" i="1" dirty="0">
                <a:solidFill>
                  <a:srgbClr val="0070C0"/>
                </a:solidFill>
              </a:rPr>
              <a:t>as I also conquered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and sat down with my Father on his throne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“As Christ overcame through his suffering and death (John 16:33) and entered into the highest honor God could bestow—that of being seated at his ‘right hand’ of sovereignty…</a:t>
            </a:r>
            <a:r>
              <a:rPr lang="en-US" sz="2800" b="1" dirty="0">
                <a:solidFill>
                  <a:srgbClr val="0070C0"/>
                </a:solidFill>
              </a:rPr>
              <a:t>so believers who suffer with Christ, even to the point of death, will share in the honor of Christ’s exalted position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Alan Johnson’s commentary</a:t>
            </a:r>
          </a:p>
        </p:txBody>
      </p:sp>
    </p:spTree>
    <p:extLst>
      <p:ext uri="{BB962C8B-B14F-4D97-AF65-F5344CB8AC3E}">
        <p14:creationId xmlns:p14="http://schemas.microsoft.com/office/powerpoint/2010/main" val="39847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Open the door and let Him in!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21-22)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And you will receive more than a seat at His table! </a:t>
            </a:r>
            <a:r>
              <a:rPr lang="en-US" sz="2800" b="1" i="1" dirty="0"/>
              <a:t>(21-22)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21</a:t>
            </a:r>
            <a:r>
              <a:rPr lang="en-US" sz="2800" b="1" dirty="0"/>
              <a:t> </a:t>
            </a:r>
            <a:r>
              <a:rPr lang="en-US" sz="2800" b="1" i="1" dirty="0">
                <a:solidFill>
                  <a:srgbClr val="0070C0"/>
                </a:solidFill>
              </a:rPr>
              <a:t>The one who conquers</a:t>
            </a:r>
            <a:r>
              <a:rPr lang="en-US" sz="2800" b="1" i="1" dirty="0"/>
              <a:t>, I will grant him to sit with me on my throne, </a:t>
            </a:r>
            <a:r>
              <a:rPr lang="en-US" sz="2800" b="1" i="1" dirty="0">
                <a:solidFill>
                  <a:srgbClr val="0070C0"/>
                </a:solidFill>
              </a:rPr>
              <a:t>as I also conquered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and sat down with my Father on his throne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The Spirit himself bears witness with our spirit that we are children of God, and if children, then heirs—heirs of God and fellow heirs with Christ, </a:t>
            </a:r>
            <a:r>
              <a:rPr lang="en-US" sz="2800" b="1" i="1" dirty="0">
                <a:solidFill>
                  <a:srgbClr val="0070C0"/>
                </a:solidFill>
              </a:rPr>
              <a:t>provided we suffer with him in order that we may also be glorified with him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Romans 8:16-17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392-5CA5-175F-CBD2-4B1FFD5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Useless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2E30C-E5F8-3F82-3E01-B5A2B944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6" y="1745988"/>
            <a:ext cx="5762625" cy="4248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120CA-F808-A134-4D88-4D5EF41D1459}"/>
              </a:ext>
            </a:extLst>
          </p:cNvPr>
          <p:cNvSpPr txBox="1"/>
          <p:nvPr/>
        </p:nvSpPr>
        <p:spPr>
          <a:xfrm>
            <a:off x="6711738" y="2890391"/>
            <a:ext cx="436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“not so helpful” subtitle</a:t>
            </a:r>
          </a:p>
        </p:txBody>
      </p:sp>
    </p:spTree>
    <p:extLst>
      <p:ext uri="{BB962C8B-B14F-4D97-AF65-F5344CB8AC3E}">
        <p14:creationId xmlns:p14="http://schemas.microsoft.com/office/powerpoint/2010/main" val="31604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Open the door and let Him in!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21-22)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And you will receive more than a seat at His table! </a:t>
            </a:r>
            <a:r>
              <a:rPr lang="en-US" sz="2800" b="1" i="1" dirty="0"/>
              <a:t>(21-22)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22</a:t>
            </a:r>
            <a:r>
              <a:rPr lang="en-US" sz="2800" b="1" dirty="0"/>
              <a:t> </a:t>
            </a:r>
            <a:r>
              <a:rPr lang="en-US" sz="2800" b="1" i="1" dirty="0"/>
              <a:t>He who has an ear, </a:t>
            </a:r>
            <a:r>
              <a:rPr lang="en-US" sz="2800" b="1" i="1" dirty="0">
                <a:solidFill>
                  <a:srgbClr val="0070C0"/>
                </a:solidFill>
              </a:rPr>
              <a:t>let him hear </a:t>
            </a:r>
            <a:r>
              <a:rPr lang="en-US" sz="2800" b="1" i="1" dirty="0"/>
              <a:t>what the Spirit says to the churches.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Open the door and let Him in!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21-22)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2800" b="1" dirty="0"/>
              <a:t>And buy what He’s selling!</a:t>
            </a:r>
          </a:p>
          <a:p>
            <a:pPr marL="0" indent="0">
              <a:buNone/>
            </a:pPr>
            <a:r>
              <a:rPr lang="en-US" sz="2800" b="1" dirty="0"/>
              <a:t>“There are, in the end, only two ways open to us: to honestly and honorably make an admission of how far we are from the Christianity of the New Testament, or to perform skillful tricks to conceal the true situation.” </a:t>
            </a:r>
            <a:r>
              <a:rPr lang="en-US" sz="2800" b="1" dirty="0">
                <a:solidFill>
                  <a:srgbClr val="C00000"/>
                </a:solidFill>
              </a:rPr>
              <a:t>19</a:t>
            </a:r>
            <a:r>
              <a:rPr lang="en-US" sz="2800" b="1" baseline="30000" dirty="0">
                <a:solidFill>
                  <a:srgbClr val="C00000"/>
                </a:solidFill>
              </a:rPr>
              <a:t>th</a:t>
            </a:r>
            <a:r>
              <a:rPr lang="en-US" sz="2800" b="1" dirty="0">
                <a:solidFill>
                  <a:srgbClr val="C00000"/>
                </a:solidFill>
              </a:rPr>
              <a:t> century Danish Theologian Soren Kierkegaard 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V.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Open the door and let Him in!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(verses 21-22)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2800" b="1" dirty="0"/>
              <a:t>And enjoy fellowship with Him!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452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392-5CA5-175F-CBD2-4B1FFD5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Useless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20CA-F808-A134-4D88-4D5EF41D1459}"/>
              </a:ext>
            </a:extLst>
          </p:cNvPr>
          <p:cNvSpPr txBox="1"/>
          <p:nvPr/>
        </p:nvSpPr>
        <p:spPr>
          <a:xfrm>
            <a:off x="6711738" y="2890391"/>
            <a:ext cx="4362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“Here you go boss, just like in your design!”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1E335-F9C8-6960-D13C-ED95879D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8" y="1873250"/>
            <a:ext cx="57626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392-5CA5-175F-CBD2-4B1FFD5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Useless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20CA-F808-A134-4D88-4D5EF41D1459}"/>
              </a:ext>
            </a:extLst>
          </p:cNvPr>
          <p:cNvSpPr txBox="1"/>
          <p:nvPr/>
        </p:nvSpPr>
        <p:spPr>
          <a:xfrm>
            <a:off x="6711738" y="2890391"/>
            <a:ext cx="436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pointless peep 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3DA92-4D58-7291-6DCD-81E157D83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6" y="1651254"/>
            <a:ext cx="3743334" cy="49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392-5CA5-175F-CBD2-4B1FFD5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Useless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20CA-F808-A134-4D88-4D5EF41D1459}"/>
              </a:ext>
            </a:extLst>
          </p:cNvPr>
          <p:cNvSpPr txBox="1"/>
          <p:nvPr/>
        </p:nvSpPr>
        <p:spPr>
          <a:xfrm>
            <a:off x="6711738" y="2890391"/>
            <a:ext cx="436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one should be self-explanatory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99180-BD66-5425-98FA-205521599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3" b="15221"/>
          <a:stretch/>
        </p:blipFill>
        <p:spPr>
          <a:xfrm>
            <a:off x="144105" y="1853421"/>
            <a:ext cx="6039485" cy="41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392-5CA5-175F-CBD2-4B1FFD5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Useless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20CA-F808-A134-4D88-4D5EF41D1459}"/>
              </a:ext>
            </a:extLst>
          </p:cNvPr>
          <p:cNvSpPr txBox="1"/>
          <p:nvPr/>
        </p:nvSpPr>
        <p:spPr>
          <a:xfrm>
            <a:off x="6711738" y="2890391"/>
            <a:ext cx="4362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this one should just make you shake your head…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5C948-7049-3659-50A6-33EEF46E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32" y="1765519"/>
            <a:ext cx="4216568" cy="48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DC82-D1D9-44FF-AD32-E65058521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2817" y="4078742"/>
            <a:ext cx="2840019" cy="1157287"/>
          </a:xfrm>
        </p:spPr>
        <p:txBody>
          <a:bodyPr/>
          <a:lstStyle/>
          <a:p>
            <a:pPr algn="ctr"/>
            <a:br>
              <a:rPr lang="en-US" sz="32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Revelation 3:14-22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F0A9B-050B-461C-B3F0-6870761A64E2}"/>
              </a:ext>
            </a:extLst>
          </p:cNvPr>
          <p:cNvSpPr txBox="1">
            <a:spLocks/>
          </p:cNvSpPr>
          <p:nvPr/>
        </p:nvSpPr>
        <p:spPr>
          <a:xfrm>
            <a:off x="0" y="2514598"/>
            <a:ext cx="5286493" cy="115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Open the door and let Him in!</a:t>
            </a:r>
            <a:endParaRPr kumimoji="0" lang="en-US" sz="4400" b="1" i="1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Condensed" panose="02060603050405020104"/>
              <a:ea typeface="MS Gothic" panose="020B0609070205080204" pitchFamily="49" charset="-128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30FD2-69F1-6F6D-05D6-9B9044D1D04A}"/>
              </a:ext>
            </a:extLst>
          </p:cNvPr>
          <p:cNvSpPr txBox="1"/>
          <p:nvPr/>
        </p:nvSpPr>
        <p:spPr>
          <a:xfrm>
            <a:off x="8839197" y="582067"/>
            <a:ext cx="32548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Condensed" panose="02060603050405020104" pitchFamily="18" charset="0"/>
                <a:ea typeface="Calibri" panose="020F0502020204030204" pitchFamily="34" charset="0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Condensed" panose="02060603050405020104" pitchFamily="18" charset="0"/>
                <a:ea typeface="Calibri" panose="020F0502020204030204" pitchFamily="34" charset="0"/>
                <a:cs typeface="+mn-cs"/>
              </a:rPr>
              <a:t>Everyone who drinks of this water will be thirsty again, but whoever drinks of the water that I will give him will never be thirsty again. The water that I will give him will become in him a spring of water welling up to eternal life.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Condensed" panose="020606030504050201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 Condensed" panose="02060603050405020104" pitchFamily="18" charset="0"/>
                <a:ea typeface="Calibri" panose="020F0502020204030204" pitchFamily="34" charset="0"/>
                <a:cs typeface="+mn-cs"/>
              </a:rPr>
              <a:t>John 4:13-14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ckwell Condensed" panose="020606030504050201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Jesus Christ is the true and trustworthy Lord of all creation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 14)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94408"/>
            <a:ext cx="10989474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/>
              <a:t>“And to the angel of the church in Laodicea write: ‘The words of </a:t>
            </a:r>
            <a:r>
              <a:rPr lang="en-US" sz="2800" b="1" i="1" dirty="0">
                <a:solidFill>
                  <a:srgbClr val="0070C0"/>
                </a:solidFill>
              </a:rPr>
              <a:t>the Amen</a:t>
            </a:r>
            <a:r>
              <a:rPr lang="en-US" sz="2800" b="1" i="1" dirty="0"/>
              <a:t>, </a:t>
            </a:r>
            <a:r>
              <a:rPr lang="en-US" sz="2800" b="1" i="1" dirty="0">
                <a:solidFill>
                  <a:srgbClr val="0070C0"/>
                </a:solidFill>
              </a:rPr>
              <a:t>the faithful and true witness</a:t>
            </a:r>
            <a:r>
              <a:rPr lang="en-US" sz="2800" b="1" i="1" dirty="0"/>
              <a:t>, the beginning of God’s creation</a:t>
            </a:r>
            <a:r>
              <a:rPr lang="en-US" sz="2800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784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A1101-FB4A-46B9-8908-0F75C965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I.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 Jesus Christ is the true and trustworthy Lord of all creation </a:t>
            </a:r>
            <a:r>
              <a:rPr lang="en-US" sz="3600" b="1" i="1" dirty="0">
                <a:effectLst/>
                <a:ea typeface="Calibri" panose="020F0502020204030204" pitchFamily="34" charset="0"/>
              </a:rPr>
              <a:t>(verse 14)</a:t>
            </a:r>
            <a:endParaRPr lang="en-US" sz="3600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DB673-2A69-412B-A9B3-AAA1AD83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94408"/>
            <a:ext cx="10989474" cy="456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800" b="1" dirty="0"/>
              <a:t> </a:t>
            </a:r>
            <a:r>
              <a:rPr lang="en-US" sz="2800" b="1" i="1" dirty="0"/>
              <a:t>“And to the angel of the church in Laodicea write: ‘The words of the Amen, the faithful and true witness, </a:t>
            </a:r>
            <a:r>
              <a:rPr lang="en-US" sz="2800" b="1" i="1" dirty="0">
                <a:solidFill>
                  <a:srgbClr val="0070C0"/>
                </a:solidFill>
              </a:rPr>
              <a:t>the </a:t>
            </a:r>
            <a:r>
              <a:rPr lang="en-US" sz="2800" b="1" i="1" dirty="0">
                <a:solidFill>
                  <a:srgbClr val="7030A0"/>
                </a:solidFill>
              </a:rPr>
              <a:t>beginning</a:t>
            </a:r>
            <a:r>
              <a:rPr lang="en-US" sz="2800" b="1" i="1" dirty="0">
                <a:solidFill>
                  <a:srgbClr val="0070C0"/>
                </a:solidFill>
              </a:rPr>
              <a:t> of God’s creation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US" sz="2800" b="1" dirty="0"/>
              <a:t> …</a:t>
            </a:r>
            <a:r>
              <a:rPr lang="en-US" sz="2800" b="1" i="1" dirty="0"/>
              <a:t> the </a:t>
            </a:r>
            <a:r>
              <a:rPr lang="en-US" sz="2800" b="1" i="1" dirty="0">
                <a:solidFill>
                  <a:srgbClr val="7030A0"/>
                </a:solidFill>
              </a:rPr>
              <a:t>ruler</a:t>
            </a:r>
            <a:r>
              <a:rPr lang="en-US" sz="2800" b="1" i="1" dirty="0"/>
              <a:t> of God’s creation. </a:t>
            </a:r>
            <a:r>
              <a:rPr lang="en-US" sz="2800" b="1" dirty="0">
                <a:solidFill>
                  <a:srgbClr val="C00000"/>
                </a:solidFill>
              </a:rPr>
              <a:t>NIV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For </a:t>
            </a:r>
            <a:r>
              <a:rPr lang="en-US" sz="2800" b="1" i="1" dirty="0">
                <a:solidFill>
                  <a:srgbClr val="0070C0"/>
                </a:solidFill>
              </a:rPr>
              <a:t>by him all things were created</a:t>
            </a:r>
            <a:r>
              <a:rPr lang="en-US" sz="2800" b="1" i="1" dirty="0"/>
              <a:t>, in heaven and on earth, visible and invisible, whether thrones or dominions or rulers or authorities—</a:t>
            </a:r>
            <a:r>
              <a:rPr lang="en-US" sz="2800" b="1" i="1" dirty="0">
                <a:solidFill>
                  <a:srgbClr val="0070C0"/>
                </a:solidFill>
              </a:rPr>
              <a:t>all things were created through him and for him</a:t>
            </a:r>
            <a:r>
              <a:rPr lang="en-US" sz="2800" b="1" dirty="0"/>
              <a:t>.” </a:t>
            </a:r>
            <a:r>
              <a:rPr lang="en-US" sz="2800" b="1" dirty="0">
                <a:solidFill>
                  <a:srgbClr val="C00000"/>
                </a:solidFill>
              </a:rPr>
              <a:t>Colossians 1:16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1186</TotalTime>
  <Words>1450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Rockwell</vt:lpstr>
      <vt:lpstr>Rockwell Condensed</vt:lpstr>
      <vt:lpstr>Wingdings</vt:lpstr>
      <vt:lpstr>Wood Type</vt:lpstr>
      <vt:lpstr>Having ears to hear</vt:lpstr>
      <vt:lpstr>Useless Things</vt:lpstr>
      <vt:lpstr>Useless Things</vt:lpstr>
      <vt:lpstr>Useless Things</vt:lpstr>
      <vt:lpstr>Useless Things</vt:lpstr>
      <vt:lpstr>Useless Things</vt:lpstr>
      <vt:lpstr> Revelation 3:14-22</vt:lpstr>
      <vt:lpstr>I. Jesus Christ is the true and trustworthy Lord of all creation (verse 14)</vt:lpstr>
      <vt:lpstr>I. Jesus Christ is the true and trustworthy Lord of all creation (verse 14)</vt:lpstr>
      <vt:lpstr>II. The church at Laodicea was useless to Jesus Christ (verses 15-17)</vt:lpstr>
      <vt:lpstr>II. The church at Laodicea was useless to Jesus Christ (verses 15-17)</vt:lpstr>
      <vt:lpstr>II. The church at Laodicea was useless to Jesus Christ (verses 15-17)</vt:lpstr>
      <vt:lpstr>III. The church at Laodicea needed to need Jesus Christ (verse 18)</vt:lpstr>
      <vt:lpstr>III. The church at Laodicea needed to need Jesus Christ (verse 18)</vt:lpstr>
      <vt:lpstr>III. The church at Laodicea needed to need Jesus Christ (verse 18)</vt:lpstr>
      <vt:lpstr>IV. The church at Laodicea needed to receive Jesus Christ (verses 19-20)</vt:lpstr>
      <vt:lpstr>IV. The church at Laodicea needed to receive Jesus Christ (verses 19-20)</vt:lpstr>
      <vt:lpstr>V. Open the door and let Him in! (verses 21-22)</vt:lpstr>
      <vt:lpstr>V. Open the door and let Him in! (verses 21-22)</vt:lpstr>
      <vt:lpstr>V. Open the door and let Him in! (verses 21-22)</vt:lpstr>
      <vt:lpstr>V. Open the door and let Him in! (verses 21-22)</vt:lpstr>
      <vt:lpstr>V. Open the door and let Him in! (verses 21-22)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Michael DeMeo</cp:lastModifiedBy>
  <cp:revision>63</cp:revision>
  <dcterms:created xsi:type="dcterms:W3CDTF">2020-03-26T18:56:14Z</dcterms:created>
  <dcterms:modified xsi:type="dcterms:W3CDTF">2022-11-10T02:02:33Z</dcterms:modified>
</cp:coreProperties>
</file>