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3"/>
  </p:notesMasterIdLst>
  <p:sldIdLst>
    <p:sldId id="399" r:id="rId2"/>
    <p:sldId id="504" r:id="rId3"/>
    <p:sldId id="256" r:id="rId4"/>
    <p:sldId id="506" r:id="rId5"/>
    <p:sldId id="492" r:id="rId6"/>
    <p:sldId id="507" r:id="rId7"/>
    <p:sldId id="494" r:id="rId8"/>
    <p:sldId id="509" r:id="rId9"/>
    <p:sldId id="508" r:id="rId10"/>
    <p:sldId id="539" r:id="rId11"/>
    <p:sldId id="51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38251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9001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02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5876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11/27/2022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2434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2541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6102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2634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2048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11/27/2022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1401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11/27/2022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821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11/27/2022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87316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 </a:t>
            </a:r>
            <a:r>
              <a:rPr lang="en-US" sz="3200" b="1" dirty="0">
                <a:solidFill>
                  <a:schemeClr val="tx1"/>
                </a:solidFill>
                <a:effectLst/>
                <a:latin typeface="Bookman Old Style" panose="02050604050505020204" pitchFamily="18" charset="0"/>
                <a:ea typeface="Calibri" panose="020F0502020204030204" pitchFamily="34" charset="0"/>
              </a:rPr>
              <a:t>The Lord made promises only the greatest of kings could fulfill </a:t>
            </a:r>
            <a:r>
              <a:rPr lang="en-US" sz="3200" b="1" i="1" dirty="0">
                <a:solidFill>
                  <a:schemeClr val="tx1"/>
                </a:solidFill>
                <a:effectLst/>
                <a:latin typeface="Bookman Old Style" panose="02050604050505020204" pitchFamily="18" charset="0"/>
                <a:ea typeface="Calibri" panose="020F0502020204030204" pitchFamily="34" charset="0"/>
              </a:rPr>
              <a:t>(verses 16-17)</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a:t>
            </a:r>
            <a:r>
              <a:rPr lang="en-US" sz="2800" b="1" i="1" u="sng" dirty="0">
                <a:solidFill>
                  <a:srgbClr val="7030A0"/>
                </a:solidFill>
                <a:latin typeface="Bookman Old Style" panose="02050604050505020204" pitchFamily="18" charset="0"/>
              </a:rPr>
              <a:t>your</a:t>
            </a:r>
            <a:r>
              <a:rPr lang="en-US" sz="2800" b="1" i="1" dirty="0">
                <a:solidFill>
                  <a:srgbClr val="0070C0"/>
                </a:solidFill>
                <a:latin typeface="Bookman Old Style" panose="02050604050505020204" pitchFamily="18" charset="0"/>
              </a:rPr>
              <a:t> house and </a:t>
            </a:r>
            <a:r>
              <a:rPr lang="en-US" sz="2800" b="1" i="1" u="sng" dirty="0">
                <a:solidFill>
                  <a:srgbClr val="7030A0"/>
                </a:solidFill>
                <a:latin typeface="Bookman Old Style" panose="02050604050505020204" pitchFamily="18" charset="0"/>
              </a:rPr>
              <a:t>your</a:t>
            </a:r>
            <a:r>
              <a:rPr lang="en-US" sz="2800" b="1" i="1" dirty="0">
                <a:solidFill>
                  <a:srgbClr val="0070C0"/>
                </a:solidFill>
                <a:latin typeface="Bookman Old Style" panose="02050604050505020204" pitchFamily="18" charset="0"/>
              </a:rPr>
              <a:t> kingdom shall be made sure </a:t>
            </a:r>
            <a:r>
              <a:rPr lang="en-US" sz="2800" b="1" i="1" u="sng" dirty="0">
                <a:solidFill>
                  <a:srgbClr val="7030A0"/>
                </a:solidFill>
                <a:latin typeface="Bookman Old Style" panose="02050604050505020204" pitchFamily="18" charset="0"/>
              </a:rPr>
              <a:t>forever</a:t>
            </a:r>
            <a:r>
              <a:rPr lang="en-US" sz="2800" b="1" i="1" dirty="0">
                <a:solidFill>
                  <a:srgbClr val="0070C0"/>
                </a:solidFill>
                <a:latin typeface="Bookman Old Style" panose="02050604050505020204" pitchFamily="18" charset="0"/>
              </a:rPr>
              <a:t> before me. </a:t>
            </a:r>
            <a:r>
              <a:rPr lang="en-US" sz="2800" b="1" i="1" u="sng" dirty="0">
                <a:solidFill>
                  <a:srgbClr val="7030A0"/>
                </a:solidFill>
                <a:latin typeface="Bookman Old Style" panose="02050604050505020204" pitchFamily="18" charset="0"/>
              </a:rPr>
              <a:t>Your</a:t>
            </a:r>
            <a:r>
              <a:rPr lang="en-US" sz="2800" b="1" i="1" dirty="0">
                <a:solidFill>
                  <a:srgbClr val="0070C0"/>
                </a:solidFill>
                <a:latin typeface="Bookman Old Style" panose="02050604050505020204" pitchFamily="18" charset="0"/>
              </a:rPr>
              <a:t> throne shall be established </a:t>
            </a:r>
            <a:r>
              <a:rPr lang="en-US" sz="2800" b="1" i="1" u="sng" dirty="0">
                <a:solidFill>
                  <a:srgbClr val="7030A0"/>
                </a:solidFill>
                <a:latin typeface="Bookman Old Style" panose="02050604050505020204" pitchFamily="18" charset="0"/>
              </a:rPr>
              <a:t>forever</a:t>
            </a:r>
            <a:r>
              <a:rPr lang="en-US" sz="2800" b="1" i="1" dirty="0">
                <a:solidFill>
                  <a:srgbClr val="0070C0"/>
                </a:solidFill>
                <a:latin typeface="Bookman Old Style" panose="02050604050505020204" pitchFamily="18" charset="0"/>
              </a:rPr>
              <a:t>.’</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In accordance with all these words, and in accordance with all this vision, Nathan spoke to David</a:t>
            </a:r>
            <a:r>
              <a:rPr lang="en-US" sz="2800" b="1" dirty="0">
                <a:latin typeface="Bookman Old Style" panose="02050604050505020204" pitchFamily="18" charset="0"/>
              </a:rPr>
              <a:t>.</a:t>
            </a:r>
          </a:p>
          <a:p>
            <a:pPr marL="0" indent="0">
              <a:buNone/>
            </a:pP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The Lord says to </a:t>
            </a:r>
            <a:r>
              <a:rPr lang="en-US" sz="2800" b="1" i="1" u="sng" dirty="0">
                <a:solidFill>
                  <a:srgbClr val="7030A0"/>
                </a:solidFill>
                <a:latin typeface="Bookman Old Style" panose="02050604050505020204" pitchFamily="18" charset="0"/>
              </a:rPr>
              <a:t>my Lord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Sit at my right hand</a:t>
            </a:r>
            <a:r>
              <a:rPr lang="en-US" sz="2800" b="1" i="1" dirty="0">
                <a:latin typeface="Bookman Old Style" panose="02050604050505020204" pitchFamily="18" charset="0"/>
              </a:rPr>
              <a:t>, until I make your enemies your footstool.’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Psalm 110:1</a:t>
            </a:r>
          </a:p>
        </p:txBody>
      </p:sp>
    </p:spTree>
    <p:extLst>
      <p:ext uri="{BB962C8B-B14F-4D97-AF65-F5344CB8AC3E}">
        <p14:creationId xmlns:p14="http://schemas.microsoft.com/office/powerpoint/2010/main" val="343306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 </a:t>
            </a:r>
            <a:r>
              <a:rPr lang="en-US" sz="3200" b="1" dirty="0">
                <a:solidFill>
                  <a:schemeClr val="tx1"/>
                </a:solidFill>
                <a:effectLst/>
                <a:latin typeface="Bookman Old Style" panose="02050604050505020204" pitchFamily="18" charset="0"/>
                <a:ea typeface="Calibri" panose="020F0502020204030204" pitchFamily="34" charset="0"/>
              </a:rPr>
              <a:t>The Lord made promises only the greatest of kings could fulfill </a:t>
            </a:r>
            <a:r>
              <a:rPr lang="en-US" sz="3200" b="1" i="1" dirty="0">
                <a:solidFill>
                  <a:schemeClr val="tx1"/>
                </a:solidFill>
                <a:effectLst/>
                <a:latin typeface="Bookman Old Style" panose="02050604050505020204" pitchFamily="18" charset="0"/>
                <a:ea typeface="Calibri" panose="020F0502020204030204" pitchFamily="34" charset="0"/>
              </a:rPr>
              <a:t>(verses 16-17)</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6654143" cy="4050792"/>
          </a:xfrm>
        </p:spPr>
        <p:txBody>
          <a:bodyPr>
            <a:noAutofit/>
          </a:bodyPr>
          <a:lstStyle/>
          <a:p>
            <a:pPr marL="0" indent="0">
              <a:buNone/>
            </a:pPr>
            <a:r>
              <a:rPr lang="en-US" sz="2800" b="1" dirty="0">
                <a:latin typeface="Bookman Old Style" panose="02050604050505020204" pitchFamily="18" charset="0"/>
              </a:rPr>
              <a:t>“More than any other, </a:t>
            </a:r>
            <a:r>
              <a:rPr lang="en-US" sz="2800" b="1" dirty="0">
                <a:solidFill>
                  <a:srgbClr val="0070C0"/>
                </a:solidFill>
                <a:latin typeface="Bookman Old Style" panose="02050604050505020204" pitchFamily="18" charset="0"/>
              </a:rPr>
              <a:t>Christ fulfills the promises of the Davidic covenant</a:t>
            </a:r>
            <a:r>
              <a:rPr lang="en-US" sz="2800" b="1" dirty="0">
                <a:latin typeface="Bookman Old Style" panose="02050604050505020204" pitchFamily="18" charset="0"/>
              </a:rPr>
              <a:t>. The failure of the kings generally leads not to disillusion with kingship but to the hope of a future king who will fulfill the kingship ideal—a hope which provides the most familiar way of understanding the significance of Jesus of Nazareth, the Christ coming in his kingdom.” </a:t>
            </a:r>
            <a:r>
              <a:rPr lang="en-US" sz="2800" b="1" dirty="0">
                <a:solidFill>
                  <a:srgbClr val="C00000"/>
                </a:solidFill>
                <a:latin typeface="Bookman Old Style" panose="02050604050505020204" pitchFamily="18" charset="0"/>
              </a:rPr>
              <a:t>A.G. Herbert, </a:t>
            </a:r>
            <a:r>
              <a:rPr lang="en-US" sz="2800" b="1" i="1" dirty="0">
                <a:solidFill>
                  <a:srgbClr val="C00000"/>
                </a:solidFill>
                <a:latin typeface="Bookman Old Style" panose="02050604050505020204" pitchFamily="18" charset="0"/>
              </a:rPr>
              <a:t>The Throne of David</a:t>
            </a:r>
            <a:endParaRPr lang="en-US" sz="3600" b="1" dirty="0">
              <a:solidFill>
                <a:srgbClr val="C00000"/>
              </a:solidFill>
              <a:latin typeface="Bookman Old Style" panose="02050604050505020204" pitchFamily="18" charset="0"/>
            </a:endParaRPr>
          </a:p>
        </p:txBody>
      </p:sp>
      <p:pic>
        <p:nvPicPr>
          <p:cNvPr id="3" name="Picture 2">
            <a:extLst>
              <a:ext uri="{FF2B5EF4-FFF2-40B4-BE49-F238E27FC236}">
                <a16:creationId xmlns:a16="http://schemas.microsoft.com/office/drawing/2014/main" id="{01C8C9DE-0265-8378-B0C4-7DCBDCE47CDD}"/>
              </a:ext>
            </a:extLst>
          </p:cNvPr>
          <p:cNvPicPr>
            <a:picLocks noChangeAspect="1"/>
          </p:cNvPicPr>
          <p:nvPr/>
        </p:nvPicPr>
        <p:blipFill>
          <a:blip r:embed="rId2"/>
          <a:stretch>
            <a:fillRect/>
          </a:stretch>
        </p:blipFill>
        <p:spPr>
          <a:xfrm>
            <a:off x="7910456" y="3646842"/>
            <a:ext cx="4281544" cy="3211158"/>
          </a:xfrm>
          <a:prstGeom prst="rect">
            <a:avLst/>
          </a:prstGeom>
        </p:spPr>
      </p:pic>
    </p:spTree>
    <p:extLst>
      <p:ext uri="{BB962C8B-B14F-4D97-AF65-F5344CB8AC3E}">
        <p14:creationId xmlns:p14="http://schemas.microsoft.com/office/powerpoint/2010/main" val="13450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4CF0A9B-050B-461C-B3F0-6870761A64E2}"/>
              </a:ext>
            </a:extLst>
          </p:cNvPr>
          <p:cNvSpPr txBox="1">
            <a:spLocks/>
          </p:cNvSpPr>
          <p:nvPr/>
        </p:nvSpPr>
        <p:spPr>
          <a:xfrm>
            <a:off x="1688951" y="5700713"/>
            <a:ext cx="8814099"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black"/>
                </a:solidFill>
                <a:effectLst/>
                <a:uLnTx/>
                <a:uFillTx/>
                <a:latin typeface="Bookman Old Style" panose="02050604050505020204" pitchFamily="18" charset="0"/>
                <a:ea typeface="+mj-ea"/>
                <a:cs typeface="+mj-cs"/>
              </a:rPr>
              <a:t>The greatest of kings </a:t>
            </a:r>
          </a:p>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3200" b="1" i="1" u="none" strike="noStrike" kern="1200" cap="all" spc="0" normalizeH="0" baseline="0" noProof="0" dirty="0">
                <a:ln>
                  <a:noFill/>
                </a:ln>
                <a:solidFill>
                  <a:prstClr val="black"/>
                </a:solidFill>
                <a:effectLst/>
                <a:uLnTx/>
                <a:uFillTx/>
                <a:latin typeface="Bookman Old Style" panose="02050604050505020204" pitchFamily="18" charset="0"/>
                <a:ea typeface="MS Gothic" panose="020B0609070205080204" pitchFamily="49" charset="-128"/>
                <a:cs typeface="+mj-cs"/>
              </a:rPr>
              <a:t>2 Samuel 7:8-17</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a:t>
            </a:r>
            <a:r>
              <a:rPr lang="en-US" sz="3200" b="1" dirty="0">
                <a:solidFill>
                  <a:schemeClr val="tx1"/>
                </a:solidFill>
                <a:effectLst/>
                <a:latin typeface="Bookman Old Style" panose="02050604050505020204" pitchFamily="18" charset="0"/>
                <a:ea typeface="Calibri" panose="020F0502020204030204" pitchFamily="34" charset="0"/>
              </a:rPr>
              <a:t>The Lord made David a great king </a:t>
            </a:r>
            <a:r>
              <a:rPr lang="en-US" sz="3200" b="1" i="1" dirty="0">
                <a:solidFill>
                  <a:schemeClr val="tx1"/>
                </a:solidFill>
                <a:effectLst/>
                <a:latin typeface="Bookman Old Style" panose="02050604050505020204" pitchFamily="18" charset="0"/>
                <a:ea typeface="Calibri" panose="020F0502020204030204" pitchFamily="34" charset="0"/>
              </a:rPr>
              <a:t>(verses 8-9)</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lnSpcReduction="10000"/>
          </a:bodyPr>
          <a:lstStyle/>
          <a:p>
            <a:pPr marL="0" indent="0">
              <a:buNone/>
            </a:pP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Now, therefore, thus you shall say to my servant David, ‘Thus says the Lord of hosts, </a:t>
            </a:r>
            <a:r>
              <a:rPr lang="en-US" sz="2800" b="1" i="1" dirty="0">
                <a:solidFill>
                  <a:srgbClr val="0070C0"/>
                </a:solidFill>
                <a:latin typeface="Bookman Old Style" panose="02050604050505020204" pitchFamily="18" charset="0"/>
              </a:rPr>
              <a:t>I took you from the pasture, from following the sheep, that you should be prince over my people Israel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 have been with you</a:t>
            </a:r>
            <a:r>
              <a:rPr lang="en-US" sz="2800" b="1" i="1" dirty="0">
                <a:latin typeface="Bookman Old Style" panose="02050604050505020204" pitchFamily="18" charset="0"/>
              </a:rPr>
              <a:t> wherever you went </a:t>
            </a:r>
            <a:r>
              <a:rPr lang="en-US" sz="2800" b="1" i="1" dirty="0">
                <a:solidFill>
                  <a:srgbClr val="0070C0"/>
                </a:solidFill>
                <a:latin typeface="Bookman Old Style" panose="02050604050505020204" pitchFamily="18" charset="0"/>
              </a:rPr>
              <a:t>and</a:t>
            </a:r>
            <a:r>
              <a:rPr lang="en-US" sz="2800" b="1" i="1" dirty="0">
                <a:latin typeface="Bookman Old Style" panose="02050604050505020204" pitchFamily="18" charset="0"/>
              </a:rPr>
              <a:t> have </a:t>
            </a:r>
            <a:r>
              <a:rPr lang="en-US" sz="2800" b="1" i="1" dirty="0">
                <a:solidFill>
                  <a:srgbClr val="0070C0"/>
                </a:solidFill>
                <a:latin typeface="Bookman Old Style" panose="02050604050505020204" pitchFamily="18" charset="0"/>
              </a:rPr>
              <a:t>cut off all your enemies</a:t>
            </a:r>
            <a:r>
              <a:rPr lang="en-US" sz="2800" b="1" i="1" dirty="0">
                <a:latin typeface="Bookman Old Style" panose="02050604050505020204" pitchFamily="18" charset="0"/>
              </a:rPr>
              <a:t> from before you. And I will make for you a great name, like the name of the great ones of the earth</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Then Samuel took the horn of oil and anointed him in the midst of his brothers. And the Spirit of the Lord rushed upon David from that day forward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 Samuel 16:13 </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a:t>
            </a:r>
            <a:r>
              <a:rPr lang="en-US" sz="3200" b="1" dirty="0">
                <a:solidFill>
                  <a:schemeClr val="tx1"/>
                </a:solidFill>
                <a:effectLst/>
                <a:latin typeface="Bookman Old Style" panose="02050604050505020204" pitchFamily="18" charset="0"/>
                <a:ea typeface="Calibri" panose="020F0502020204030204" pitchFamily="34" charset="0"/>
              </a:rPr>
              <a:t>The Lord made David a great king </a:t>
            </a:r>
            <a:r>
              <a:rPr lang="en-US" sz="3200" b="1" i="1" dirty="0">
                <a:solidFill>
                  <a:schemeClr val="tx1"/>
                </a:solidFill>
                <a:effectLst/>
                <a:latin typeface="Bookman Old Style" panose="02050604050505020204" pitchFamily="18" charset="0"/>
                <a:ea typeface="Calibri" panose="020F0502020204030204" pitchFamily="34" charset="0"/>
              </a:rPr>
              <a:t>(verses 8-9)</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0" indent="0">
              <a:buNone/>
            </a:pP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Now, therefore, thus you shall say to my servant David, ‘Thus says the Lord of hosts, I took you from the pasture, from following the sheep, that you should be prince over my people Israel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I have been with you wherever you went and have cut off all your enemies from before you. And </a:t>
            </a:r>
            <a:r>
              <a:rPr lang="en-US" sz="2800" b="1" i="1" dirty="0">
                <a:solidFill>
                  <a:srgbClr val="0070C0"/>
                </a:solidFill>
                <a:latin typeface="Bookman Old Style" panose="02050604050505020204" pitchFamily="18" charset="0"/>
              </a:rPr>
              <a:t>I will make for you a great name, like the name of the great ones of the earth</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David became famous </a:t>
            </a:r>
            <a:r>
              <a:rPr lang="en-US" sz="2800" b="1" i="1" dirty="0">
                <a:latin typeface="Bookman Old Style" panose="02050604050505020204" pitchFamily="18" charset="0"/>
              </a:rPr>
              <a:t>after he returned from striking down eighteen thousand Edomites in the Valley of Salt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2 Samuel 8:13, NIV</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922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Lord made great promises to Israel </a:t>
            </a:r>
            <a:r>
              <a:rPr lang="en-US" sz="3200" b="1" i="1" dirty="0">
                <a:effectLst/>
                <a:latin typeface="Bookman Old Style" panose="02050604050505020204" pitchFamily="18" charset="0"/>
                <a:ea typeface="Calibri" panose="020F0502020204030204" pitchFamily="34" charset="0"/>
              </a:rPr>
              <a:t>(verses 10-11a)</a:t>
            </a:r>
            <a:endParaRPr lang="en-US" b="1" i="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6"/>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 will appoint a place for my people Israel </a:t>
            </a:r>
            <a:r>
              <a:rPr lang="en-US" sz="2800" b="1" i="1" dirty="0">
                <a:latin typeface="Bookman Old Style" panose="02050604050505020204" pitchFamily="18" charset="0"/>
              </a:rPr>
              <a:t>and will </a:t>
            </a:r>
            <a:r>
              <a:rPr lang="en-US" sz="2800" b="1" i="1" dirty="0">
                <a:solidFill>
                  <a:srgbClr val="0070C0"/>
                </a:solidFill>
                <a:latin typeface="Bookman Old Style" panose="02050604050505020204" pitchFamily="18" charset="0"/>
              </a:rPr>
              <a:t>plant them</a:t>
            </a:r>
            <a:r>
              <a:rPr lang="en-US" sz="2800" b="1" i="1" dirty="0">
                <a:latin typeface="Bookman Old Style" panose="02050604050505020204" pitchFamily="18" charset="0"/>
              </a:rPr>
              <a:t>, so that they may dwell </a:t>
            </a:r>
            <a:r>
              <a:rPr lang="en-US" sz="2800" b="1" i="1" dirty="0">
                <a:solidFill>
                  <a:srgbClr val="0070C0"/>
                </a:solidFill>
                <a:latin typeface="Bookman Old Style" panose="02050604050505020204" pitchFamily="18" charset="0"/>
              </a:rPr>
              <a:t>in their own place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be disturbed no more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violent men shall afflict them no more, as formerly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from the time that I appointed judges </a:t>
            </a:r>
            <a:r>
              <a:rPr lang="en-US" sz="2800" b="1" i="1" dirty="0">
                <a:latin typeface="Bookman Old Style" panose="02050604050505020204" pitchFamily="18" charset="0"/>
              </a:rPr>
              <a:t>over my people Israel. And </a:t>
            </a:r>
            <a:r>
              <a:rPr lang="en-US" sz="2800" b="1" i="1" dirty="0">
                <a:solidFill>
                  <a:srgbClr val="0070C0"/>
                </a:solidFill>
                <a:latin typeface="Bookman Old Style" panose="02050604050505020204" pitchFamily="18" charset="0"/>
              </a:rPr>
              <a:t>I will give you rest </a:t>
            </a:r>
            <a:r>
              <a:rPr lang="en-US" sz="2800" b="1" i="1" dirty="0">
                <a:latin typeface="Bookman Old Style" panose="02050604050505020204" pitchFamily="18" charset="0"/>
              </a:rPr>
              <a:t>from all your enemies</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Every place on which the sole of your foot treads shall be yours. Your territory shall be from the wilderness to the Lebanon and from the River, the river Euphrates, to the western sea</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11:24</a:t>
            </a:r>
          </a:p>
        </p:txBody>
      </p:sp>
    </p:spTree>
    <p:extLst>
      <p:ext uri="{BB962C8B-B14F-4D97-AF65-F5344CB8AC3E}">
        <p14:creationId xmlns:p14="http://schemas.microsoft.com/office/powerpoint/2010/main" val="386183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Lord made great promises to Israel </a:t>
            </a:r>
            <a:r>
              <a:rPr lang="en-US" sz="3200" b="1" i="1" dirty="0">
                <a:effectLst/>
                <a:latin typeface="Bookman Old Style" panose="02050604050505020204" pitchFamily="18" charset="0"/>
                <a:ea typeface="Calibri" panose="020F0502020204030204" pitchFamily="34" charset="0"/>
              </a:rPr>
              <a:t>(verses 10-11a)</a:t>
            </a:r>
            <a:endParaRPr lang="en-US" b="1" i="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6"/>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Behold, the days are coming, declares the Lord, when </a:t>
            </a:r>
            <a:r>
              <a:rPr lang="en-US" sz="2800" b="1" i="1" dirty="0">
                <a:solidFill>
                  <a:srgbClr val="0070C0"/>
                </a:solidFill>
                <a:latin typeface="Bookman Old Style" panose="02050604050505020204" pitchFamily="18" charset="0"/>
              </a:rPr>
              <a:t>I will raise up for David a righteous Branch</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he shall reign as king and deal wisely</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shall execute justice and righteousness in the land</a:t>
            </a:r>
            <a:r>
              <a:rPr lang="en-US" sz="2800" b="1" i="1" dirty="0">
                <a:latin typeface="Bookman Old Style" panose="02050604050505020204" pitchFamily="18" charset="0"/>
              </a:rPr>
              <a:t>. In his days </a:t>
            </a:r>
            <a:r>
              <a:rPr lang="en-US" sz="2800" b="1" i="1" dirty="0">
                <a:solidFill>
                  <a:srgbClr val="0070C0"/>
                </a:solidFill>
                <a:latin typeface="Bookman Old Style" panose="02050604050505020204" pitchFamily="18" charset="0"/>
              </a:rPr>
              <a:t>Judah will be saved</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Israel will dwell securely</a:t>
            </a:r>
            <a:r>
              <a:rPr lang="en-US" sz="2800" b="1" i="1" dirty="0">
                <a:latin typeface="Bookman Old Style" panose="02050604050505020204" pitchFamily="18" charset="0"/>
              </a:rPr>
              <a:t>. And this is </a:t>
            </a:r>
            <a:r>
              <a:rPr lang="en-US" sz="2800" b="1" i="1" dirty="0">
                <a:solidFill>
                  <a:srgbClr val="0070C0"/>
                </a:solidFill>
                <a:latin typeface="Bookman Old Style" panose="02050604050505020204" pitchFamily="18" charset="0"/>
              </a:rPr>
              <a:t>the name by which he will be called: ‘The Lord is our righteousness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Jeremiah 23:5-6 </a:t>
            </a:r>
          </a:p>
        </p:txBody>
      </p:sp>
    </p:spTree>
    <p:extLst>
      <p:ext uri="{BB962C8B-B14F-4D97-AF65-F5344CB8AC3E}">
        <p14:creationId xmlns:p14="http://schemas.microsoft.com/office/powerpoint/2010/main" val="191128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 </a:t>
            </a:r>
            <a:r>
              <a:rPr lang="en-US" sz="3200" b="1" dirty="0">
                <a:solidFill>
                  <a:schemeClr val="tx1"/>
                </a:solidFill>
                <a:effectLst/>
                <a:latin typeface="Bookman Old Style" panose="02050604050505020204" pitchFamily="18" charset="0"/>
                <a:ea typeface="Calibri" panose="020F0502020204030204" pitchFamily="34" charset="0"/>
              </a:rPr>
              <a:t>The Lord made great promises to David’s descendants </a:t>
            </a:r>
            <a:r>
              <a:rPr lang="en-US" sz="3200" b="1" i="1" dirty="0">
                <a:solidFill>
                  <a:schemeClr val="tx1"/>
                </a:solidFill>
                <a:effectLst/>
                <a:latin typeface="Bookman Old Style" panose="02050604050505020204" pitchFamily="18" charset="0"/>
                <a:ea typeface="Calibri" panose="020F0502020204030204" pitchFamily="34" charset="0"/>
              </a:rPr>
              <a:t>(verses 11b-15)</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31520" y="2121408"/>
            <a:ext cx="10396728" cy="40507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Moreover, the Lord declares to you that </a:t>
            </a:r>
            <a:r>
              <a:rPr lang="en-US" sz="2800" b="1" i="1" dirty="0">
                <a:solidFill>
                  <a:srgbClr val="0070C0"/>
                </a:solidFill>
                <a:latin typeface="Bookman Old Style" panose="02050604050505020204" pitchFamily="18" charset="0"/>
              </a:rPr>
              <a:t>the Lord will make you a house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When</a:t>
            </a:r>
            <a:r>
              <a:rPr lang="en-US" sz="2800" b="1" i="1" dirty="0">
                <a:latin typeface="Bookman Old Style" panose="02050604050505020204" pitchFamily="18" charset="0"/>
              </a:rPr>
              <a:t> your days are fulfilled and </a:t>
            </a:r>
            <a:r>
              <a:rPr lang="en-US" sz="2800" b="1" i="1" dirty="0">
                <a:solidFill>
                  <a:srgbClr val="0070C0"/>
                </a:solidFill>
                <a:latin typeface="Bookman Old Style" panose="02050604050505020204" pitchFamily="18" charset="0"/>
              </a:rPr>
              <a:t>you lie down with your fathers</a:t>
            </a:r>
            <a:r>
              <a:rPr lang="en-US" sz="2800" b="1" i="1" dirty="0">
                <a:latin typeface="Bookman Old Style" panose="02050604050505020204" pitchFamily="18" charset="0"/>
              </a:rPr>
              <a:t>, I will raise up your offspring after you, who shall come from your body, and I will establish his kingdom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He shall build a house for my name, and I will establish the throne of his kingdom forever</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87020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 </a:t>
            </a:r>
            <a:r>
              <a:rPr lang="en-US" sz="3200" b="1" dirty="0">
                <a:solidFill>
                  <a:schemeClr val="tx1"/>
                </a:solidFill>
                <a:effectLst/>
                <a:latin typeface="Bookman Old Style" panose="02050604050505020204" pitchFamily="18" charset="0"/>
                <a:ea typeface="Calibri" panose="020F0502020204030204" pitchFamily="34" charset="0"/>
              </a:rPr>
              <a:t>The Lord made great promises to David’s descendants </a:t>
            </a:r>
            <a:r>
              <a:rPr lang="en-US" sz="3200" b="1" i="1" dirty="0">
                <a:solidFill>
                  <a:schemeClr val="tx1"/>
                </a:solidFill>
                <a:effectLst/>
                <a:latin typeface="Bookman Old Style" panose="02050604050505020204" pitchFamily="18" charset="0"/>
                <a:ea typeface="Calibri" panose="020F0502020204030204" pitchFamily="34" charset="0"/>
              </a:rPr>
              <a:t>(verses 11b-15)</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31520" y="2121408"/>
            <a:ext cx="10396728" cy="40507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Moreover, the Lord declares to you that the Lord will make you a house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When your days are fulfilled and you lie down with your fathers, </a:t>
            </a:r>
            <a:r>
              <a:rPr lang="en-US" sz="2800" b="1" i="1" dirty="0">
                <a:solidFill>
                  <a:srgbClr val="0070C0"/>
                </a:solidFill>
                <a:latin typeface="Bookman Old Style" panose="02050604050505020204" pitchFamily="18" charset="0"/>
              </a:rPr>
              <a:t>I will raise up your offspring</a:t>
            </a:r>
            <a:r>
              <a:rPr lang="en-US" sz="2800" b="1" i="1" dirty="0">
                <a:latin typeface="Bookman Old Style" panose="02050604050505020204" pitchFamily="18" charset="0"/>
              </a:rPr>
              <a:t> after you, </a:t>
            </a:r>
            <a:r>
              <a:rPr lang="en-US" sz="2800" b="1" i="1" dirty="0">
                <a:solidFill>
                  <a:srgbClr val="0070C0"/>
                </a:solidFill>
                <a:latin typeface="Bookman Old Style" panose="02050604050505020204" pitchFamily="18" charset="0"/>
              </a:rPr>
              <a:t>who shall come from your body</a:t>
            </a:r>
            <a:r>
              <a:rPr lang="en-US" sz="2800" b="1" i="1" dirty="0">
                <a:latin typeface="Bookman Old Style" panose="02050604050505020204" pitchFamily="18" charset="0"/>
              </a:rPr>
              <a:t>, and I will establish his kingdom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He shall build a house for my name</a:t>
            </a:r>
            <a:r>
              <a:rPr lang="en-US" sz="2800" b="1" i="1" dirty="0">
                <a:latin typeface="Bookman Old Style" panose="02050604050505020204" pitchFamily="18" charset="0"/>
              </a:rPr>
              <a:t>, and I will establish the throne of his kingdom forever</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89019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 </a:t>
            </a:r>
            <a:r>
              <a:rPr lang="en-US" sz="3200" b="1" dirty="0">
                <a:solidFill>
                  <a:schemeClr val="tx1"/>
                </a:solidFill>
                <a:effectLst/>
                <a:latin typeface="Bookman Old Style" panose="02050604050505020204" pitchFamily="18" charset="0"/>
                <a:ea typeface="Calibri" panose="020F0502020204030204" pitchFamily="34" charset="0"/>
              </a:rPr>
              <a:t>The Lord made great promises to David’s descendants </a:t>
            </a:r>
            <a:r>
              <a:rPr lang="en-US" sz="3200" b="1" i="1" dirty="0">
                <a:solidFill>
                  <a:schemeClr val="tx1"/>
                </a:solidFill>
                <a:effectLst/>
                <a:latin typeface="Bookman Old Style" panose="02050604050505020204" pitchFamily="18" charset="0"/>
                <a:ea typeface="Calibri" panose="020F0502020204030204" pitchFamily="34" charset="0"/>
              </a:rPr>
              <a:t>(verses 11b-15)</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31520" y="2121408"/>
            <a:ext cx="10396728" cy="4050792"/>
          </a:xfrm>
        </p:spPr>
        <p:txBody>
          <a:bodyPr>
            <a:noAutofit/>
          </a:bodyPr>
          <a:lstStyle/>
          <a:p>
            <a:pPr marL="0" indent="0">
              <a:buNone/>
            </a:pP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I will be to him a father, and </a:t>
            </a:r>
            <a:r>
              <a:rPr lang="en-US" sz="2800" b="1" i="1" dirty="0">
                <a:solidFill>
                  <a:srgbClr val="0070C0"/>
                </a:solidFill>
                <a:latin typeface="Bookman Old Style" panose="02050604050505020204" pitchFamily="18" charset="0"/>
              </a:rPr>
              <a:t>he shall be to me a son</a:t>
            </a:r>
            <a:r>
              <a:rPr lang="en-US" sz="2800" b="1" i="1" dirty="0">
                <a:latin typeface="Bookman Old Style" panose="02050604050505020204" pitchFamily="18" charset="0"/>
              </a:rPr>
              <a:t>. When he commits iniquity, </a:t>
            </a:r>
            <a:r>
              <a:rPr lang="en-US" sz="2800" b="1" i="1" dirty="0">
                <a:solidFill>
                  <a:srgbClr val="0070C0"/>
                </a:solidFill>
                <a:latin typeface="Bookman Old Style" panose="02050604050505020204" pitchFamily="18" charset="0"/>
              </a:rPr>
              <a:t>I will discipline him </a:t>
            </a:r>
            <a:r>
              <a:rPr lang="en-US" sz="2800" b="1" i="1" dirty="0">
                <a:latin typeface="Bookman Old Style" panose="02050604050505020204" pitchFamily="18" charset="0"/>
              </a:rPr>
              <a:t>with the rod of men, with the stripes of the sons of men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but my steadfast love will not depart from him, as I took it from Saul</a:t>
            </a:r>
            <a:r>
              <a:rPr lang="en-US" sz="2800" b="1" i="1" dirty="0">
                <a:latin typeface="Bookman Old Style" panose="02050604050505020204" pitchFamily="18" charset="0"/>
              </a:rPr>
              <a:t>, whom I put away from before you</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They </a:t>
            </a:r>
            <a:r>
              <a:rPr lang="en-US" sz="2800" b="1" i="1" dirty="0">
                <a:solidFill>
                  <a:srgbClr val="0070C0"/>
                </a:solidFill>
                <a:latin typeface="Bookman Old Style" panose="02050604050505020204" pitchFamily="18" charset="0"/>
              </a:rPr>
              <a:t>slaughtered the sons of Zedekiah </a:t>
            </a:r>
            <a:r>
              <a:rPr lang="en-US" sz="2800" b="1" i="1" dirty="0">
                <a:latin typeface="Bookman Old Style" panose="02050604050505020204" pitchFamily="18" charset="0"/>
              </a:rPr>
              <a:t>before his eyes, and </a:t>
            </a:r>
            <a:r>
              <a:rPr lang="en-US" sz="2800" b="1" i="1" dirty="0">
                <a:solidFill>
                  <a:srgbClr val="0070C0"/>
                </a:solidFill>
                <a:latin typeface="Bookman Old Style" panose="02050604050505020204" pitchFamily="18" charset="0"/>
              </a:rPr>
              <a:t>put out the eyes of Zedekiah </a:t>
            </a:r>
            <a:r>
              <a:rPr lang="en-US" sz="2800" b="1" i="1" dirty="0">
                <a:latin typeface="Bookman Old Style" panose="02050604050505020204" pitchFamily="18" charset="0"/>
              </a:rPr>
              <a:t>and bound him in chains and </a:t>
            </a:r>
            <a:r>
              <a:rPr lang="en-US" sz="2800" b="1" i="1" dirty="0">
                <a:solidFill>
                  <a:srgbClr val="0070C0"/>
                </a:solidFill>
                <a:latin typeface="Bookman Old Style" panose="02050604050505020204" pitchFamily="18" charset="0"/>
              </a:rPr>
              <a:t>took him to Babylon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2 Kings 25:7</a:t>
            </a:r>
          </a:p>
          <a:p>
            <a:pPr marL="0" indent="0">
              <a:buNone/>
            </a:pPr>
            <a:r>
              <a:rPr lang="en-US" sz="2400" b="1" dirty="0">
                <a:solidFill>
                  <a:srgbClr val="C00000"/>
                </a:solidFill>
                <a:latin typeface="Bookman Old Style" panose="02050604050505020204" pitchFamily="18" charset="0"/>
              </a:rPr>
              <a:t>13</a:t>
            </a:r>
            <a:r>
              <a:rPr lang="en-US" sz="2800" b="1" dirty="0">
                <a:solidFill>
                  <a:srgbClr val="C00000"/>
                </a:solidFill>
                <a:latin typeface="Bookman Old Style" panose="02050604050505020204" pitchFamily="18" charset="0"/>
              </a:rPr>
              <a:t> </a:t>
            </a:r>
            <a:r>
              <a:rPr lang="en-US" sz="2800" b="1" i="1" dirty="0">
                <a:latin typeface="Bookman Old Style" panose="02050604050505020204" pitchFamily="18" charset="0"/>
              </a:rPr>
              <a:t>I will establish the </a:t>
            </a:r>
            <a:r>
              <a:rPr lang="en-US" sz="2800" b="1" i="1" dirty="0">
                <a:solidFill>
                  <a:srgbClr val="0070C0"/>
                </a:solidFill>
                <a:latin typeface="Bookman Old Style" panose="02050604050505020204" pitchFamily="18" charset="0"/>
              </a:rPr>
              <a:t>throne of his kingdom forever</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70180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974</TotalTime>
  <Words>959</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Bookman Old Style</vt:lpstr>
      <vt:lpstr>Calibri</vt:lpstr>
      <vt:lpstr>Rockwell</vt:lpstr>
      <vt:lpstr>Rockwell Condensed</vt:lpstr>
      <vt:lpstr>Wingdings</vt:lpstr>
      <vt:lpstr>Wood Type</vt:lpstr>
      <vt:lpstr>PowerPoint Presentation</vt:lpstr>
      <vt:lpstr>PowerPoint Presentation</vt:lpstr>
      <vt:lpstr>I. The Lord made David a great king (verses 8-9)</vt:lpstr>
      <vt:lpstr>I. The Lord made David a great king (verses 8-9)</vt:lpstr>
      <vt:lpstr>II. The Lord made great promises to Israel (verses 10-11a)</vt:lpstr>
      <vt:lpstr>II. The Lord made great promises to Israel (verses 10-11a)</vt:lpstr>
      <vt:lpstr>III. The Lord made great promises to David’s descendants (verses 11b-15)</vt:lpstr>
      <vt:lpstr>III. The Lord made great promises to David’s descendants (verses 11b-15)</vt:lpstr>
      <vt:lpstr>III. The Lord made great promises to David’s descendants (verses 11b-15)</vt:lpstr>
      <vt:lpstr>IV. The Lord made promises only the greatest of kings could fulfill (verses 16-17)</vt:lpstr>
      <vt:lpstr>IV. The Lord made promises only the greatest of kings could fulfill (verses 16-17)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2022-11-27T18:50:45Z</dcterms:modified>
</cp:coreProperties>
</file>