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399" r:id="rId2"/>
    <p:sldId id="332" r:id="rId3"/>
    <p:sldId id="256" r:id="rId4"/>
    <p:sldId id="334" r:id="rId5"/>
    <p:sldId id="400" r:id="rId6"/>
    <p:sldId id="477" r:id="rId7"/>
    <p:sldId id="470" r:id="rId8"/>
    <p:sldId id="478" r:id="rId9"/>
    <p:sldId id="479" r:id="rId10"/>
    <p:sldId id="445" r:id="rId11"/>
    <p:sldId id="473" r:id="rId12"/>
    <p:sldId id="474" r:id="rId13"/>
    <p:sldId id="475" r:id="rId14"/>
    <p:sldId id="476" r:id="rId15"/>
    <p:sldId id="471" r:id="rId16"/>
    <p:sldId id="472" r:id="rId17"/>
    <p:sldId id="480"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CCFFFF"/>
    <a:srgbClr val="00FFFF"/>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75" d="100"/>
          <a:sy n="75" d="100"/>
        </p:scale>
        <p:origin x="90"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10/3/2022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10/3/2022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10/3/2022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10/3/2022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10/3/2022</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10/3/2022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10/3/2022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10/3/2022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10/3/2022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10/3/2022</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10/3/2022</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10/3/2022</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extLst>
              <a:ext uri="{BEBA8EAE-BF5A-486C-A8C5-ECC9F3942E4B}">
                <a14:imgProps xmlns:a14="http://schemas.microsoft.com/office/drawing/2010/main">
                  <a14:imgLayer r:embed="rId3">
                    <a14:imgEffect>
                      <a14:sharpenSoften amount="-48000"/>
                    </a14:imgEffect>
                    <a14:imgEffect>
                      <a14:brightnessContrast contrast="-32000"/>
                    </a14:imgEffect>
                  </a14:imgLayer>
                </a14:imgProps>
              </a:ext>
            </a:extLst>
          </a:blip>
          <a:srcRect/>
          <a:stretch>
            <a:fillRect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EC954-883C-48AB-A3E5-AF9D3657DF66}"/>
              </a:ext>
            </a:extLst>
          </p:cNvPr>
          <p:cNvSpPr>
            <a:spLocks noGrp="1"/>
          </p:cNvSpPr>
          <p:nvPr>
            <p:ph type="title"/>
          </p:nvPr>
        </p:nvSpPr>
        <p:spPr>
          <a:xfrm>
            <a:off x="2380129" y="718614"/>
            <a:ext cx="5038165" cy="1609344"/>
          </a:xfrm>
        </p:spPr>
        <p:txBody>
          <a:bodyPr/>
          <a:lstStyle/>
          <a:p>
            <a:pPr algn="ctr"/>
            <a:r>
              <a:rPr lang="en-US" b="1" dirty="0">
                <a:solidFill>
                  <a:schemeClr val="bg1"/>
                </a:solidFill>
              </a:rPr>
              <a:t>Having ears to hear</a:t>
            </a:r>
          </a:p>
        </p:txBody>
      </p:sp>
      <p:sp>
        <p:nvSpPr>
          <p:cNvPr id="3" name="Content Placeholder 2">
            <a:extLst>
              <a:ext uri="{FF2B5EF4-FFF2-40B4-BE49-F238E27FC236}">
                <a16:creationId xmlns:a16="http://schemas.microsoft.com/office/drawing/2014/main" id="{984DA001-7F88-4333-992A-62061A95DEF3}"/>
              </a:ext>
            </a:extLst>
          </p:cNvPr>
          <p:cNvSpPr>
            <a:spLocks noGrp="1"/>
          </p:cNvSpPr>
          <p:nvPr>
            <p:ph idx="1"/>
          </p:nvPr>
        </p:nvSpPr>
        <p:spPr>
          <a:xfrm>
            <a:off x="3983915" y="5425079"/>
            <a:ext cx="8208085" cy="1428613"/>
          </a:xfrm>
        </p:spPr>
        <p:txBody>
          <a:bodyPr>
            <a:noAutofit/>
          </a:bodyPr>
          <a:lstStyle/>
          <a:p>
            <a:pPr marL="0" indent="0">
              <a:buNone/>
            </a:pPr>
            <a:r>
              <a:rPr lang="en-US" sz="3200" b="1" dirty="0">
                <a:solidFill>
                  <a:srgbClr val="CCFFFF"/>
                </a:solidFill>
              </a:rPr>
              <a:t>“He who has an ear, let him hear what the Spirit says to the churches.” </a:t>
            </a:r>
            <a:r>
              <a:rPr lang="en-US" sz="3200" b="1" dirty="0">
                <a:solidFill>
                  <a:srgbClr val="FFCCFF"/>
                </a:solidFill>
              </a:rPr>
              <a:t>Revelation 2:7</a:t>
            </a:r>
          </a:p>
        </p:txBody>
      </p:sp>
    </p:spTree>
    <p:extLst>
      <p:ext uri="{BB962C8B-B14F-4D97-AF65-F5344CB8AC3E}">
        <p14:creationId xmlns:p14="http://schemas.microsoft.com/office/powerpoint/2010/main" val="1137216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V. </a:t>
            </a:r>
            <a:r>
              <a:rPr lang="en-US" sz="3600" b="1" dirty="0">
                <a:effectLst/>
                <a:ea typeface="Calibri" panose="020F0502020204030204" pitchFamily="34" charset="0"/>
              </a:rPr>
              <a:t>Beware of false teaching</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514350" indent="-514350">
              <a:buFont typeface="+mj-lt"/>
              <a:buAutoNum type="alphaUcPeriod"/>
            </a:pPr>
            <a:r>
              <a:rPr lang="en-US" sz="2800" b="1" dirty="0"/>
              <a:t>Culture cuts deep</a:t>
            </a:r>
          </a:p>
          <a:p>
            <a:pPr marL="0" indent="0">
              <a:buNone/>
            </a:pPr>
            <a:endParaRPr lang="en-US" dirty="0"/>
          </a:p>
          <a:p>
            <a:pPr marL="0" indent="0">
              <a:buNone/>
            </a:pPr>
            <a:r>
              <a:rPr lang="en-US" sz="2800" b="1" dirty="0"/>
              <a:t>“</a:t>
            </a:r>
            <a:r>
              <a:rPr lang="en-US" sz="2800" b="1" i="1" dirty="0"/>
              <a:t>But when </a:t>
            </a:r>
            <a:r>
              <a:rPr lang="en-US" sz="2800" b="1" i="1" dirty="0">
                <a:solidFill>
                  <a:srgbClr val="0070C0"/>
                </a:solidFill>
              </a:rPr>
              <a:t>Cephas came to Antioch</a:t>
            </a:r>
            <a:r>
              <a:rPr lang="en-US" sz="2800" b="1" i="1" dirty="0"/>
              <a:t>, </a:t>
            </a:r>
            <a:r>
              <a:rPr lang="en-US" sz="2800" b="1" i="1" dirty="0">
                <a:solidFill>
                  <a:srgbClr val="0070C0"/>
                </a:solidFill>
              </a:rPr>
              <a:t>I opposed him to his face</a:t>
            </a:r>
            <a:r>
              <a:rPr lang="en-US" sz="2800" b="1" i="1" dirty="0"/>
              <a:t>, because </a:t>
            </a:r>
            <a:r>
              <a:rPr lang="en-US" sz="2800" b="1" i="1" dirty="0">
                <a:solidFill>
                  <a:srgbClr val="0070C0"/>
                </a:solidFill>
              </a:rPr>
              <a:t>he stood condemned</a:t>
            </a:r>
            <a:r>
              <a:rPr lang="en-US" sz="2800" b="1" i="1" dirty="0"/>
              <a:t>. For before certain men came from James, he </a:t>
            </a:r>
            <a:r>
              <a:rPr lang="en-US" sz="2800" b="1" i="1" dirty="0">
                <a:solidFill>
                  <a:srgbClr val="0070C0"/>
                </a:solidFill>
              </a:rPr>
              <a:t>was eating with the Gentiles</a:t>
            </a:r>
            <a:r>
              <a:rPr lang="en-US" sz="2800" b="1" i="1" dirty="0"/>
              <a:t>; but when they came he </a:t>
            </a:r>
            <a:r>
              <a:rPr lang="en-US" sz="2800" b="1" i="1" dirty="0">
                <a:solidFill>
                  <a:srgbClr val="0070C0"/>
                </a:solidFill>
              </a:rPr>
              <a:t>drew back and separated himself</a:t>
            </a:r>
            <a:r>
              <a:rPr lang="en-US" sz="2800" b="1" i="1" dirty="0"/>
              <a:t>, </a:t>
            </a:r>
            <a:r>
              <a:rPr lang="en-US" sz="2800" b="1" i="1" dirty="0">
                <a:solidFill>
                  <a:srgbClr val="0070C0"/>
                </a:solidFill>
              </a:rPr>
              <a:t>fearing the circumcision party</a:t>
            </a:r>
            <a:r>
              <a:rPr lang="en-US" sz="2800" b="1" dirty="0"/>
              <a:t>.” </a:t>
            </a:r>
            <a:r>
              <a:rPr lang="en-US" sz="2800" b="1" dirty="0">
                <a:solidFill>
                  <a:srgbClr val="C00000"/>
                </a:solidFill>
              </a:rPr>
              <a:t>Galatians 2:11-12</a:t>
            </a:r>
          </a:p>
        </p:txBody>
      </p:sp>
    </p:spTree>
    <p:extLst>
      <p:ext uri="{BB962C8B-B14F-4D97-AF65-F5344CB8AC3E}">
        <p14:creationId xmlns:p14="http://schemas.microsoft.com/office/powerpoint/2010/main" val="3703872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circle(in)">
                                      <p:cBhvr>
                                        <p:cTn id="12"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294A1-2EEC-FF40-EB28-4303BA667489}"/>
              </a:ext>
            </a:extLst>
          </p:cNvPr>
          <p:cNvSpPr>
            <a:spLocks noGrp="1"/>
          </p:cNvSpPr>
          <p:nvPr>
            <p:ph type="title"/>
          </p:nvPr>
        </p:nvSpPr>
        <p:spPr>
          <a:xfrm>
            <a:off x="6066059" y="0"/>
            <a:ext cx="6125941" cy="1609344"/>
          </a:xfrm>
        </p:spPr>
        <p:txBody>
          <a:bodyPr>
            <a:noAutofit/>
          </a:bodyPr>
          <a:lstStyle/>
          <a:p>
            <a:r>
              <a:rPr lang="en-US" sz="3200" b="1" i="1" dirty="0"/>
              <a:t>whoever says he abides in him ought to walk </a:t>
            </a:r>
            <a:r>
              <a:rPr lang="en-US" sz="3200" b="1" i="1" u="sng" dirty="0"/>
              <a:t>in the same way</a:t>
            </a:r>
            <a:r>
              <a:rPr lang="en-US" sz="3200" b="1" i="1" dirty="0"/>
              <a:t> in which he walked</a:t>
            </a:r>
            <a:r>
              <a:rPr lang="en-US" sz="3200" b="1" dirty="0"/>
              <a:t>.  </a:t>
            </a:r>
            <a:r>
              <a:rPr lang="en-US" sz="3200" b="1" dirty="0">
                <a:solidFill>
                  <a:srgbClr val="C00000"/>
                </a:solidFill>
              </a:rPr>
              <a:t>1 John 2:6</a:t>
            </a:r>
          </a:p>
        </p:txBody>
      </p:sp>
      <p:sp>
        <p:nvSpPr>
          <p:cNvPr id="4" name="Arrow: Up 3">
            <a:extLst>
              <a:ext uri="{FF2B5EF4-FFF2-40B4-BE49-F238E27FC236}">
                <a16:creationId xmlns:a16="http://schemas.microsoft.com/office/drawing/2014/main" id="{DB33DFD4-886F-C843-3BD7-0C4DF16498EB}"/>
              </a:ext>
            </a:extLst>
          </p:cNvPr>
          <p:cNvSpPr/>
          <p:nvPr/>
        </p:nvSpPr>
        <p:spPr>
          <a:xfrm rot="5400000">
            <a:off x="5056544" y="-1667438"/>
            <a:ext cx="2078913" cy="1116105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800" b="1" dirty="0"/>
              <a:t>The way of Christ </a:t>
            </a:r>
            <a:r>
              <a:rPr lang="en-US" sz="2800" b="1" dirty="0">
                <a:solidFill>
                  <a:schemeClr val="tx1"/>
                </a:solidFill>
              </a:rPr>
              <a:t>/</a:t>
            </a:r>
            <a:r>
              <a:rPr lang="en-US" sz="2800" b="1" dirty="0"/>
              <a:t> </a:t>
            </a:r>
          </a:p>
          <a:p>
            <a:pPr algn="ctr"/>
            <a:r>
              <a:rPr lang="en-US" sz="2800" b="1" dirty="0"/>
              <a:t>The Gospel of Christ</a:t>
            </a:r>
          </a:p>
        </p:txBody>
      </p:sp>
      <p:sp>
        <p:nvSpPr>
          <p:cNvPr id="6" name="Arrow: Striped Right 5">
            <a:extLst>
              <a:ext uri="{FF2B5EF4-FFF2-40B4-BE49-F238E27FC236}">
                <a16:creationId xmlns:a16="http://schemas.microsoft.com/office/drawing/2014/main" id="{9557A549-5FF5-F694-3761-223FEC351489}"/>
              </a:ext>
            </a:extLst>
          </p:cNvPr>
          <p:cNvSpPr/>
          <p:nvPr/>
        </p:nvSpPr>
        <p:spPr>
          <a:xfrm rot="2676203">
            <a:off x="830400" y="1574712"/>
            <a:ext cx="2783556" cy="1604779"/>
          </a:xfrm>
          <a:prstGeom prst="striped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End Times Teaching</a:t>
            </a:r>
          </a:p>
        </p:txBody>
      </p:sp>
      <p:sp>
        <p:nvSpPr>
          <p:cNvPr id="11" name="TextBox 10">
            <a:extLst>
              <a:ext uri="{FF2B5EF4-FFF2-40B4-BE49-F238E27FC236}">
                <a16:creationId xmlns:a16="http://schemas.microsoft.com/office/drawing/2014/main" id="{AB3CC35E-FE71-3B25-16D8-6AAA3B218804}"/>
              </a:ext>
            </a:extLst>
          </p:cNvPr>
          <p:cNvSpPr txBox="1"/>
          <p:nvPr/>
        </p:nvSpPr>
        <p:spPr>
          <a:xfrm>
            <a:off x="7759700" y="5130800"/>
            <a:ext cx="4051300" cy="1077218"/>
          </a:xfrm>
          <a:prstGeom prst="rect">
            <a:avLst/>
          </a:prstGeom>
          <a:noFill/>
        </p:spPr>
        <p:txBody>
          <a:bodyPr wrap="square" rtlCol="0">
            <a:spAutoFit/>
          </a:bodyPr>
          <a:lstStyle/>
          <a:p>
            <a:pPr algn="ctr"/>
            <a:r>
              <a:rPr lang="en-US" sz="3200" b="1" dirty="0"/>
              <a:t>Calendar over Character</a:t>
            </a:r>
          </a:p>
        </p:txBody>
      </p:sp>
    </p:spTree>
    <p:extLst>
      <p:ext uri="{BB962C8B-B14F-4D97-AF65-F5344CB8AC3E}">
        <p14:creationId xmlns:p14="http://schemas.microsoft.com/office/powerpoint/2010/main" val="3914581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circle(in)">
                                      <p:cBhvr>
                                        <p:cTn id="18"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294A1-2EEC-FF40-EB28-4303BA667489}"/>
              </a:ext>
            </a:extLst>
          </p:cNvPr>
          <p:cNvSpPr>
            <a:spLocks noGrp="1"/>
          </p:cNvSpPr>
          <p:nvPr>
            <p:ph type="title"/>
          </p:nvPr>
        </p:nvSpPr>
        <p:spPr>
          <a:xfrm>
            <a:off x="6066059" y="0"/>
            <a:ext cx="6125941" cy="1609344"/>
          </a:xfrm>
        </p:spPr>
        <p:txBody>
          <a:bodyPr>
            <a:noAutofit/>
          </a:bodyPr>
          <a:lstStyle/>
          <a:p>
            <a:r>
              <a:rPr lang="en-US" sz="3200" b="1" i="1" dirty="0"/>
              <a:t>whoever says he abides in him ought to walk </a:t>
            </a:r>
            <a:r>
              <a:rPr lang="en-US" sz="3200" b="1" i="1" u="sng" dirty="0"/>
              <a:t>in the same way</a:t>
            </a:r>
            <a:r>
              <a:rPr lang="en-US" sz="3200" b="1" i="1" dirty="0"/>
              <a:t> in which he walked</a:t>
            </a:r>
            <a:r>
              <a:rPr lang="en-US" sz="3200" b="1" dirty="0"/>
              <a:t>.  </a:t>
            </a:r>
            <a:r>
              <a:rPr lang="en-US" sz="3200" b="1" dirty="0">
                <a:solidFill>
                  <a:srgbClr val="C00000"/>
                </a:solidFill>
              </a:rPr>
              <a:t>1 John 2:6</a:t>
            </a:r>
          </a:p>
        </p:txBody>
      </p:sp>
      <p:sp>
        <p:nvSpPr>
          <p:cNvPr id="4" name="Arrow: Up 3">
            <a:extLst>
              <a:ext uri="{FF2B5EF4-FFF2-40B4-BE49-F238E27FC236}">
                <a16:creationId xmlns:a16="http://schemas.microsoft.com/office/drawing/2014/main" id="{DB33DFD4-886F-C843-3BD7-0C4DF16498EB}"/>
              </a:ext>
            </a:extLst>
          </p:cNvPr>
          <p:cNvSpPr/>
          <p:nvPr/>
        </p:nvSpPr>
        <p:spPr>
          <a:xfrm rot="5400000">
            <a:off x="5056544" y="-1667438"/>
            <a:ext cx="2078913" cy="1116105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800" b="1" dirty="0"/>
              <a:t>The way of Christ </a:t>
            </a:r>
            <a:r>
              <a:rPr lang="en-US" sz="2800" b="1" dirty="0">
                <a:solidFill>
                  <a:schemeClr val="tx1"/>
                </a:solidFill>
              </a:rPr>
              <a:t>/</a:t>
            </a:r>
            <a:r>
              <a:rPr lang="en-US" sz="2800" b="1" dirty="0"/>
              <a:t> </a:t>
            </a:r>
          </a:p>
          <a:p>
            <a:pPr algn="ctr"/>
            <a:r>
              <a:rPr lang="en-US" sz="2800" b="1" dirty="0"/>
              <a:t>The Gospel of Christ</a:t>
            </a:r>
          </a:p>
        </p:txBody>
      </p:sp>
      <p:sp>
        <p:nvSpPr>
          <p:cNvPr id="6" name="Arrow: Striped Right 5">
            <a:extLst>
              <a:ext uri="{FF2B5EF4-FFF2-40B4-BE49-F238E27FC236}">
                <a16:creationId xmlns:a16="http://schemas.microsoft.com/office/drawing/2014/main" id="{9557A549-5FF5-F694-3761-223FEC351489}"/>
              </a:ext>
            </a:extLst>
          </p:cNvPr>
          <p:cNvSpPr/>
          <p:nvPr/>
        </p:nvSpPr>
        <p:spPr>
          <a:xfrm rot="2676203">
            <a:off x="830400" y="1574712"/>
            <a:ext cx="2783556" cy="1604779"/>
          </a:xfrm>
          <a:prstGeom prst="striped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End Times Teaching</a:t>
            </a:r>
          </a:p>
        </p:txBody>
      </p:sp>
      <p:sp>
        <p:nvSpPr>
          <p:cNvPr id="8" name="Arrow: Striped Right 7">
            <a:extLst>
              <a:ext uri="{FF2B5EF4-FFF2-40B4-BE49-F238E27FC236}">
                <a16:creationId xmlns:a16="http://schemas.microsoft.com/office/drawing/2014/main" id="{FCFD8D5C-28D7-2D5D-17BD-55D912B0DD76}"/>
              </a:ext>
            </a:extLst>
          </p:cNvPr>
          <p:cNvSpPr/>
          <p:nvPr/>
        </p:nvSpPr>
        <p:spPr>
          <a:xfrm rot="2676203">
            <a:off x="3165736" y="1438675"/>
            <a:ext cx="3171018" cy="1604779"/>
          </a:xfrm>
          <a:prstGeom prst="striped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Sexual Immorality</a:t>
            </a:r>
          </a:p>
        </p:txBody>
      </p:sp>
      <p:sp>
        <p:nvSpPr>
          <p:cNvPr id="5" name="TextBox 4">
            <a:extLst>
              <a:ext uri="{FF2B5EF4-FFF2-40B4-BE49-F238E27FC236}">
                <a16:creationId xmlns:a16="http://schemas.microsoft.com/office/drawing/2014/main" id="{ADF1AFC2-5DBD-32EA-D51C-69F049D337A3}"/>
              </a:ext>
            </a:extLst>
          </p:cNvPr>
          <p:cNvSpPr txBox="1"/>
          <p:nvPr/>
        </p:nvSpPr>
        <p:spPr>
          <a:xfrm>
            <a:off x="7759700" y="5130800"/>
            <a:ext cx="4051300" cy="1077218"/>
          </a:xfrm>
          <a:prstGeom prst="rect">
            <a:avLst/>
          </a:prstGeom>
          <a:noFill/>
        </p:spPr>
        <p:txBody>
          <a:bodyPr wrap="square" rtlCol="0">
            <a:spAutoFit/>
          </a:bodyPr>
          <a:lstStyle/>
          <a:p>
            <a:pPr algn="ctr"/>
            <a:r>
              <a:rPr lang="en-US" sz="3200" b="1" dirty="0"/>
              <a:t>Love = Acceptance of Sin</a:t>
            </a:r>
          </a:p>
        </p:txBody>
      </p:sp>
    </p:spTree>
    <p:extLst>
      <p:ext uri="{BB962C8B-B14F-4D97-AF65-F5344CB8AC3E}">
        <p14:creationId xmlns:p14="http://schemas.microsoft.com/office/powerpoint/2010/main" val="2695828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294A1-2EEC-FF40-EB28-4303BA667489}"/>
              </a:ext>
            </a:extLst>
          </p:cNvPr>
          <p:cNvSpPr>
            <a:spLocks noGrp="1"/>
          </p:cNvSpPr>
          <p:nvPr>
            <p:ph type="title"/>
          </p:nvPr>
        </p:nvSpPr>
        <p:spPr>
          <a:xfrm>
            <a:off x="6066059" y="0"/>
            <a:ext cx="6125941" cy="1609344"/>
          </a:xfrm>
        </p:spPr>
        <p:txBody>
          <a:bodyPr>
            <a:noAutofit/>
          </a:bodyPr>
          <a:lstStyle/>
          <a:p>
            <a:r>
              <a:rPr lang="en-US" sz="3200" b="1" i="1" dirty="0"/>
              <a:t>whoever says he abides in him ought to walk </a:t>
            </a:r>
            <a:r>
              <a:rPr lang="en-US" sz="3200" b="1" i="1" u="sng" dirty="0"/>
              <a:t>in the same way</a:t>
            </a:r>
            <a:r>
              <a:rPr lang="en-US" sz="3200" b="1" i="1" dirty="0"/>
              <a:t> in which he walked</a:t>
            </a:r>
            <a:r>
              <a:rPr lang="en-US" sz="3200" b="1" dirty="0"/>
              <a:t>.  </a:t>
            </a:r>
            <a:r>
              <a:rPr lang="en-US" sz="3200" b="1" dirty="0">
                <a:solidFill>
                  <a:srgbClr val="C00000"/>
                </a:solidFill>
              </a:rPr>
              <a:t>1 John 2:6</a:t>
            </a:r>
          </a:p>
        </p:txBody>
      </p:sp>
      <p:sp>
        <p:nvSpPr>
          <p:cNvPr id="4" name="Arrow: Up 3">
            <a:extLst>
              <a:ext uri="{FF2B5EF4-FFF2-40B4-BE49-F238E27FC236}">
                <a16:creationId xmlns:a16="http://schemas.microsoft.com/office/drawing/2014/main" id="{DB33DFD4-886F-C843-3BD7-0C4DF16498EB}"/>
              </a:ext>
            </a:extLst>
          </p:cNvPr>
          <p:cNvSpPr/>
          <p:nvPr/>
        </p:nvSpPr>
        <p:spPr>
          <a:xfrm rot="5400000">
            <a:off x="5056544" y="-1667438"/>
            <a:ext cx="2078913" cy="1116105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800" b="1" dirty="0"/>
              <a:t>The way of Christ </a:t>
            </a:r>
            <a:r>
              <a:rPr lang="en-US" sz="2800" b="1" dirty="0">
                <a:solidFill>
                  <a:schemeClr val="tx1"/>
                </a:solidFill>
              </a:rPr>
              <a:t>/</a:t>
            </a:r>
            <a:r>
              <a:rPr lang="en-US" sz="2800" b="1" dirty="0"/>
              <a:t> </a:t>
            </a:r>
          </a:p>
          <a:p>
            <a:pPr algn="ctr"/>
            <a:r>
              <a:rPr lang="en-US" sz="2800" b="1" dirty="0"/>
              <a:t>The Gospel of Christ</a:t>
            </a:r>
          </a:p>
        </p:txBody>
      </p:sp>
      <p:sp>
        <p:nvSpPr>
          <p:cNvPr id="6" name="Arrow: Striped Right 5">
            <a:extLst>
              <a:ext uri="{FF2B5EF4-FFF2-40B4-BE49-F238E27FC236}">
                <a16:creationId xmlns:a16="http://schemas.microsoft.com/office/drawing/2014/main" id="{9557A549-5FF5-F694-3761-223FEC351489}"/>
              </a:ext>
            </a:extLst>
          </p:cNvPr>
          <p:cNvSpPr/>
          <p:nvPr/>
        </p:nvSpPr>
        <p:spPr>
          <a:xfrm rot="2676203">
            <a:off x="830400" y="1574712"/>
            <a:ext cx="2783556" cy="1604779"/>
          </a:xfrm>
          <a:prstGeom prst="striped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End Times Teaching</a:t>
            </a:r>
          </a:p>
        </p:txBody>
      </p:sp>
      <p:sp>
        <p:nvSpPr>
          <p:cNvPr id="8" name="Arrow: Striped Right 7">
            <a:extLst>
              <a:ext uri="{FF2B5EF4-FFF2-40B4-BE49-F238E27FC236}">
                <a16:creationId xmlns:a16="http://schemas.microsoft.com/office/drawing/2014/main" id="{FCFD8D5C-28D7-2D5D-17BD-55D912B0DD76}"/>
              </a:ext>
            </a:extLst>
          </p:cNvPr>
          <p:cNvSpPr/>
          <p:nvPr/>
        </p:nvSpPr>
        <p:spPr>
          <a:xfrm rot="2676203">
            <a:off x="3165736" y="1438675"/>
            <a:ext cx="3171018" cy="1604779"/>
          </a:xfrm>
          <a:prstGeom prst="striped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Sexual Immorality</a:t>
            </a:r>
          </a:p>
        </p:txBody>
      </p:sp>
      <p:sp>
        <p:nvSpPr>
          <p:cNvPr id="9" name="Arrow: Striped Right 8">
            <a:extLst>
              <a:ext uri="{FF2B5EF4-FFF2-40B4-BE49-F238E27FC236}">
                <a16:creationId xmlns:a16="http://schemas.microsoft.com/office/drawing/2014/main" id="{93AFF8E0-73BF-4D13-0724-AA8D83ED508F}"/>
              </a:ext>
            </a:extLst>
          </p:cNvPr>
          <p:cNvSpPr/>
          <p:nvPr/>
        </p:nvSpPr>
        <p:spPr>
          <a:xfrm rot="18903346">
            <a:off x="786983" y="4697130"/>
            <a:ext cx="2878071" cy="1604779"/>
          </a:xfrm>
          <a:prstGeom prst="striped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Politics</a:t>
            </a:r>
          </a:p>
        </p:txBody>
      </p:sp>
      <p:sp>
        <p:nvSpPr>
          <p:cNvPr id="3" name="TextBox 2">
            <a:extLst>
              <a:ext uri="{FF2B5EF4-FFF2-40B4-BE49-F238E27FC236}">
                <a16:creationId xmlns:a16="http://schemas.microsoft.com/office/drawing/2014/main" id="{863CA0F1-DF26-D806-4E47-BCF096A0B6C4}"/>
              </a:ext>
            </a:extLst>
          </p:cNvPr>
          <p:cNvSpPr txBox="1"/>
          <p:nvPr/>
        </p:nvSpPr>
        <p:spPr>
          <a:xfrm>
            <a:off x="7302500" y="5130800"/>
            <a:ext cx="4508500" cy="1569660"/>
          </a:xfrm>
          <a:prstGeom prst="rect">
            <a:avLst/>
          </a:prstGeom>
          <a:noFill/>
        </p:spPr>
        <p:txBody>
          <a:bodyPr wrap="square" rtlCol="0">
            <a:spAutoFit/>
          </a:bodyPr>
          <a:lstStyle/>
          <a:p>
            <a:pPr algn="ctr"/>
            <a:r>
              <a:rPr lang="en-US" sz="3200" b="1" dirty="0"/>
              <a:t>Political Agendas become the mission and the walk</a:t>
            </a:r>
          </a:p>
        </p:txBody>
      </p:sp>
    </p:spTree>
    <p:extLst>
      <p:ext uri="{BB962C8B-B14F-4D97-AF65-F5344CB8AC3E}">
        <p14:creationId xmlns:p14="http://schemas.microsoft.com/office/powerpoint/2010/main" val="2679822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circle(in)">
                                      <p:cBhvr>
                                        <p:cTn id="13"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294A1-2EEC-FF40-EB28-4303BA667489}"/>
              </a:ext>
            </a:extLst>
          </p:cNvPr>
          <p:cNvSpPr>
            <a:spLocks noGrp="1"/>
          </p:cNvSpPr>
          <p:nvPr>
            <p:ph type="title"/>
          </p:nvPr>
        </p:nvSpPr>
        <p:spPr>
          <a:xfrm>
            <a:off x="6066059" y="0"/>
            <a:ext cx="6125941" cy="1609344"/>
          </a:xfrm>
        </p:spPr>
        <p:txBody>
          <a:bodyPr>
            <a:noAutofit/>
          </a:bodyPr>
          <a:lstStyle/>
          <a:p>
            <a:r>
              <a:rPr lang="en-US" sz="3200" b="1" i="1" dirty="0"/>
              <a:t>whoever says he abides in him ought to walk </a:t>
            </a:r>
            <a:r>
              <a:rPr lang="en-US" sz="3200" b="1" i="1" u="sng" dirty="0"/>
              <a:t>in the same way</a:t>
            </a:r>
            <a:r>
              <a:rPr lang="en-US" sz="3200" b="1" i="1" dirty="0"/>
              <a:t> in which he walked</a:t>
            </a:r>
            <a:r>
              <a:rPr lang="en-US" sz="3200" b="1" dirty="0"/>
              <a:t>.  </a:t>
            </a:r>
            <a:r>
              <a:rPr lang="en-US" sz="3200" b="1" dirty="0">
                <a:solidFill>
                  <a:srgbClr val="C00000"/>
                </a:solidFill>
              </a:rPr>
              <a:t>1 John 2:6</a:t>
            </a:r>
          </a:p>
        </p:txBody>
      </p:sp>
      <p:sp>
        <p:nvSpPr>
          <p:cNvPr id="4" name="Arrow: Up 3">
            <a:extLst>
              <a:ext uri="{FF2B5EF4-FFF2-40B4-BE49-F238E27FC236}">
                <a16:creationId xmlns:a16="http://schemas.microsoft.com/office/drawing/2014/main" id="{DB33DFD4-886F-C843-3BD7-0C4DF16498EB}"/>
              </a:ext>
            </a:extLst>
          </p:cNvPr>
          <p:cNvSpPr/>
          <p:nvPr/>
        </p:nvSpPr>
        <p:spPr>
          <a:xfrm rot="5400000">
            <a:off x="5056544" y="-1667438"/>
            <a:ext cx="2078913" cy="1116105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800" b="1" dirty="0"/>
              <a:t>The way of Christ </a:t>
            </a:r>
            <a:r>
              <a:rPr lang="en-US" sz="2800" b="1" dirty="0">
                <a:solidFill>
                  <a:schemeClr val="tx1"/>
                </a:solidFill>
              </a:rPr>
              <a:t>/</a:t>
            </a:r>
            <a:r>
              <a:rPr lang="en-US" sz="2800" b="1" dirty="0"/>
              <a:t> </a:t>
            </a:r>
          </a:p>
          <a:p>
            <a:pPr algn="ctr"/>
            <a:r>
              <a:rPr lang="en-US" sz="2800" b="1" dirty="0"/>
              <a:t>The Gospel of Christ</a:t>
            </a:r>
          </a:p>
        </p:txBody>
      </p:sp>
      <p:sp>
        <p:nvSpPr>
          <p:cNvPr id="6" name="Arrow: Striped Right 5">
            <a:extLst>
              <a:ext uri="{FF2B5EF4-FFF2-40B4-BE49-F238E27FC236}">
                <a16:creationId xmlns:a16="http://schemas.microsoft.com/office/drawing/2014/main" id="{9557A549-5FF5-F694-3761-223FEC351489}"/>
              </a:ext>
            </a:extLst>
          </p:cNvPr>
          <p:cNvSpPr/>
          <p:nvPr/>
        </p:nvSpPr>
        <p:spPr>
          <a:xfrm rot="2676203">
            <a:off x="830400" y="1574712"/>
            <a:ext cx="2783556" cy="1604779"/>
          </a:xfrm>
          <a:prstGeom prst="striped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End Times Teaching</a:t>
            </a:r>
          </a:p>
        </p:txBody>
      </p:sp>
      <p:sp>
        <p:nvSpPr>
          <p:cNvPr id="8" name="Arrow: Striped Right 7">
            <a:extLst>
              <a:ext uri="{FF2B5EF4-FFF2-40B4-BE49-F238E27FC236}">
                <a16:creationId xmlns:a16="http://schemas.microsoft.com/office/drawing/2014/main" id="{FCFD8D5C-28D7-2D5D-17BD-55D912B0DD76}"/>
              </a:ext>
            </a:extLst>
          </p:cNvPr>
          <p:cNvSpPr/>
          <p:nvPr/>
        </p:nvSpPr>
        <p:spPr>
          <a:xfrm rot="2676203">
            <a:off x="3165736" y="1438675"/>
            <a:ext cx="3171018" cy="1604779"/>
          </a:xfrm>
          <a:prstGeom prst="striped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Sexual Immorality</a:t>
            </a:r>
          </a:p>
        </p:txBody>
      </p:sp>
      <p:sp>
        <p:nvSpPr>
          <p:cNvPr id="9" name="Arrow: Striped Right 8">
            <a:extLst>
              <a:ext uri="{FF2B5EF4-FFF2-40B4-BE49-F238E27FC236}">
                <a16:creationId xmlns:a16="http://schemas.microsoft.com/office/drawing/2014/main" id="{93AFF8E0-73BF-4D13-0724-AA8D83ED508F}"/>
              </a:ext>
            </a:extLst>
          </p:cNvPr>
          <p:cNvSpPr/>
          <p:nvPr/>
        </p:nvSpPr>
        <p:spPr>
          <a:xfrm rot="18903346">
            <a:off x="786983" y="4684430"/>
            <a:ext cx="2878071" cy="1604779"/>
          </a:xfrm>
          <a:prstGeom prst="striped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Politics</a:t>
            </a:r>
          </a:p>
        </p:txBody>
      </p:sp>
      <p:sp>
        <p:nvSpPr>
          <p:cNvPr id="10" name="Arrow: Striped Right 9">
            <a:extLst>
              <a:ext uri="{FF2B5EF4-FFF2-40B4-BE49-F238E27FC236}">
                <a16:creationId xmlns:a16="http://schemas.microsoft.com/office/drawing/2014/main" id="{6FF3B104-941B-0CF2-52F1-C5FEA91A0637}"/>
              </a:ext>
            </a:extLst>
          </p:cNvPr>
          <p:cNvSpPr/>
          <p:nvPr/>
        </p:nvSpPr>
        <p:spPr>
          <a:xfrm rot="18903346">
            <a:off x="3419137" y="4684430"/>
            <a:ext cx="2878071" cy="1604779"/>
          </a:xfrm>
          <a:prstGeom prst="striped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Money</a:t>
            </a:r>
          </a:p>
        </p:txBody>
      </p:sp>
      <p:sp>
        <p:nvSpPr>
          <p:cNvPr id="3" name="TextBox 2">
            <a:extLst>
              <a:ext uri="{FF2B5EF4-FFF2-40B4-BE49-F238E27FC236}">
                <a16:creationId xmlns:a16="http://schemas.microsoft.com/office/drawing/2014/main" id="{4E8E6386-4570-C11C-F15C-37B921EFE4F2}"/>
              </a:ext>
            </a:extLst>
          </p:cNvPr>
          <p:cNvSpPr txBox="1"/>
          <p:nvPr/>
        </p:nvSpPr>
        <p:spPr>
          <a:xfrm>
            <a:off x="7759700" y="5130800"/>
            <a:ext cx="4051300" cy="1077218"/>
          </a:xfrm>
          <a:prstGeom prst="rect">
            <a:avLst/>
          </a:prstGeom>
          <a:noFill/>
        </p:spPr>
        <p:txBody>
          <a:bodyPr wrap="square" rtlCol="0">
            <a:spAutoFit/>
          </a:bodyPr>
          <a:lstStyle/>
          <a:p>
            <a:pPr algn="ctr"/>
            <a:r>
              <a:rPr lang="en-US" sz="3200" b="1" dirty="0"/>
              <a:t>The prosperity Gospel</a:t>
            </a:r>
          </a:p>
        </p:txBody>
      </p:sp>
    </p:spTree>
    <p:extLst>
      <p:ext uri="{BB962C8B-B14F-4D97-AF65-F5344CB8AC3E}">
        <p14:creationId xmlns:p14="http://schemas.microsoft.com/office/powerpoint/2010/main" val="234863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circle(in)">
                                      <p:cBhvr>
                                        <p:cTn id="13"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V. </a:t>
            </a:r>
            <a:r>
              <a:rPr lang="en-US" sz="3600" b="1" dirty="0">
                <a:effectLst/>
                <a:ea typeface="Calibri" panose="020F0502020204030204" pitchFamily="34" charset="0"/>
              </a:rPr>
              <a:t>Beware of false teaching</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2121408"/>
            <a:ext cx="10576052" cy="4050792"/>
          </a:xfrm>
        </p:spPr>
        <p:txBody>
          <a:bodyPr>
            <a:noAutofit/>
          </a:bodyPr>
          <a:lstStyle/>
          <a:p>
            <a:pPr marL="514350" indent="-514350">
              <a:buFont typeface="+mj-lt"/>
              <a:buAutoNum type="alphaUcPeriod" startAt="2"/>
            </a:pPr>
            <a:r>
              <a:rPr lang="en-US" sz="2800" b="1" dirty="0"/>
              <a:t>Handle the word of truth rightly (2 Timothy 2:15)</a:t>
            </a:r>
          </a:p>
          <a:p>
            <a:pPr marL="0" indent="0">
              <a:buNone/>
            </a:pPr>
            <a:r>
              <a:rPr lang="en-US" sz="2800" b="1" dirty="0"/>
              <a:t>“</a:t>
            </a:r>
            <a:r>
              <a:rPr lang="en-US" sz="2800" b="1" i="1" dirty="0">
                <a:solidFill>
                  <a:srgbClr val="0070C0"/>
                </a:solidFill>
              </a:rPr>
              <a:t>Do your best </a:t>
            </a:r>
            <a:r>
              <a:rPr lang="en-US" sz="2800" b="1" i="1" dirty="0"/>
              <a:t>to present yourself to God as one approved, a worker who has no need to be ashamed, </a:t>
            </a:r>
            <a:r>
              <a:rPr lang="en-US" sz="2800" b="1" i="1" dirty="0">
                <a:solidFill>
                  <a:srgbClr val="0070C0"/>
                </a:solidFill>
              </a:rPr>
              <a:t>rightly handling the word of truth</a:t>
            </a:r>
            <a:r>
              <a:rPr lang="en-US" sz="2800" b="1" i="1" dirty="0"/>
              <a:t>. But </a:t>
            </a:r>
            <a:r>
              <a:rPr lang="en-US" sz="2800" b="1" i="1" dirty="0">
                <a:solidFill>
                  <a:srgbClr val="0070C0"/>
                </a:solidFill>
              </a:rPr>
              <a:t>avoid irreverent babble</a:t>
            </a:r>
            <a:r>
              <a:rPr lang="en-US" sz="2800" b="1" i="1" dirty="0"/>
              <a:t>, for </a:t>
            </a:r>
            <a:r>
              <a:rPr lang="en-US" sz="2800" b="1" i="1" dirty="0">
                <a:solidFill>
                  <a:srgbClr val="0070C0"/>
                </a:solidFill>
              </a:rPr>
              <a:t>it will lead people into more and more ungodliness</a:t>
            </a:r>
            <a:r>
              <a:rPr lang="en-US" sz="2800" b="1" i="1" dirty="0"/>
              <a:t>…</a:t>
            </a:r>
            <a:r>
              <a:rPr lang="en-US" sz="2800" b="1" dirty="0"/>
              <a:t>” </a:t>
            </a:r>
            <a:r>
              <a:rPr lang="en-US" sz="2800" b="1" dirty="0">
                <a:solidFill>
                  <a:srgbClr val="C00000"/>
                </a:solidFill>
              </a:rPr>
              <a:t>2 Timothy 2:15-16 </a:t>
            </a:r>
          </a:p>
        </p:txBody>
      </p:sp>
    </p:spTree>
    <p:extLst>
      <p:ext uri="{BB962C8B-B14F-4D97-AF65-F5344CB8AC3E}">
        <p14:creationId xmlns:p14="http://schemas.microsoft.com/office/powerpoint/2010/main" val="1036173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V. </a:t>
            </a:r>
            <a:r>
              <a:rPr lang="en-US" sz="3600" b="1" dirty="0">
                <a:effectLst/>
                <a:ea typeface="Calibri" panose="020F0502020204030204" pitchFamily="34" charset="0"/>
              </a:rPr>
              <a:t>Beware of false teaching</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514350" indent="-514350">
              <a:buFont typeface="+mj-lt"/>
              <a:buAutoNum type="alphaUcPeriod" startAt="3"/>
            </a:pPr>
            <a:r>
              <a:rPr lang="en-US" sz="2800" b="1" dirty="0"/>
              <a:t>Gently instruct those who oppose the truth (2 Timothy 2:25, NLT)</a:t>
            </a:r>
          </a:p>
          <a:p>
            <a:pPr marL="0" indent="0">
              <a:buNone/>
            </a:pPr>
            <a:r>
              <a:rPr lang="en-US" sz="2800" b="1" dirty="0"/>
              <a:t>“</a:t>
            </a:r>
            <a:r>
              <a:rPr lang="en-US" sz="2800" b="1" i="1" dirty="0"/>
              <a:t>And the Lord’s servant must not be quarrelsome but </a:t>
            </a:r>
            <a:r>
              <a:rPr lang="en-US" sz="2800" b="1" i="1" dirty="0">
                <a:solidFill>
                  <a:srgbClr val="0070C0"/>
                </a:solidFill>
              </a:rPr>
              <a:t>kind to everyone</a:t>
            </a:r>
            <a:r>
              <a:rPr lang="en-US" sz="2800" b="1" i="1" dirty="0"/>
              <a:t>, </a:t>
            </a:r>
            <a:r>
              <a:rPr lang="en-US" sz="2800" b="1" i="1" dirty="0">
                <a:solidFill>
                  <a:srgbClr val="0070C0"/>
                </a:solidFill>
              </a:rPr>
              <a:t>able to teach</a:t>
            </a:r>
            <a:r>
              <a:rPr lang="en-US" sz="2800" b="1" i="1" dirty="0"/>
              <a:t>, </a:t>
            </a:r>
            <a:r>
              <a:rPr lang="en-US" sz="2800" b="1" i="1" dirty="0">
                <a:solidFill>
                  <a:srgbClr val="0070C0"/>
                </a:solidFill>
              </a:rPr>
              <a:t>patiently enduring evil</a:t>
            </a:r>
            <a:r>
              <a:rPr lang="en-US" sz="2800" b="1" i="1" dirty="0"/>
              <a:t>, </a:t>
            </a:r>
            <a:r>
              <a:rPr lang="en-US" sz="2800" b="1" i="1" dirty="0">
                <a:solidFill>
                  <a:srgbClr val="0070C0"/>
                </a:solidFill>
              </a:rPr>
              <a:t>correcting his opponents with gentleness</a:t>
            </a:r>
            <a:r>
              <a:rPr lang="en-US" sz="2800" b="1" i="1" dirty="0"/>
              <a:t>. God may perhaps grant them repentance leading to a knowledge of the truth, and </a:t>
            </a:r>
            <a:r>
              <a:rPr lang="en-US" sz="2800" b="1" i="1" u="sng" dirty="0"/>
              <a:t>they may come to their senses and escape from the snare of the devil</a:t>
            </a:r>
            <a:r>
              <a:rPr lang="en-US" sz="2800" b="1" i="1" dirty="0"/>
              <a:t>, after being captured by him to do his will</a:t>
            </a:r>
            <a:r>
              <a:rPr lang="en-US" sz="2800" b="1" dirty="0"/>
              <a:t>.” </a:t>
            </a:r>
            <a:r>
              <a:rPr lang="en-US" sz="2800" b="1" dirty="0">
                <a:solidFill>
                  <a:srgbClr val="C00000"/>
                </a:solidFill>
              </a:rPr>
              <a:t>2 Timothy 2:24-26</a:t>
            </a:r>
          </a:p>
        </p:txBody>
      </p:sp>
    </p:spTree>
    <p:extLst>
      <p:ext uri="{BB962C8B-B14F-4D97-AF65-F5344CB8AC3E}">
        <p14:creationId xmlns:p14="http://schemas.microsoft.com/office/powerpoint/2010/main" val="965607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V. </a:t>
            </a:r>
            <a:r>
              <a:rPr lang="en-US" sz="3600" b="1" dirty="0">
                <a:effectLst/>
                <a:ea typeface="Calibri" panose="020F0502020204030204" pitchFamily="34" charset="0"/>
              </a:rPr>
              <a:t>Beware of false teaching</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514350" indent="-514350">
              <a:buFont typeface="+mj-lt"/>
              <a:buAutoNum type="alphaUcPeriod" startAt="3"/>
            </a:pPr>
            <a:r>
              <a:rPr lang="en-US" sz="2800" b="1" dirty="0"/>
              <a:t>Gently instruct those who oppose the truth (2 Timothy 2:25, NLT)</a:t>
            </a:r>
          </a:p>
          <a:p>
            <a:pPr marL="0" indent="0">
              <a:buNone/>
            </a:pPr>
            <a:r>
              <a:rPr lang="en-US" sz="2800" b="1" dirty="0"/>
              <a:t>“</a:t>
            </a:r>
            <a:r>
              <a:rPr lang="en-US" sz="2800" b="1" i="1" dirty="0"/>
              <a:t>And the Lord’s servant must not be quarrelsome but kind to everyone, able to teach, patiently enduring evil, correcting his opponents with gentleness. God may perhaps grant them repentance leading to a knowledge of the truth, and </a:t>
            </a:r>
            <a:r>
              <a:rPr lang="en-US" sz="2800" b="1" i="1" dirty="0">
                <a:solidFill>
                  <a:srgbClr val="0070C0"/>
                </a:solidFill>
              </a:rPr>
              <a:t>they may come to their senses and escape from the snare of the devil</a:t>
            </a:r>
            <a:r>
              <a:rPr lang="en-US" sz="2800" b="1" i="1" dirty="0"/>
              <a:t>, after being captured by him to do his will</a:t>
            </a:r>
            <a:r>
              <a:rPr lang="en-US" sz="2800" b="1" dirty="0"/>
              <a:t>.” </a:t>
            </a:r>
            <a:r>
              <a:rPr lang="en-US" sz="2800" b="1" dirty="0">
                <a:solidFill>
                  <a:srgbClr val="C00000"/>
                </a:solidFill>
              </a:rPr>
              <a:t>2 Timothy 2:24-26</a:t>
            </a:r>
          </a:p>
        </p:txBody>
      </p:sp>
    </p:spTree>
    <p:extLst>
      <p:ext uri="{BB962C8B-B14F-4D97-AF65-F5344CB8AC3E}">
        <p14:creationId xmlns:p14="http://schemas.microsoft.com/office/powerpoint/2010/main" val="1009639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9DC82-D1D9-44FF-AD32-E65058521F3E}"/>
              </a:ext>
            </a:extLst>
          </p:cNvPr>
          <p:cNvSpPr>
            <a:spLocks noGrp="1"/>
          </p:cNvSpPr>
          <p:nvPr>
            <p:ph type="ctrTitle"/>
          </p:nvPr>
        </p:nvSpPr>
        <p:spPr>
          <a:xfrm>
            <a:off x="0" y="0"/>
            <a:ext cx="3113313" cy="1157287"/>
          </a:xfrm>
        </p:spPr>
        <p:txBody>
          <a:bodyPr/>
          <a:lstStyle/>
          <a:p>
            <a:pPr algn="ctr"/>
            <a:br>
              <a:rPr lang="en-US" sz="4000" b="1" i="1" dirty="0">
                <a:solidFill>
                  <a:schemeClr val="tx1"/>
                </a:solidFill>
              </a:rPr>
            </a:br>
            <a:r>
              <a:rPr lang="en-US" sz="4000" b="1" i="1" dirty="0">
                <a:solidFill>
                  <a:schemeClr val="tx1"/>
                </a:solidFill>
              </a:rPr>
              <a:t>Revelation 2:12-17</a:t>
            </a:r>
            <a:endParaRPr lang="en-US" sz="4000" b="1" dirty="0">
              <a:solidFill>
                <a:schemeClr val="tx1"/>
              </a:solidFill>
            </a:endParaRPr>
          </a:p>
        </p:txBody>
      </p:sp>
      <p:sp>
        <p:nvSpPr>
          <p:cNvPr id="3" name="Title 1">
            <a:extLst>
              <a:ext uri="{FF2B5EF4-FFF2-40B4-BE49-F238E27FC236}">
                <a16:creationId xmlns:a16="http://schemas.microsoft.com/office/drawing/2014/main" id="{74CF0A9B-050B-461C-B3F0-6870761A64E2}"/>
              </a:ext>
            </a:extLst>
          </p:cNvPr>
          <p:cNvSpPr txBox="1">
            <a:spLocks/>
          </p:cNvSpPr>
          <p:nvPr/>
        </p:nvSpPr>
        <p:spPr>
          <a:xfrm>
            <a:off x="3872752" y="5474803"/>
            <a:ext cx="4101354" cy="1157287"/>
          </a:xfrm>
          <a:prstGeom prst="rect">
            <a:avLst/>
          </a:prstGeom>
        </p:spPr>
        <p:txBody>
          <a:bodyPr vert="horz" lIns="91440" tIns="45720" rIns="91440" bIns="45720" rtlCol="0" anchor="ctr">
            <a:noAutofit/>
          </a:bodyPr>
          <a:lstStyle>
            <a:lvl1pPr algn="l" defTabSz="914400" rtl="0" eaLnBrk="1" latinLnBrk="0" hangingPunct="1">
              <a:lnSpc>
                <a:spcPct val="80000"/>
              </a:lnSpc>
              <a:spcBef>
                <a:spcPct val="0"/>
              </a:spcBef>
              <a:buNone/>
              <a:defRPr sz="9600" kern="1200" cap="all" baseline="0">
                <a:blipFill dpi="0" rotWithShape="1">
                  <a:blip r:embed="rId3"/>
                  <a:srcRect/>
                  <a:tile tx="6350" ty="-127000" sx="65000" sy="64000" flip="none" algn="tl"/>
                </a:blipFill>
                <a:latin typeface="+mj-lt"/>
                <a:ea typeface="+mj-ea"/>
                <a:cs typeface="+mj-cs"/>
              </a:defRPr>
            </a:lvl1pPr>
          </a:lstStyle>
          <a:p>
            <a:pPr algn="ctr"/>
            <a:r>
              <a:rPr lang="en-US" sz="4400" b="1" dirty="0"/>
              <a:t>Beware of False Teaching</a:t>
            </a:r>
          </a:p>
          <a:p>
            <a:pPr algn="r"/>
            <a:r>
              <a:rPr lang="en-US" sz="2800" b="1" i="1" dirty="0">
                <a:solidFill>
                  <a:schemeClr val="tx1"/>
                </a:solidFill>
                <a:latin typeface="Rockwell Condensed" panose="02060603050405020104" pitchFamily="18" charset="0"/>
                <a:ea typeface="MS Gothic" panose="020B0609070205080204" pitchFamily="49" charset="-128"/>
              </a:rPr>
              <a:t>Part 1</a:t>
            </a:r>
            <a:endParaRPr lang="en-US" sz="2000" b="1" i="1" dirty="0">
              <a:solidFill>
                <a:schemeClr val="tx1"/>
              </a:solidFill>
              <a:latin typeface="Rockwell Condensed" panose="02060603050405020104" pitchFamily="18" charset="0"/>
              <a:ea typeface="MS Gothic" panose="020B0609070205080204" pitchFamily="49" charset="-128"/>
            </a:endParaRPr>
          </a:p>
        </p:txBody>
      </p:sp>
    </p:spTree>
    <p:extLst>
      <p:ext uri="{BB962C8B-B14F-4D97-AF65-F5344CB8AC3E}">
        <p14:creationId xmlns:p14="http://schemas.microsoft.com/office/powerpoint/2010/main" val="1081004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circle(in)">
                                      <p:cBhvr>
                                        <p:cTn id="10"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a:t>
            </a:r>
            <a:r>
              <a:rPr lang="en-US" sz="3600" b="1" dirty="0">
                <a:effectLst/>
                <a:ea typeface="Calibri" panose="020F0502020204030204" pitchFamily="34" charset="0"/>
              </a:rPr>
              <a:t> Jesus Christ is an almighty warrior </a:t>
            </a:r>
            <a:r>
              <a:rPr lang="en-US" sz="3600" b="1" i="1" dirty="0">
                <a:effectLst/>
                <a:ea typeface="Calibri" panose="020F0502020204030204" pitchFamily="34" charset="0"/>
              </a:rPr>
              <a:t>(verse 12)</a:t>
            </a:r>
            <a:endParaRPr lang="en-US" sz="3600"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1994408"/>
            <a:ext cx="10353526" cy="4569848"/>
          </a:xfrm>
        </p:spPr>
        <p:txBody>
          <a:bodyPr>
            <a:normAutofit/>
          </a:bodyPr>
          <a:lstStyle/>
          <a:p>
            <a:pPr marL="0" indent="0">
              <a:buNone/>
            </a:pPr>
            <a:r>
              <a:rPr lang="en-US" sz="2400" b="1" dirty="0">
                <a:solidFill>
                  <a:srgbClr val="FF0000"/>
                </a:solidFill>
              </a:rPr>
              <a:t>12</a:t>
            </a:r>
            <a:r>
              <a:rPr lang="en-US" sz="2800" b="1" dirty="0"/>
              <a:t> “</a:t>
            </a:r>
            <a:r>
              <a:rPr lang="en-US" sz="2800" b="1" i="1" dirty="0"/>
              <a:t>And to the angel of the church in Pergamum write: ‘The words of </a:t>
            </a:r>
            <a:r>
              <a:rPr lang="en-US" sz="2800" b="1" i="1" dirty="0">
                <a:solidFill>
                  <a:srgbClr val="0070C0"/>
                </a:solidFill>
              </a:rPr>
              <a:t>him who has the sharp two-edged sword</a:t>
            </a:r>
            <a:r>
              <a:rPr lang="en-US" sz="2800" b="1" dirty="0"/>
              <a:t>. </a:t>
            </a:r>
            <a:endParaRPr lang="en-US" sz="3600" b="1" dirty="0"/>
          </a:p>
        </p:txBody>
      </p:sp>
    </p:spTree>
    <p:extLst>
      <p:ext uri="{BB962C8B-B14F-4D97-AF65-F5344CB8AC3E}">
        <p14:creationId xmlns:p14="http://schemas.microsoft.com/office/powerpoint/2010/main" val="2378437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 </a:t>
            </a:r>
            <a:r>
              <a:rPr lang="en-US" sz="3600" b="1" dirty="0">
                <a:effectLst/>
                <a:ea typeface="Calibri" panose="020F0502020204030204" pitchFamily="34" charset="0"/>
              </a:rPr>
              <a:t>The Lord commended the church at Pergamum for great faithfulness amid great wickedness </a:t>
            </a:r>
            <a:r>
              <a:rPr lang="en-US" sz="3600" b="1" i="1" dirty="0">
                <a:effectLst/>
                <a:ea typeface="Calibri" panose="020F0502020204030204" pitchFamily="34" charset="0"/>
              </a:rPr>
              <a:t>(verse 13)</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0" indent="0">
              <a:buNone/>
            </a:pPr>
            <a:r>
              <a:rPr lang="en-US" sz="2400" b="1" dirty="0">
                <a:solidFill>
                  <a:srgbClr val="FF0000"/>
                </a:solidFill>
              </a:rPr>
              <a:t>13</a:t>
            </a:r>
            <a:r>
              <a:rPr lang="en-US" sz="2800" b="1" dirty="0"/>
              <a:t> “</a:t>
            </a:r>
            <a:r>
              <a:rPr lang="en-US" sz="2800" b="1" i="1" dirty="0"/>
              <a:t>‘I know where you dwell, where Satan’s throne is. Yet you hold fast my name, and you did not deny my faith even in the days of </a:t>
            </a:r>
            <a:r>
              <a:rPr lang="en-US" sz="2800" b="1" i="1" dirty="0">
                <a:solidFill>
                  <a:srgbClr val="0070C0"/>
                </a:solidFill>
              </a:rPr>
              <a:t>Antipas</a:t>
            </a:r>
            <a:r>
              <a:rPr lang="en-US" sz="2800" b="1" i="1" dirty="0"/>
              <a:t> my </a:t>
            </a:r>
            <a:r>
              <a:rPr lang="en-US" sz="2800" b="1" i="1" dirty="0">
                <a:solidFill>
                  <a:srgbClr val="0070C0"/>
                </a:solidFill>
              </a:rPr>
              <a:t>faithful</a:t>
            </a:r>
            <a:r>
              <a:rPr lang="en-US" sz="2800" b="1" i="1" dirty="0"/>
              <a:t> </a:t>
            </a:r>
            <a:r>
              <a:rPr lang="en-US" sz="2800" b="1" i="1" dirty="0">
                <a:solidFill>
                  <a:srgbClr val="0070C0"/>
                </a:solidFill>
              </a:rPr>
              <a:t>witness</a:t>
            </a:r>
            <a:r>
              <a:rPr lang="en-US" sz="2800" b="1" i="1" dirty="0"/>
              <a:t>, who was </a:t>
            </a:r>
            <a:r>
              <a:rPr lang="en-US" sz="2800" b="1" i="1" dirty="0">
                <a:solidFill>
                  <a:srgbClr val="0070C0"/>
                </a:solidFill>
              </a:rPr>
              <a:t>killed </a:t>
            </a:r>
            <a:r>
              <a:rPr lang="en-US" sz="2800" b="1" i="1" u="sng" dirty="0">
                <a:solidFill>
                  <a:srgbClr val="0070C0"/>
                </a:solidFill>
              </a:rPr>
              <a:t>among</a:t>
            </a:r>
            <a:r>
              <a:rPr lang="en-US" sz="2800" b="1" i="1" dirty="0">
                <a:solidFill>
                  <a:srgbClr val="0070C0"/>
                </a:solidFill>
              </a:rPr>
              <a:t> you</a:t>
            </a:r>
            <a:r>
              <a:rPr lang="en-US" sz="2800" b="1" i="1" dirty="0"/>
              <a:t>, </a:t>
            </a:r>
            <a:r>
              <a:rPr lang="en-US" sz="2800" b="1" i="1" dirty="0">
                <a:solidFill>
                  <a:srgbClr val="0070C0"/>
                </a:solidFill>
              </a:rPr>
              <a:t>where Satan dwells</a:t>
            </a:r>
            <a:r>
              <a:rPr lang="en-US" sz="2800" b="1" dirty="0"/>
              <a:t>. </a:t>
            </a:r>
          </a:p>
          <a:p>
            <a:pPr marL="0" indent="0">
              <a:buNone/>
            </a:pPr>
            <a:endParaRPr lang="en-US" sz="3600" b="1" i="1" dirty="0"/>
          </a:p>
        </p:txBody>
      </p:sp>
    </p:spTree>
    <p:extLst>
      <p:ext uri="{BB962C8B-B14F-4D97-AF65-F5344CB8AC3E}">
        <p14:creationId xmlns:p14="http://schemas.microsoft.com/office/powerpoint/2010/main" val="2235231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III. </a:t>
            </a:r>
            <a:r>
              <a:rPr lang="en-US" sz="3600" b="1" dirty="0">
                <a:effectLst/>
                <a:ea typeface="Calibri" panose="020F0502020204030204" pitchFamily="34" charset="0"/>
              </a:rPr>
              <a:t>The Lord rebuked the church at Pergamum for permitting false teaching within the church </a:t>
            </a:r>
            <a:r>
              <a:rPr lang="en-US" sz="3600" b="1" i="1" dirty="0">
                <a:effectLst/>
                <a:ea typeface="Calibri" panose="020F0502020204030204" pitchFamily="34" charset="0"/>
              </a:rPr>
              <a:t>(verses 14-15)</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0" indent="0">
              <a:buNone/>
            </a:pPr>
            <a:r>
              <a:rPr lang="en-US" sz="2400" b="1" dirty="0">
                <a:solidFill>
                  <a:srgbClr val="FF0000"/>
                </a:solidFill>
              </a:rPr>
              <a:t>14</a:t>
            </a:r>
            <a:r>
              <a:rPr lang="en-US" sz="2800" b="1" dirty="0"/>
              <a:t> </a:t>
            </a:r>
            <a:r>
              <a:rPr lang="en-US" sz="2800" b="1" i="1" dirty="0"/>
              <a:t>But I have a few things against you: you have some there who </a:t>
            </a:r>
            <a:r>
              <a:rPr lang="en-US" sz="2800" b="1" i="1" u="sng" dirty="0">
                <a:solidFill>
                  <a:srgbClr val="0070C0"/>
                </a:solidFill>
              </a:rPr>
              <a:t>hold</a:t>
            </a:r>
            <a:r>
              <a:rPr lang="en-US" sz="2800" b="1" i="1" dirty="0">
                <a:solidFill>
                  <a:srgbClr val="0070C0"/>
                </a:solidFill>
              </a:rPr>
              <a:t> the teaching of Balaam</a:t>
            </a:r>
            <a:r>
              <a:rPr lang="en-US" sz="2800" b="1" i="1" dirty="0"/>
              <a:t>, who taught Balak to put a stumbling block before the sons of Israel, so that they might eat food sacrificed to idols and practice sexual immorality</a:t>
            </a:r>
            <a:r>
              <a:rPr lang="en-US" sz="2800" b="1" dirty="0"/>
              <a:t>. </a:t>
            </a:r>
            <a:r>
              <a:rPr lang="en-US" sz="2400" b="1" dirty="0">
                <a:solidFill>
                  <a:srgbClr val="FF0000"/>
                </a:solidFill>
              </a:rPr>
              <a:t>15</a:t>
            </a:r>
            <a:r>
              <a:rPr lang="en-US" sz="2800" b="1" dirty="0"/>
              <a:t> </a:t>
            </a:r>
            <a:r>
              <a:rPr lang="en-US" sz="2800" b="1" i="1" dirty="0"/>
              <a:t>So also you have some who </a:t>
            </a:r>
            <a:r>
              <a:rPr lang="en-US" sz="2800" b="1" i="1" u="sng" dirty="0">
                <a:solidFill>
                  <a:srgbClr val="0070C0"/>
                </a:solidFill>
              </a:rPr>
              <a:t>hold</a:t>
            </a:r>
            <a:r>
              <a:rPr lang="en-US" sz="2800" b="1" i="1" dirty="0">
                <a:solidFill>
                  <a:srgbClr val="0070C0"/>
                </a:solidFill>
              </a:rPr>
              <a:t> the teaching of the Nicolaitans</a:t>
            </a:r>
            <a:r>
              <a:rPr lang="en-US" sz="2800" b="1" dirty="0"/>
              <a:t>. </a:t>
            </a:r>
          </a:p>
          <a:p>
            <a:pPr marL="0" indent="0">
              <a:buNone/>
            </a:pPr>
            <a:endParaRPr lang="en-US" sz="4400" b="1" dirty="0">
              <a:solidFill>
                <a:srgbClr val="C00000"/>
              </a:solidFill>
            </a:endParaRPr>
          </a:p>
        </p:txBody>
      </p:sp>
    </p:spTree>
    <p:extLst>
      <p:ext uri="{BB962C8B-B14F-4D97-AF65-F5344CB8AC3E}">
        <p14:creationId xmlns:p14="http://schemas.microsoft.com/office/powerpoint/2010/main" val="3498393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III. </a:t>
            </a:r>
            <a:r>
              <a:rPr lang="en-US" sz="3600" b="1" dirty="0">
                <a:effectLst/>
                <a:ea typeface="Calibri" panose="020F0502020204030204" pitchFamily="34" charset="0"/>
              </a:rPr>
              <a:t>The Lord rebuked the church at Pergamum for permitting false teaching within the church </a:t>
            </a:r>
            <a:r>
              <a:rPr lang="en-US" sz="3600" b="1" i="1" dirty="0">
                <a:effectLst/>
                <a:ea typeface="Calibri" panose="020F0502020204030204" pitchFamily="34" charset="0"/>
              </a:rPr>
              <a:t>(verses 14-15)</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0" indent="0">
              <a:buNone/>
            </a:pPr>
            <a:r>
              <a:rPr lang="en-US" sz="2400" b="1" dirty="0">
                <a:solidFill>
                  <a:srgbClr val="FF0000"/>
                </a:solidFill>
              </a:rPr>
              <a:t>14</a:t>
            </a:r>
            <a:r>
              <a:rPr lang="en-US" sz="2800" b="1" dirty="0"/>
              <a:t> </a:t>
            </a:r>
            <a:r>
              <a:rPr lang="en-US" sz="2800" b="1" i="1" dirty="0"/>
              <a:t>But I have a few things against you: you have some there who hold</a:t>
            </a:r>
            <a:r>
              <a:rPr lang="en-US" sz="2800" b="1" i="1" dirty="0">
                <a:solidFill>
                  <a:srgbClr val="0070C0"/>
                </a:solidFill>
              </a:rPr>
              <a:t> the teaching of Balaam</a:t>
            </a:r>
            <a:r>
              <a:rPr lang="en-US" sz="2800" b="1" i="1" dirty="0"/>
              <a:t>, who taught Balak to put a stumbling block before the sons of Israel, so that they might </a:t>
            </a:r>
            <a:r>
              <a:rPr lang="en-US" sz="2800" b="1" i="1" dirty="0">
                <a:solidFill>
                  <a:srgbClr val="0070C0"/>
                </a:solidFill>
              </a:rPr>
              <a:t>eat food sacrificed to idols and practice sexual immorality</a:t>
            </a:r>
            <a:r>
              <a:rPr lang="en-US" sz="2800" b="1" dirty="0"/>
              <a:t>. </a:t>
            </a:r>
            <a:r>
              <a:rPr lang="en-US" sz="2400" b="1" dirty="0">
                <a:solidFill>
                  <a:srgbClr val="FF0000"/>
                </a:solidFill>
              </a:rPr>
              <a:t>15</a:t>
            </a:r>
            <a:r>
              <a:rPr lang="en-US" sz="2800" b="1" dirty="0"/>
              <a:t> </a:t>
            </a:r>
            <a:r>
              <a:rPr lang="en-US" sz="2800" b="1" i="1" dirty="0"/>
              <a:t>So also you have some who hold the teaching of the Nicolaitans</a:t>
            </a:r>
            <a:r>
              <a:rPr lang="en-US" sz="2800" b="1" dirty="0"/>
              <a:t>. </a:t>
            </a:r>
          </a:p>
          <a:p>
            <a:pPr marL="0" indent="0">
              <a:buNone/>
            </a:pPr>
            <a:r>
              <a:rPr lang="en-US" sz="2400" b="1" dirty="0">
                <a:solidFill>
                  <a:srgbClr val="FF0000"/>
                </a:solidFill>
              </a:rPr>
              <a:t>15</a:t>
            </a:r>
            <a:r>
              <a:rPr lang="en-US" sz="2800" b="1" dirty="0">
                <a:solidFill>
                  <a:srgbClr val="FF0000"/>
                </a:solidFill>
              </a:rPr>
              <a:t> </a:t>
            </a:r>
            <a:r>
              <a:rPr lang="en-US" sz="2800" b="1" i="1" dirty="0">
                <a:solidFill>
                  <a:srgbClr val="0070C0"/>
                </a:solidFill>
              </a:rPr>
              <a:t>In a similar way</a:t>
            </a:r>
            <a:r>
              <a:rPr lang="en-US" sz="2800" b="1" i="1" dirty="0"/>
              <a:t>, you have some Nicolaitans among you who follow </a:t>
            </a:r>
            <a:r>
              <a:rPr lang="en-US" sz="2800" b="1" i="1" dirty="0">
                <a:solidFill>
                  <a:srgbClr val="0070C0"/>
                </a:solidFill>
              </a:rPr>
              <a:t>the same teaching</a:t>
            </a:r>
            <a:r>
              <a:rPr lang="en-US" sz="2800" b="1" i="1" dirty="0"/>
              <a:t>. </a:t>
            </a:r>
            <a:r>
              <a:rPr lang="en-US" sz="2800" b="1" dirty="0">
                <a:solidFill>
                  <a:srgbClr val="C00000"/>
                </a:solidFill>
              </a:rPr>
              <a:t>NLT</a:t>
            </a:r>
          </a:p>
          <a:p>
            <a:pPr marL="0" indent="0">
              <a:buNone/>
            </a:pPr>
            <a:endParaRPr lang="en-US" sz="4400" b="1" dirty="0">
              <a:solidFill>
                <a:srgbClr val="C00000"/>
              </a:solidFill>
            </a:endParaRPr>
          </a:p>
        </p:txBody>
      </p:sp>
    </p:spTree>
    <p:extLst>
      <p:ext uri="{BB962C8B-B14F-4D97-AF65-F5344CB8AC3E}">
        <p14:creationId xmlns:p14="http://schemas.microsoft.com/office/powerpoint/2010/main" val="4081195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IV. </a:t>
            </a:r>
            <a:r>
              <a:rPr lang="en-US" sz="3600" b="1" dirty="0">
                <a:effectLst/>
                <a:ea typeface="Calibri" panose="020F0502020204030204" pitchFamily="34" charset="0"/>
              </a:rPr>
              <a:t>The Lord commanded the church at Pergamum to repent with a deadly warning and a powerful promise </a:t>
            </a:r>
            <a:r>
              <a:rPr lang="en-US" sz="3600" b="1" i="1" dirty="0">
                <a:effectLst/>
                <a:ea typeface="Calibri" panose="020F0502020204030204" pitchFamily="34" charset="0"/>
              </a:rPr>
              <a:t>(verses 16-17)</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0" indent="0">
              <a:buNone/>
            </a:pPr>
            <a:r>
              <a:rPr lang="en-US" sz="2400" b="1" dirty="0">
                <a:solidFill>
                  <a:srgbClr val="FF0000"/>
                </a:solidFill>
                <a:effectLst/>
                <a:ea typeface="Calibri" panose="020F0502020204030204" pitchFamily="34" charset="0"/>
                <a:cs typeface="Times New Roman" panose="02020603050405020304" pitchFamily="18" charset="0"/>
              </a:rPr>
              <a:t>16</a:t>
            </a:r>
            <a:r>
              <a:rPr lang="en-US" sz="2800" b="1" dirty="0">
                <a:effectLst/>
                <a:ea typeface="Calibri" panose="020F0502020204030204" pitchFamily="34" charset="0"/>
                <a:cs typeface="Times New Roman" panose="02020603050405020304" pitchFamily="18" charset="0"/>
              </a:rPr>
              <a:t> </a:t>
            </a:r>
            <a:r>
              <a:rPr lang="en-US" sz="2800" b="1" i="1" dirty="0">
                <a:solidFill>
                  <a:srgbClr val="0070C0"/>
                </a:solidFill>
                <a:effectLst/>
                <a:ea typeface="Calibri" panose="020F0502020204030204" pitchFamily="34" charset="0"/>
                <a:cs typeface="Times New Roman" panose="02020603050405020304" pitchFamily="18" charset="0"/>
              </a:rPr>
              <a:t>Therefore repent. If not, I will come to </a:t>
            </a:r>
            <a:r>
              <a:rPr lang="en-US" sz="2800" b="1" i="1" u="sng" dirty="0">
                <a:solidFill>
                  <a:srgbClr val="7030A0"/>
                </a:solidFill>
                <a:effectLst/>
                <a:ea typeface="Calibri" panose="020F0502020204030204" pitchFamily="34" charset="0"/>
                <a:cs typeface="Times New Roman" panose="02020603050405020304" pitchFamily="18" charset="0"/>
              </a:rPr>
              <a:t>you</a:t>
            </a:r>
            <a:r>
              <a:rPr lang="en-US" sz="2800" b="1" i="1" dirty="0">
                <a:solidFill>
                  <a:srgbClr val="0070C0"/>
                </a:solidFill>
                <a:effectLst/>
                <a:ea typeface="Calibri" panose="020F0502020204030204" pitchFamily="34" charset="0"/>
                <a:cs typeface="Times New Roman" panose="02020603050405020304" pitchFamily="18" charset="0"/>
              </a:rPr>
              <a:t> soon and war against </a:t>
            </a:r>
            <a:r>
              <a:rPr lang="en-US" sz="2800" b="1" i="1" u="sng" dirty="0">
                <a:solidFill>
                  <a:srgbClr val="7030A0"/>
                </a:solidFill>
                <a:effectLst/>
                <a:ea typeface="Calibri" panose="020F0502020204030204" pitchFamily="34" charset="0"/>
                <a:cs typeface="Times New Roman" panose="02020603050405020304" pitchFamily="18" charset="0"/>
              </a:rPr>
              <a:t>them</a:t>
            </a:r>
            <a:r>
              <a:rPr lang="en-US" sz="2800" b="1" i="1" dirty="0">
                <a:solidFill>
                  <a:srgbClr val="0070C0"/>
                </a:solidFill>
                <a:effectLst/>
                <a:ea typeface="Calibri" panose="020F0502020204030204" pitchFamily="34" charset="0"/>
                <a:cs typeface="Times New Roman" panose="02020603050405020304" pitchFamily="18" charset="0"/>
              </a:rPr>
              <a:t> with the sword of my mouth</a:t>
            </a:r>
            <a:r>
              <a:rPr lang="en-US" sz="2800" b="1" dirty="0">
                <a:effectLst/>
                <a:ea typeface="Calibri" panose="020F0502020204030204" pitchFamily="34" charset="0"/>
                <a:cs typeface="Times New Roman" panose="02020603050405020304" pitchFamily="18" charset="0"/>
              </a:rPr>
              <a:t>. </a:t>
            </a:r>
            <a:r>
              <a:rPr lang="en-US" sz="2400" b="1" dirty="0">
                <a:solidFill>
                  <a:srgbClr val="FF0000"/>
                </a:solidFill>
                <a:effectLst/>
                <a:ea typeface="Calibri" panose="020F0502020204030204" pitchFamily="34" charset="0"/>
                <a:cs typeface="Times New Roman" panose="02020603050405020304" pitchFamily="18" charset="0"/>
              </a:rPr>
              <a:t>17</a:t>
            </a:r>
            <a:r>
              <a:rPr lang="en-US" sz="2800" b="1" dirty="0">
                <a:effectLst/>
                <a:ea typeface="Calibri" panose="020F0502020204030204" pitchFamily="34" charset="0"/>
                <a:cs typeface="Times New Roman" panose="02020603050405020304" pitchFamily="18" charset="0"/>
              </a:rPr>
              <a:t> </a:t>
            </a:r>
            <a:r>
              <a:rPr lang="en-US" sz="2800" b="1" i="1" dirty="0">
                <a:effectLst/>
                <a:ea typeface="Calibri" panose="020F0502020204030204" pitchFamily="34" charset="0"/>
                <a:cs typeface="Times New Roman" panose="02020603050405020304" pitchFamily="18" charset="0"/>
              </a:rPr>
              <a:t>He who has an ear, let him hear what the Spirit says to the churches. To the one who conquers I will give some of the hidden manna, and I will give him a white stone, with a new name written on the stone that no one knows except the one who receives it</a:t>
            </a:r>
            <a:r>
              <a:rPr lang="en-US" sz="2800" b="1" dirty="0">
                <a:effectLst/>
                <a:ea typeface="Calibri" panose="020F0502020204030204" pitchFamily="34" charset="0"/>
                <a:cs typeface="Times New Roman" panose="02020603050405020304" pitchFamily="18" charset="0"/>
              </a:rPr>
              <a:t>.’ </a:t>
            </a:r>
          </a:p>
          <a:p>
            <a:pPr marL="0" indent="0">
              <a:buNone/>
            </a:pPr>
            <a:endParaRPr lang="en-US" sz="4000" b="1" dirty="0">
              <a:solidFill>
                <a:srgbClr val="0070C0"/>
              </a:solidFill>
            </a:endParaRPr>
          </a:p>
        </p:txBody>
      </p:sp>
    </p:spTree>
    <p:extLst>
      <p:ext uri="{BB962C8B-B14F-4D97-AF65-F5344CB8AC3E}">
        <p14:creationId xmlns:p14="http://schemas.microsoft.com/office/powerpoint/2010/main" val="3788780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IV. </a:t>
            </a:r>
            <a:r>
              <a:rPr lang="en-US" sz="3600" b="1" dirty="0">
                <a:effectLst/>
                <a:ea typeface="Calibri" panose="020F0502020204030204" pitchFamily="34" charset="0"/>
              </a:rPr>
              <a:t>The Lord commanded the church at Pergamum to repent with a deadly warning and a powerful promise </a:t>
            </a:r>
            <a:r>
              <a:rPr lang="en-US" sz="3600" b="1" i="1" dirty="0">
                <a:effectLst/>
                <a:ea typeface="Calibri" panose="020F0502020204030204" pitchFamily="34" charset="0"/>
              </a:rPr>
              <a:t>(verses 16-17)</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0" indent="0">
              <a:buNone/>
            </a:pPr>
            <a:r>
              <a:rPr lang="en-US" sz="2400" b="1" dirty="0">
                <a:solidFill>
                  <a:srgbClr val="FF0000"/>
                </a:solidFill>
                <a:effectLst/>
                <a:ea typeface="Calibri" panose="020F0502020204030204" pitchFamily="34" charset="0"/>
                <a:cs typeface="Times New Roman" panose="02020603050405020304" pitchFamily="18" charset="0"/>
              </a:rPr>
              <a:t>16</a:t>
            </a:r>
            <a:r>
              <a:rPr lang="en-US" sz="2800" b="1" dirty="0">
                <a:effectLst/>
                <a:ea typeface="Calibri" panose="020F0502020204030204" pitchFamily="34" charset="0"/>
                <a:cs typeface="Times New Roman" panose="02020603050405020304" pitchFamily="18" charset="0"/>
              </a:rPr>
              <a:t> </a:t>
            </a:r>
            <a:r>
              <a:rPr lang="en-US" sz="2800" b="1" i="1" dirty="0">
                <a:effectLst/>
                <a:ea typeface="Calibri" panose="020F0502020204030204" pitchFamily="34" charset="0"/>
                <a:cs typeface="Times New Roman" panose="02020603050405020304" pitchFamily="18" charset="0"/>
              </a:rPr>
              <a:t>Therefore repent. If not, I will come to you soon and war against them with the sword of my mouth</a:t>
            </a:r>
            <a:r>
              <a:rPr lang="en-US" sz="2800" b="1" dirty="0">
                <a:effectLst/>
                <a:ea typeface="Calibri" panose="020F0502020204030204" pitchFamily="34" charset="0"/>
                <a:cs typeface="Times New Roman" panose="02020603050405020304" pitchFamily="18" charset="0"/>
              </a:rPr>
              <a:t>. </a:t>
            </a:r>
            <a:r>
              <a:rPr lang="en-US" sz="2400" b="1" dirty="0">
                <a:solidFill>
                  <a:srgbClr val="FF0000"/>
                </a:solidFill>
                <a:effectLst/>
                <a:ea typeface="Calibri" panose="020F0502020204030204" pitchFamily="34" charset="0"/>
                <a:cs typeface="Times New Roman" panose="02020603050405020304" pitchFamily="18" charset="0"/>
              </a:rPr>
              <a:t>17</a:t>
            </a:r>
            <a:r>
              <a:rPr lang="en-US" sz="2800" b="1" dirty="0">
                <a:effectLst/>
                <a:ea typeface="Calibri" panose="020F0502020204030204" pitchFamily="34" charset="0"/>
                <a:cs typeface="Times New Roman" panose="02020603050405020304" pitchFamily="18" charset="0"/>
              </a:rPr>
              <a:t> </a:t>
            </a:r>
            <a:r>
              <a:rPr lang="en-US" sz="2800" b="1" i="1" dirty="0">
                <a:solidFill>
                  <a:srgbClr val="0070C0"/>
                </a:solidFill>
                <a:effectLst/>
                <a:ea typeface="Calibri" panose="020F0502020204030204" pitchFamily="34" charset="0"/>
                <a:cs typeface="Times New Roman" panose="02020603050405020304" pitchFamily="18" charset="0"/>
              </a:rPr>
              <a:t>He who has an ear, let him hear what the Spirit says to the churches. To the one who conquers I will give some of the </a:t>
            </a:r>
            <a:r>
              <a:rPr lang="en-US" sz="2800" b="1" i="1" u="sng" dirty="0">
                <a:solidFill>
                  <a:srgbClr val="7030A0"/>
                </a:solidFill>
                <a:effectLst/>
                <a:ea typeface="Calibri" panose="020F0502020204030204" pitchFamily="34" charset="0"/>
                <a:cs typeface="Times New Roman" panose="02020603050405020304" pitchFamily="18" charset="0"/>
              </a:rPr>
              <a:t>hidden manna</a:t>
            </a:r>
            <a:r>
              <a:rPr lang="en-US" sz="2800" b="1" i="1" dirty="0">
                <a:solidFill>
                  <a:srgbClr val="0070C0"/>
                </a:solidFill>
                <a:effectLst/>
                <a:ea typeface="Calibri" panose="020F0502020204030204" pitchFamily="34" charset="0"/>
                <a:cs typeface="Times New Roman" panose="02020603050405020304" pitchFamily="18" charset="0"/>
              </a:rPr>
              <a:t>, and I will give him a white stone, with a new name written on the stone that no one knows except the one who receives it</a:t>
            </a:r>
            <a:r>
              <a:rPr lang="en-US" sz="2800" b="1" dirty="0">
                <a:solidFill>
                  <a:srgbClr val="0070C0"/>
                </a:solidFill>
                <a:effectLst/>
                <a:ea typeface="Calibri" panose="020F0502020204030204" pitchFamily="34" charset="0"/>
                <a:cs typeface="Times New Roman" panose="02020603050405020304" pitchFamily="18" charset="0"/>
              </a:rPr>
              <a:t>.’</a:t>
            </a:r>
            <a:r>
              <a:rPr lang="en-US" sz="2800" b="1" dirty="0">
                <a:effectLst/>
                <a:ea typeface="Calibri" panose="020F0502020204030204" pitchFamily="34" charset="0"/>
                <a:cs typeface="Times New Roman" panose="02020603050405020304" pitchFamily="18" charset="0"/>
              </a:rPr>
              <a:t> </a:t>
            </a:r>
          </a:p>
          <a:p>
            <a:pPr marL="0" indent="0">
              <a:buNone/>
            </a:pPr>
            <a:r>
              <a:rPr lang="en-US" sz="2800" b="1" dirty="0"/>
              <a:t>“…</a:t>
            </a:r>
            <a:r>
              <a:rPr lang="en-US" sz="2800" b="1" i="1" dirty="0"/>
              <a:t>it was not Moses who gave you the bread from heaven, but my Father gives you </a:t>
            </a:r>
            <a:r>
              <a:rPr lang="en-US" sz="2800" b="1" i="1" dirty="0">
                <a:solidFill>
                  <a:srgbClr val="0070C0"/>
                </a:solidFill>
              </a:rPr>
              <a:t>the true bread from heaven</a:t>
            </a:r>
            <a:r>
              <a:rPr lang="en-US" sz="2800" b="1" i="1" dirty="0"/>
              <a:t>. For the bread of God is he who comes down from heaven and </a:t>
            </a:r>
            <a:r>
              <a:rPr lang="en-US" sz="2800" b="1" i="1" dirty="0">
                <a:solidFill>
                  <a:srgbClr val="0070C0"/>
                </a:solidFill>
              </a:rPr>
              <a:t>gives life to the world</a:t>
            </a:r>
            <a:r>
              <a:rPr lang="en-US" sz="2800" b="1" dirty="0"/>
              <a:t>.” </a:t>
            </a:r>
            <a:r>
              <a:rPr lang="en-US" sz="2800" b="1" dirty="0">
                <a:solidFill>
                  <a:srgbClr val="C00000"/>
                </a:solidFill>
              </a:rPr>
              <a:t>John 6:32-33</a:t>
            </a:r>
            <a:endParaRPr lang="en-US" sz="4800" b="1" dirty="0">
              <a:solidFill>
                <a:srgbClr val="C00000"/>
              </a:solidFill>
            </a:endParaRPr>
          </a:p>
        </p:txBody>
      </p:sp>
    </p:spTree>
    <p:extLst>
      <p:ext uri="{BB962C8B-B14F-4D97-AF65-F5344CB8AC3E}">
        <p14:creationId xmlns:p14="http://schemas.microsoft.com/office/powerpoint/2010/main" val="4016905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IV. </a:t>
            </a:r>
            <a:r>
              <a:rPr lang="en-US" sz="3600" b="1" dirty="0">
                <a:effectLst/>
                <a:ea typeface="Calibri" panose="020F0502020204030204" pitchFamily="34" charset="0"/>
              </a:rPr>
              <a:t>The Lord commanded the church at Pergamum to repent with a deadly warning and a powerful promise </a:t>
            </a:r>
            <a:r>
              <a:rPr lang="en-US" sz="3600" b="1" i="1" dirty="0">
                <a:effectLst/>
                <a:ea typeface="Calibri" panose="020F0502020204030204" pitchFamily="34" charset="0"/>
              </a:rPr>
              <a:t>(verses 16-17)</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0" indent="0">
              <a:buNone/>
            </a:pPr>
            <a:r>
              <a:rPr lang="en-US" sz="2400" b="1" dirty="0">
                <a:solidFill>
                  <a:srgbClr val="FF0000"/>
                </a:solidFill>
                <a:effectLst/>
                <a:ea typeface="Calibri" panose="020F0502020204030204" pitchFamily="34" charset="0"/>
                <a:cs typeface="Times New Roman" panose="02020603050405020304" pitchFamily="18" charset="0"/>
              </a:rPr>
              <a:t>16</a:t>
            </a:r>
            <a:r>
              <a:rPr lang="en-US" sz="2800" b="1" dirty="0">
                <a:effectLst/>
                <a:ea typeface="Calibri" panose="020F0502020204030204" pitchFamily="34" charset="0"/>
                <a:cs typeface="Times New Roman" panose="02020603050405020304" pitchFamily="18" charset="0"/>
              </a:rPr>
              <a:t> </a:t>
            </a:r>
            <a:r>
              <a:rPr lang="en-US" sz="2800" b="1" i="1" dirty="0">
                <a:effectLst/>
                <a:ea typeface="Calibri" panose="020F0502020204030204" pitchFamily="34" charset="0"/>
                <a:cs typeface="Times New Roman" panose="02020603050405020304" pitchFamily="18" charset="0"/>
              </a:rPr>
              <a:t>Therefore repent. If not, I will come to you soon and war against them with the sword of my mouth</a:t>
            </a:r>
            <a:r>
              <a:rPr lang="en-US" sz="2800" b="1" dirty="0">
                <a:effectLst/>
                <a:ea typeface="Calibri" panose="020F0502020204030204" pitchFamily="34" charset="0"/>
                <a:cs typeface="Times New Roman" panose="02020603050405020304" pitchFamily="18" charset="0"/>
              </a:rPr>
              <a:t>. </a:t>
            </a:r>
            <a:r>
              <a:rPr lang="en-US" sz="2400" b="1" dirty="0">
                <a:solidFill>
                  <a:srgbClr val="FF0000"/>
                </a:solidFill>
                <a:effectLst/>
                <a:ea typeface="Calibri" panose="020F0502020204030204" pitchFamily="34" charset="0"/>
                <a:cs typeface="Times New Roman" panose="02020603050405020304" pitchFamily="18" charset="0"/>
              </a:rPr>
              <a:t>17</a:t>
            </a:r>
            <a:r>
              <a:rPr lang="en-US" sz="2800" b="1" dirty="0">
                <a:effectLst/>
                <a:ea typeface="Calibri" panose="020F0502020204030204" pitchFamily="34" charset="0"/>
                <a:cs typeface="Times New Roman" panose="02020603050405020304" pitchFamily="18" charset="0"/>
              </a:rPr>
              <a:t> </a:t>
            </a:r>
            <a:r>
              <a:rPr lang="en-US" sz="2800" b="1" i="1" dirty="0">
                <a:solidFill>
                  <a:srgbClr val="0070C0"/>
                </a:solidFill>
                <a:effectLst/>
                <a:ea typeface="Calibri" panose="020F0502020204030204" pitchFamily="34" charset="0"/>
                <a:cs typeface="Times New Roman" panose="02020603050405020304" pitchFamily="18" charset="0"/>
              </a:rPr>
              <a:t>He who has an ear, let him hear what the Spirit says to the churches. To the one who conquers I will give some of the hidden manna, and I will give him </a:t>
            </a:r>
            <a:r>
              <a:rPr lang="en-US" sz="2800" b="1" i="1" u="sng" dirty="0">
                <a:solidFill>
                  <a:srgbClr val="7030A0"/>
                </a:solidFill>
                <a:effectLst/>
                <a:ea typeface="Calibri" panose="020F0502020204030204" pitchFamily="34" charset="0"/>
                <a:cs typeface="Times New Roman" panose="02020603050405020304" pitchFamily="18" charset="0"/>
              </a:rPr>
              <a:t>a white stone</a:t>
            </a:r>
            <a:r>
              <a:rPr lang="en-US" sz="2800" b="1" i="1" dirty="0">
                <a:solidFill>
                  <a:srgbClr val="0070C0"/>
                </a:solidFill>
                <a:effectLst/>
                <a:ea typeface="Calibri" panose="020F0502020204030204" pitchFamily="34" charset="0"/>
                <a:cs typeface="Times New Roman" panose="02020603050405020304" pitchFamily="18" charset="0"/>
              </a:rPr>
              <a:t>, </a:t>
            </a:r>
            <a:r>
              <a:rPr lang="en-US" sz="2800" b="1" i="1" u="sng" dirty="0">
                <a:solidFill>
                  <a:srgbClr val="7030A0"/>
                </a:solidFill>
                <a:effectLst/>
                <a:ea typeface="Calibri" panose="020F0502020204030204" pitchFamily="34" charset="0"/>
                <a:cs typeface="Times New Roman" panose="02020603050405020304" pitchFamily="18" charset="0"/>
              </a:rPr>
              <a:t>with a new name written on the stone</a:t>
            </a:r>
            <a:r>
              <a:rPr lang="en-US" sz="2800" b="1" i="1" dirty="0">
                <a:solidFill>
                  <a:srgbClr val="0070C0"/>
                </a:solidFill>
                <a:effectLst/>
                <a:ea typeface="Calibri" panose="020F0502020204030204" pitchFamily="34" charset="0"/>
                <a:cs typeface="Times New Roman" panose="02020603050405020304" pitchFamily="18" charset="0"/>
              </a:rPr>
              <a:t> that no one knows except the one who receives it</a:t>
            </a:r>
            <a:r>
              <a:rPr lang="en-US" sz="2800" b="1" dirty="0">
                <a:solidFill>
                  <a:srgbClr val="0070C0"/>
                </a:solidFill>
                <a:effectLst/>
                <a:ea typeface="Calibri" panose="020F0502020204030204" pitchFamily="34" charset="0"/>
                <a:cs typeface="Times New Roman" panose="02020603050405020304" pitchFamily="18" charset="0"/>
              </a:rPr>
              <a:t>.’</a:t>
            </a:r>
            <a:r>
              <a:rPr lang="en-US" sz="2800" b="1" dirty="0">
                <a:effectLst/>
                <a:ea typeface="Calibri" panose="020F0502020204030204" pitchFamily="34" charset="0"/>
                <a:cs typeface="Times New Roman" panose="02020603050405020304" pitchFamily="18" charset="0"/>
              </a:rPr>
              <a:t> </a:t>
            </a:r>
          </a:p>
          <a:p>
            <a:pPr marL="0" indent="0">
              <a:buNone/>
            </a:pPr>
            <a:r>
              <a:rPr lang="en-US" sz="2800" b="1" dirty="0"/>
              <a:t>“</a:t>
            </a:r>
            <a:r>
              <a:rPr lang="en-US" sz="2800" b="1" i="1" dirty="0"/>
              <a:t>Blessed are those </a:t>
            </a:r>
            <a:r>
              <a:rPr lang="en-US" sz="2800" b="1" i="1" dirty="0">
                <a:solidFill>
                  <a:srgbClr val="0070C0"/>
                </a:solidFill>
              </a:rPr>
              <a:t>who are invited </a:t>
            </a:r>
            <a:r>
              <a:rPr lang="en-US" sz="2800" b="1" i="1" dirty="0"/>
              <a:t>to the marriage supper of the Lamb</a:t>
            </a:r>
            <a:r>
              <a:rPr lang="en-US" sz="2800" b="1" dirty="0"/>
              <a:t>.” </a:t>
            </a:r>
            <a:r>
              <a:rPr lang="en-US" sz="2800" b="1" dirty="0">
                <a:solidFill>
                  <a:srgbClr val="C00000"/>
                </a:solidFill>
              </a:rPr>
              <a:t>Revelation 19:9</a:t>
            </a:r>
          </a:p>
        </p:txBody>
      </p:sp>
    </p:spTree>
    <p:extLst>
      <p:ext uri="{BB962C8B-B14F-4D97-AF65-F5344CB8AC3E}">
        <p14:creationId xmlns:p14="http://schemas.microsoft.com/office/powerpoint/2010/main" val="1222442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15173</TotalTime>
  <Words>1174</Words>
  <Application>Microsoft Office PowerPoint</Application>
  <PresentationFormat>Widescreen</PresentationFormat>
  <Paragraphs>61</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Rockwell</vt:lpstr>
      <vt:lpstr>Rockwell Condensed</vt:lpstr>
      <vt:lpstr>Wingdings</vt:lpstr>
      <vt:lpstr>Wood Type</vt:lpstr>
      <vt:lpstr>Having ears to hear</vt:lpstr>
      <vt:lpstr> Revelation 2:12-17</vt:lpstr>
      <vt:lpstr>I. Jesus Christ is an almighty warrior (verse 12)</vt:lpstr>
      <vt:lpstr>II. The Lord commended the church at Pergamum for great faithfulness amid great wickedness (verse 13)</vt:lpstr>
      <vt:lpstr>III. The Lord rebuked the church at Pergamum for permitting false teaching within the church (verses 14-15)</vt:lpstr>
      <vt:lpstr>III. The Lord rebuked the church at Pergamum for permitting false teaching within the church (verses 14-15)</vt:lpstr>
      <vt:lpstr>IV. The Lord commanded the church at Pergamum to repent with a deadly warning and a powerful promise (verses 16-17)</vt:lpstr>
      <vt:lpstr>IV. The Lord commanded the church at Pergamum to repent with a deadly warning and a powerful promise (verses 16-17)</vt:lpstr>
      <vt:lpstr>IV. The Lord commanded the church at Pergamum to repent with a deadly warning and a powerful promise (verses 16-17)</vt:lpstr>
      <vt:lpstr>V. Beware of false teaching</vt:lpstr>
      <vt:lpstr>whoever says he abides in him ought to walk in the same way in which he walked.  1 John 2:6</vt:lpstr>
      <vt:lpstr>whoever says he abides in him ought to walk in the same way in which he walked.  1 John 2:6</vt:lpstr>
      <vt:lpstr>whoever says he abides in him ought to walk in the same way in which he walked.  1 John 2:6</vt:lpstr>
      <vt:lpstr>whoever says he abides in him ought to walk in the same way in which he walked.  1 John 2:6</vt:lpstr>
      <vt:lpstr>V. Beware of false teaching</vt:lpstr>
      <vt:lpstr>V. Beware of false teaching</vt:lpstr>
      <vt:lpstr>V. Beware of false teaching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User1</cp:lastModifiedBy>
  <cp:revision>101</cp:revision>
  <dcterms:created xsi:type="dcterms:W3CDTF">2021-12-13T14:34:44Z</dcterms:created>
  <dcterms:modified xsi:type="dcterms:W3CDTF">2022-10-03T19:20:49Z</dcterms:modified>
</cp:coreProperties>
</file>