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399" r:id="rId3"/>
    <p:sldId id="332" r:id="rId4"/>
    <p:sldId id="256" r:id="rId5"/>
    <p:sldId id="502" r:id="rId6"/>
    <p:sldId id="503" r:id="rId7"/>
    <p:sldId id="504" r:id="rId8"/>
    <p:sldId id="334" r:id="rId9"/>
    <p:sldId id="501" r:id="rId10"/>
    <p:sldId id="538" r:id="rId11"/>
    <p:sldId id="500" r:id="rId12"/>
    <p:sldId id="506" r:id="rId13"/>
    <p:sldId id="400" r:id="rId14"/>
    <p:sldId id="470" r:id="rId15"/>
    <p:sldId id="508" r:id="rId16"/>
    <p:sldId id="509" r:id="rId17"/>
    <p:sldId id="483" r:id="rId18"/>
    <p:sldId id="510" r:id="rId19"/>
    <p:sldId id="511" r:id="rId20"/>
    <p:sldId id="29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10/30/2022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2212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86191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10/30/2022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30049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65717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29582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62754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9792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10/30/2022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2974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10/30/2022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27350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0495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3003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10/30/2022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10/30/2022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4775896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sharpenSoften amount="-48000"/>
                    </a14:imgEffect>
                    <a14:imgEffect>
                      <a14:brightnessContrast contrast="-32000"/>
                    </a14:imgEffect>
                  </a14:imgLayer>
                </a14:imgProps>
              </a:ext>
            </a:extLst>
          </a:blip>
          <a:srcRect/>
          <a:stretch>
            <a:fillRect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2380129" y="718614"/>
            <a:ext cx="5038165" cy="1609344"/>
          </a:xfrm>
        </p:spPr>
        <p:txBody>
          <a:bodyPr/>
          <a:lstStyle/>
          <a:p>
            <a:pPr algn="ctr"/>
            <a:r>
              <a:rPr lang="en-US" b="1" dirty="0">
                <a:solidFill>
                  <a:schemeClr val="bg1"/>
                </a:solidFill>
              </a:rPr>
              <a:t>Having ears to hear</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3983915" y="5425079"/>
            <a:ext cx="8208085" cy="1428613"/>
          </a:xfrm>
        </p:spPr>
        <p:txBody>
          <a:bodyPr>
            <a:noAutofit/>
          </a:bodyPr>
          <a:lstStyle/>
          <a:p>
            <a:pPr marL="0" indent="0">
              <a:buNone/>
            </a:pPr>
            <a:r>
              <a:rPr lang="en-US" sz="3200" b="1" dirty="0">
                <a:solidFill>
                  <a:srgbClr val="CCFFFF"/>
                </a:solidFill>
              </a:rPr>
              <a:t>“He who has an ear, let him hear what the Spirit says to the churches.” </a:t>
            </a:r>
            <a:r>
              <a:rPr lang="en-US" sz="3200" b="1" dirty="0">
                <a:solidFill>
                  <a:srgbClr val="FFCCFF"/>
                </a:solidFill>
              </a:rPr>
              <a:t>Revelation 2:7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Times New Roman" panose="02020603050405020304" pitchFamily="18" charset="0"/>
              </a:rPr>
              <a:t>Jesus highly commends the church at Philadelphia… </a:t>
            </a:r>
            <a:r>
              <a:rPr lang="en-US" sz="3600" b="1" i="1" dirty="0">
                <a:effectLst/>
                <a:ea typeface="Times New Roman" panose="02020603050405020304" pitchFamily="18" charset="0"/>
              </a:rPr>
              <a:t>(verses 8-10)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startAt="3"/>
            </a:pPr>
            <a:r>
              <a:rPr lang="en-US" sz="2800" b="1" dirty="0"/>
              <a:t>…for following Jesus’ example of patient endurance </a:t>
            </a:r>
            <a:r>
              <a:rPr lang="en-US" sz="2800" b="1" i="1" dirty="0"/>
              <a:t>(10)</a:t>
            </a:r>
          </a:p>
          <a:p>
            <a:pPr marL="0" indent="0">
              <a:buNone/>
            </a:pPr>
            <a:r>
              <a:rPr lang="en-US" sz="2400" b="1" dirty="0">
                <a:solidFill>
                  <a:srgbClr val="FF0000"/>
                </a:solidFill>
              </a:rPr>
              <a:t>10</a:t>
            </a:r>
            <a:r>
              <a:rPr lang="en-US" sz="2800" b="1" dirty="0"/>
              <a:t> </a:t>
            </a:r>
            <a:r>
              <a:rPr lang="en-US" sz="2800" b="1" i="1" dirty="0">
                <a:solidFill>
                  <a:srgbClr val="0070C0"/>
                </a:solidFill>
              </a:rPr>
              <a:t>Because you have kept my word </a:t>
            </a:r>
            <a:r>
              <a:rPr lang="en-US" sz="2800" b="1" i="1" dirty="0">
                <a:solidFill>
                  <a:srgbClr val="7030A0"/>
                </a:solidFill>
              </a:rPr>
              <a:t>about </a:t>
            </a:r>
            <a:r>
              <a:rPr lang="en-US" sz="2800" b="1" i="1" u="sng" dirty="0">
                <a:solidFill>
                  <a:srgbClr val="7030A0"/>
                </a:solidFill>
              </a:rPr>
              <a:t>patient endurance</a:t>
            </a:r>
            <a:r>
              <a:rPr lang="en-US" sz="2800" b="1" i="1" dirty="0">
                <a:solidFill>
                  <a:srgbClr val="7030A0"/>
                </a:solidFill>
              </a:rPr>
              <a:t>,</a:t>
            </a:r>
            <a:r>
              <a:rPr lang="en-US" sz="2800" b="1" dirty="0">
                <a:solidFill>
                  <a:srgbClr val="FF0000"/>
                </a:solidFill>
              </a:rPr>
              <a:t>*</a:t>
            </a:r>
            <a:r>
              <a:rPr lang="en-US" sz="2800" b="1" i="1" dirty="0">
                <a:solidFill>
                  <a:srgbClr val="7030A0"/>
                </a:solidFill>
              </a:rPr>
              <a:t> </a:t>
            </a:r>
            <a:r>
              <a:rPr lang="en-US" sz="2800" b="1" i="1" dirty="0"/>
              <a:t>I will keep you from the hour of trial that is coming on the whole world, to try those who dwell on the earth</a:t>
            </a:r>
            <a:r>
              <a:rPr lang="en-US" sz="2800" b="1" dirty="0"/>
              <a:t>.  </a:t>
            </a:r>
          </a:p>
          <a:p>
            <a:pPr marL="0" indent="0">
              <a:buNone/>
            </a:pPr>
            <a:r>
              <a:rPr lang="en-US" sz="2400" b="1" dirty="0">
                <a:solidFill>
                  <a:srgbClr val="FF0000"/>
                </a:solidFill>
              </a:rPr>
              <a:t>10 </a:t>
            </a:r>
            <a:r>
              <a:rPr lang="en-US" sz="2800" b="1" i="1" dirty="0"/>
              <a:t>Because you have kept the word of </a:t>
            </a:r>
            <a:r>
              <a:rPr lang="en-US" sz="2800" b="1" i="1" dirty="0">
                <a:solidFill>
                  <a:srgbClr val="7030A0"/>
                </a:solidFill>
              </a:rPr>
              <a:t>my </a:t>
            </a:r>
            <a:r>
              <a:rPr lang="en-US" sz="2800" b="1" i="1" u="sng" dirty="0">
                <a:solidFill>
                  <a:srgbClr val="7030A0"/>
                </a:solidFill>
              </a:rPr>
              <a:t>perseverance</a:t>
            </a:r>
            <a:r>
              <a:rPr lang="en-US" sz="2800" b="1" dirty="0">
                <a:solidFill>
                  <a:srgbClr val="FF0000"/>
                </a:solidFill>
              </a:rPr>
              <a:t>*</a:t>
            </a:r>
            <a:r>
              <a:rPr lang="en-US" sz="2800" b="1" i="1" dirty="0"/>
              <a:t>… </a:t>
            </a:r>
            <a:r>
              <a:rPr lang="en-US" sz="2800" b="1" dirty="0">
                <a:solidFill>
                  <a:srgbClr val="C00000"/>
                </a:solidFill>
              </a:rPr>
              <a:t>NASB</a:t>
            </a:r>
          </a:p>
          <a:p>
            <a:pPr marL="0" indent="0">
              <a:buNone/>
            </a:pPr>
            <a:r>
              <a:rPr lang="en-US" sz="2800" b="1" dirty="0">
                <a:solidFill>
                  <a:srgbClr val="C00000"/>
                </a:solidFill>
              </a:rPr>
              <a:t>* </a:t>
            </a:r>
            <a:r>
              <a:rPr lang="en-US" sz="2800" b="1" dirty="0">
                <a:solidFill>
                  <a:srgbClr val="7030A0"/>
                </a:solidFill>
              </a:rPr>
              <a:t>the capacity to hold out or bear up in the face of difficulty</a:t>
            </a:r>
            <a:endParaRPr lang="en-US" sz="3600" b="1" dirty="0">
              <a:solidFill>
                <a:srgbClr val="7030A0"/>
              </a:solidFill>
            </a:endParaRPr>
          </a:p>
        </p:txBody>
      </p:sp>
    </p:spTree>
    <p:extLst>
      <p:ext uri="{BB962C8B-B14F-4D97-AF65-F5344CB8AC3E}">
        <p14:creationId xmlns:p14="http://schemas.microsoft.com/office/powerpoint/2010/main" val="265914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15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Times New Roman" panose="02020603050405020304" pitchFamily="18" charset="0"/>
              </a:rPr>
              <a:t>Jesus highly commends the church at Philadelphia… </a:t>
            </a:r>
            <a:r>
              <a:rPr lang="en-US" sz="3600" b="1" i="1" dirty="0">
                <a:effectLst/>
                <a:ea typeface="Times New Roman" panose="02020603050405020304" pitchFamily="18" charset="0"/>
              </a:rPr>
              <a:t>(verses 8-10)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startAt="3"/>
            </a:pPr>
            <a:r>
              <a:rPr lang="en-US" sz="2800" b="1" dirty="0"/>
              <a:t>…for following Jesus’ example of patient endurance </a:t>
            </a:r>
            <a:r>
              <a:rPr lang="en-US" sz="2800" b="1" i="1" dirty="0"/>
              <a:t>(10)</a:t>
            </a:r>
          </a:p>
          <a:p>
            <a:pPr marL="0" indent="0">
              <a:buNone/>
            </a:pPr>
            <a:r>
              <a:rPr lang="en-US" sz="2400" b="1" dirty="0">
                <a:solidFill>
                  <a:srgbClr val="FF0000"/>
                </a:solidFill>
              </a:rPr>
              <a:t>10</a:t>
            </a:r>
            <a:r>
              <a:rPr lang="en-US" sz="2800" b="1" dirty="0"/>
              <a:t> </a:t>
            </a:r>
            <a:r>
              <a:rPr lang="en-US" sz="2800" b="1" i="1" dirty="0">
                <a:solidFill>
                  <a:srgbClr val="0070C0"/>
                </a:solidFill>
              </a:rPr>
              <a:t>Because you have kept my word </a:t>
            </a:r>
            <a:r>
              <a:rPr lang="en-US" sz="2800" b="1" i="1" dirty="0">
                <a:solidFill>
                  <a:srgbClr val="7030A0"/>
                </a:solidFill>
              </a:rPr>
              <a:t>about </a:t>
            </a:r>
            <a:r>
              <a:rPr lang="en-US" sz="2800" b="1" i="1" u="sng" dirty="0">
                <a:solidFill>
                  <a:srgbClr val="7030A0"/>
                </a:solidFill>
              </a:rPr>
              <a:t>patient endurance</a:t>
            </a:r>
            <a:r>
              <a:rPr lang="en-US" sz="2800" b="1" i="1" dirty="0">
                <a:solidFill>
                  <a:srgbClr val="7030A0"/>
                </a:solidFill>
              </a:rPr>
              <a:t>,</a:t>
            </a:r>
            <a:r>
              <a:rPr lang="en-US" sz="2800" b="1" dirty="0">
                <a:solidFill>
                  <a:srgbClr val="FF0000"/>
                </a:solidFill>
              </a:rPr>
              <a:t>*</a:t>
            </a:r>
            <a:r>
              <a:rPr lang="en-US" sz="2800" b="1" i="1" dirty="0">
                <a:solidFill>
                  <a:srgbClr val="7030A0"/>
                </a:solidFill>
              </a:rPr>
              <a:t> </a:t>
            </a:r>
            <a:r>
              <a:rPr lang="en-US" sz="2800" b="1" i="1" dirty="0">
                <a:solidFill>
                  <a:srgbClr val="00B050"/>
                </a:solidFill>
              </a:rPr>
              <a:t>I will keep you from the hour of trial that is coming on the whole world, to try those who dwell on the earth</a:t>
            </a:r>
            <a:r>
              <a:rPr lang="en-US" sz="2800" b="1" dirty="0"/>
              <a:t>.  </a:t>
            </a:r>
          </a:p>
          <a:p>
            <a:pPr marL="0" indent="0">
              <a:buNone/>
            </a:pPr>
            <a:r>
              <a:rPr lang="en-US" sz="2400" b="1" dirty="0">
                <a:solidFill>
                  <a:srgbClr val="FF0000"/>
                </a:solidFill>
              </a:rPr>
              <a:t>10 </a:t>
            </a:r>
            <a:r>
              <a:rPr lang="en-US" sz="2800" b="1" i="1" dirty="0"/>
              <a:t>Because you have kept the word of </a:t>
            </a:r>
            <a:r>
              <a:rPr lang="en-US" sz="2800" b="1" i="1" dirty="0">
                <a:solidFill>
                  <a:srgbClr val="7030A0"/>
                </a:solidFill>
              </a:rPr>
              <a:t>my </a:t>
            </a:r>
            <a:r>
              <a:rPr lang="en-US" sz="2800" b="1" i="1" u="sng" dirty="0">
                <a:solidFill>
                  <a:srgbClr val="7030A0"/>
                </a:solidFill>
              </a:rPr>
              <a:t>perseverance</a:t>
            </a:r>
            <a:r>
              <a:rPr lang="en-US" sz="2800" b="1" dirty="0">
                <a:solidFill>
                  <a:srgbClr val="FF0000"/>
                </a:solidFill>
              </a:rPr>
              <a:t>*</a:t>
            </a:r>
            <a:r>
              <a:rPr lang="en-US" sz="2800" b="1" i="1" dirty="0"/>
              <a:t>… </a:t>
            </a:r>
            <a:r>
              <a:rPr lang="en-US" sz="2800" b="1" dirty="0">
                <a:solidFill>
                  <a:srgbClr val="C00000"/>
                </a:solidFill>
              </a:rPr>
              <a:t>NASB</a:t>
            </a:r>
          </a:p>
          <a:p>
            <a:pPr marL="0" indent="0">
              <a:buNone/>
            </a:pPr>
            <a:r>
              <a:rPr lang="en-US" sz="2800" b="1" dirty="0">
                <a:solidFill>
                  <a:srgbClr val="C00000"/>
                </a:solidFill>
              </a:rPr>
              <a:t>* </a:t>
            </a:r>
            <a:r>
              <a:rPr lang="en-US" sz="2800" b="1" dirty="0">
                <a:solidFill>
                  <a:srgbClr val="7030A0"/>
                </a:solidFill>
              </a:rPr>
              <a:t>the capacity to hold out or bear up in the face of difficulty</a:t>
            </a:r>
            <a:endParaRPr lang="en-US" sz="3600" b="1" dirty="0">
              <a:solidFill>
                <a:srgbClr val="7030A0"/>
              </a:solidFill>
            </a:endParaRPr>
          </a:p>
        </p:txBody>
      </p:sp>
    </p:spTree>
    <p:extLst>
      <p:ext uri="{BB962C8B-B14F-4D97-AF65-F5344CB8AC3E}">
        <p14:creationId xmlns:p14="http://schemas.microsoft.com/office/powerpoint/2010/main" val="190509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Times New Roman" panose="02020603050405020304" pitchFamily="18" charset="0"/>
              </a:rPr>
              <a:t>Jesus commands the church at Philadelphia to </a:t>
            </a:r>
            <a:r>
              <a:rPr lang="en-US" sz="3600" b="1" i="1" dirty="0">
                <a:effectLst/>
                <a:ea typeface="Times New Roman" panose="02020603050405020304" pitchFamily="18" charset="0"/>
              </a:rPr>
              <a:t>hold fast what you have</a:t>
            </a:r>
            <a:r>
              <a:rPr lang="en-US" sz="3600" b="1" dirty="0">
                <a:effectLst/>
                <a:ea typeface="Times New Roman" panose="02020603050405020304" pitchFamily="18" charset="0"/>
              </a:rPr>
              <a:t> </a:t>
            </a:r>
            <a:r>
              <a:rPr lang="en-US" sz="3600" b="1" i="1" dirty="0">
                <a:effectLst/>
                <a:ea typeface="Times New Roman" panose="02020603050405020304" pitchFamily="18" charset="0"/>
              </a:rPr>
              <a:t>(verse 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11</a:t>
            </a:r>
            <a:r>
              <a:rPr lang="en-US" sz="2800" b="1" dirty="0"/>
              <a:t> </a:t>
            </a:r>
            <a:r>
              <a:rPr lang="en-US" sz="2800" b="1" i="1" dirty="0"/>
              <a:t>I am coming soon. Hold fast what you have, so that no one may seize your </a:t>
            </a:r>
            <a:r>
              <a:rPr lang="en-US" sz="2800" b="1" i="1" dirty="0">
                <a:solidFill>
                  <a:srgbClr val="7030A0"/>
                </a:solidFill>
              </a:rPr>
              <a:t>crown</a:t>
            </a:r>
            <a:r>
              <a:rPr lang="en-US" sz="2800" b="1" dirty="0"/>
              <a:t>.</a:t>
            </a:r>
            <a:r>
              <a:rPr lang="en-US" sz="2800" b="1" dirty="0">
                <a:solidFill>
                  <a:srgbClr val="FF0000"/>
                </a:solidFill>
              </a:rPr>
              <a:t>*</a:t>
            </a:r>
          </a:p>
          <a:p>
            <a:pPr marL="0" indent="0">
              <a:buNone/>
            </a:pPr>
            <a:endParaRPr lang="en-US" sz="8000" b="1" i="1" dirty="0">
              <a:solidFill>
                <a:srgbClr val="C00000"/>
              </a:solidFill>
            </a:endParaRPr>
          </a:p>
          <a:p>
            <a:pPr marL="0" indent="0">
              <a:buNone/>
            </a:pPr>
            <a:endParaRPr lang="en-US" sz="8000" b="1" i="1" dirty="0">
              <a:solidFill>
                <a:srgbClr val="C00000"/>
              </a:solidFill>
            </a:endParaRPr>
          </a:p>
          <a:p>
            <a:pPr marL="0" indent="0">
              <a:buNone/>
            </a:pPr>
            <a:r>
              <a:rPr lang="en-US" sz="2800" b="1" dirty="0">
                <a:solidFill>
                  <a:srgbClr val="C00000"/>
                </a:solidFill>
              </a:rPr>
              <a:t>* </a:t>
            </a:r>
            <a:r>
              <a:rPr lang="en-US" sz="2800" b="1" dirty="0">
                <a:solidFill>
                  <a:srgbClr val="7030A0"/>
                </a:solidFill>
              </a:rPr>
              <a:t>Given as an award or prize for exceptional service or conduct</a:t>
            </a: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Times New Roman" panose="02020603050405020304" pitchFamily="18" charset="0"/>
              </a:rPr>
              <a:t>Jesus promises the church at Philadelphia the highest of honor in eternity </a:t>
            </a:r>
            <a:r>
              <a:rPr lang="en-US" sz="3600" b="1" i="1" dirty="0">
                <a:effectLst/>
                <a:ea typeface="Times New Roman" panose="02020603050405020304" pitchFamily="18" charset="0"/>
              </a:rPr>
              <a:t>(verses 12-13)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032508"/>
            <a:ext cx="10058400" cy="4050792"/>
          </a:xfrm>
        </p:spPr>
        <p:txBody>
          <a:bodyPr>
            <a:noAutofit/>
          </a:bodyPr>
          <a:lstStyle/>
          <a:p>
            <a:pPr marL="0" indent="0">
              <a:buNone/>
            </a:pPr>
            <a:r>
              <a:rPr lang="en-US" sz="2400" b="1" dirty="0">
                <a:solidFill>
                  <a:srgbClr val="FF0000"/>
                </a:solidFill>
              </a:rPr>
              <a:t>12</a:t>
            </a:r>
            <a:r>
              <a:rPr lang="en-US" sz="2800" b="1" dirty="0"/>
              <a:t> </a:t>
            </a:r>
            <a:r>
              <a:rPr lang="en-US" sz="2800" b="1" i="1" dirty="0"/>
              <a:t>The one who conquers, </a:t>
            </a:r>
            <a:r>
              <a:rPr lang="en-US" sz="2800" b="1" i="1" dirty="0">
                <a:solidFill>
                  <a:srgbClr val="0070C0"/>
                </a:solidFill>
              </a:rPr>
              <a:t>I will make him a </a:t>
            </a:r>
            <a:r>
              <a:rPr lang="en-US" sz="2800" b="1" i="1" dirty="0">
                <a:solidFill>
                  <a:srgbClr val="7030A0"/>
                </a:solidFill>
              </a:rPr>
              <a:t>pillar</a:t>
            </a:r>
            <a:r>
              <a:rPr lang="en-US" sz="2800" b="1" dirty="0">
                <a:solidFill>
                  <a:srgbClr val="FF0000"/>
                </a:solidFill>
              </a:rPr>
              <a:t>*</a:t>
            </a:r>
            <a:r>
              <a:rPr lang="en-US" sz="2800" b="1" i="1" dirty="0">
                <a:solidFill>
                  <a:srgbClr val="0070C0"/>
                </a:solidFill>
              </a:rPr>
              <a:t> in the temple of my God</a:t>
            </a:r>
            <a:r>
              <a:rPr lang="en-US" sz="2800" b="1" i="1" dirty="0"/>
              <a:t>. </a:t>
            </a:r>
            <a:r>
              <a:rPr lang="en-US" sz="2800" b="1" i="1" dirty="0">
                <a:solidFill>
                  <a:srgbClr val="0070C0"/>
                </a:solidFill>
              </a:rPr>
              <a:t>Never shall he go out of it</a:t>
            </a:r>
            <a:r>
              <a:rPr lang="en-US" sz="2800" b="1" i="1" dirty="0"/>
              <a:t>, and I will write on him the name of my God, and the name of the city of my God, the new Jerusalem, which comes down from my God out of heaven, and my own new name</a:t>
            </a:r>
            <a:r>
              <a:rPr lang="en-US" sz="2800" b="1" dirty="0"/>
              <a:t>. </a:t>
            </a:r>
          </a:p>
          <a:p>
            <a:pPr marL="0" indent="0">
              <a:buNone/>
            </a:pPr>
            <a:r>
              <a:rPr lang="en-US" sz="2800" b="1" dirty="0"/>
              <a:t>“</a:t>
            </a:r>
            <a:r>
              <a:rPr lang="en-US" sz="2800" b="1" i="1" dirty="0"/>
              <a:t>And I saw no temple in the city, for </a:t>
            </a:r>
            <a:r>
              <a:rPr lang="en-US" sz="2800" b="1" i="1" dirty="0">
                <a:solidFill>
                  <a:srgbClr val="0070C0"/>
                </a:solidFill>
              </a:rPr>
              <a:t>its temple is the Lord God the Almighty and the Lamb</a:t>
            </a:r>
            <a:r>
              <a:rPr lang="en-US" sz="2800" b="1" dirty="0"/>
              <a:t>.” </a:t>
            </a:r>
            <a:r>
              <a:rPr lang="en-US" sz="2800" b="1" dirty="0">
                <a:solidFill>
                  <a:srgbClr val="C00000"/>
                </a:solidFill>
              </a:rPr>
              <a:t>Revelation 21:22</a:t>
            </a:r>
          </a:p>
          <a:p>
            <a:pPr marL="0" indent="0">
              <a:buNone/>
            </a:pPr>
            <a:endParaRPr lang="en-US" sz="2800" b="1" dirty="0">
              <a:solidFill>
                <a:srgbClr val="C00000"/>
              </a:solidFill>
            </a:endParaRPr>
          </a:p>
          <a:p>
            <a:pPr marL="0" indent="0">
              <a:buNone/>
            </a:pPr>
            <a:r>
              <a:rPr lang="en-US" sz="2800" b="1" dirty="0">
                <a:solidFill>
                  <a:srgbClr val="C00000"/>
                </a:solidFill>
              </a:rPr>
              <a:t>* </a:t>
            </a:r>
            <a:r>
              <a:rPr lang="en-US" sz="2800" b="1" dirty="0">
                <a:solidFill>
                  <a:srgbClr val="7030A0"/>
                </a:solidFill>
              </a:rPr>
              <a:t>A person or community recognized for spiritual leadership</a:t>
            </a:r>
            <a:endParaRPr lang="en-US" sz="3600" b="1" dirty="0">
              <a:solidFill>
                <a:srgbClr val="C00000"/>
              </a:solidFill>
            </a:endParaRPr>
          </a:p>
        </p:txBody>
      </p:sp>
    </p:spTree>
    <p:extLst>
      <p:ext uri="{BB962C8B-B14F-4D97-AF65-F5344CB8AC3E}">
        <p14:creationId xmlns:p14="http://schemas.microsoft.com/office/powerpoint/2010/main" val="37887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ircle(in)">
                                      <p:cBhvr>
                                        <p:cTn id="11" dur="2000"/>
                                        <p:tgtEl>
                                          <p:spTgt spid="5">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circle(in)">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Times New Roman" panose="02020603050405020304" pitchFamily="18" charset="0"/>
              </a:rPr>
              <a:t>Jesus promises the church at Philadelphia the highest of honor in eternity </a:t>
            </a:r>
            <a:r>
              <a:rPr lang="en-US" sz="3600" b="1" i="1" dirty="0">
                <a:effectLst/>
                <a:ea typeface="Times New Roman" panose="02020603050405020304" pitchFamily="18" charset="0"/>
              </a:rPr>
              <a:t>(verses 12-13)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032508"/>
            <a:ext cx="10058400" cy="4050792"/>
          </a:xfrm>
        </p:spPr>
        <p:txBody>
          <a:bodyPr>
            <a:noAutofit/>
          </a:bodyPr>
          <a:lstStyle/>
          <a:p>
            <a:pPr marL="0" indent="0">
              <a:buNone/>
            </a:pPr>
            <a:r>
              <a:rPr lang="en-US" sz="2400" b="1" dirty="0">
                <a:solidFill>
                  <a:srgbClr val="FF0000"/>
                </a:solidFill>
              </a:rPr>
              <a:t>12</a:t>
            </a:r>
            <a:r>
              <a:rPr lang="en-US" sz="2800" b="1" dirty="0"/>
              <a:t> </a:t>
            </a:r>
            <a:r>
              <a:rPr lang="en-US" sz="2800" b="1" i="1" dirty="0"/>
              <a:t>The one who conquers, I will make him a pillar in the temple of my God. Never shall he go out of it, and </a:t>
            </a:r>
            <a:r>
              <a:rPr lang="en-US" sz="2800" b="1" i="1" dirty="0">
                <a:solidFill>
                  <a:srgbClr val="0070C0"/>
                </a:solidFill>
              </a:rPr>
              <a:t>I will write on him the name of my God</a:t>
            </a:r>
            <a:r>
              <a:rPr lang="en-US" sz="2800" b="1" i="1" dirty="0"/>
              <a:t>, </a:t>
            </a:r>
            <a:r>
              <a:rPr lang="en-US" sz="2800" b="1" i="1" dirty="0">
                <a:solidFill>
                  <a:srgbClr val="0070C0"/>
                </a:solidFill>
              </a:rPr>
              <a:t>and the name of the city of my God</a:t>
            </a:r>
            <a:r>
              <a:rPr lang="en-US" sz="2800" b="1" i="1" dirty="0"/>
              <a:t>, the new Jerusalem, which comes down from my God out of heaven, </a:t>
            </a:r>
            <a:r>
              <a:rPr lang="en-US" sz="2800" b="1" i="1" dirty="0">
                <a:solidFill>
                  <a:srgbClr val="0070C0"/>
                </a:solidFill>
              </a:rPr>
              <a:t>and</a:t>
            </a:r>
            <a:r>
              <a:rPr lang="en-US" sz="2800" b="1" i="1" dirty="0"/>
              <a:t> </a:t>
            </a:r>
            <a:r>
              <a:rPr lang="en-US" sz="2800" b="1" i="1" dirty="0">
                <a:solidFill>
                  <a:srgbClr val="0070C0"/>
                </a:solidFill>
              </a:rPr>
              <a:t>my own new name</a:t>
            </a:r>
            <a:r>
              <a:rPr lang="en-US" sz="2800" b="1" dirty="0"/>
              <a:t>.</a:t>
            </a:r>
          </a:p>
          <a:p>
            <a:pPr marL="0" indent="0">
              <a:buNone/>
            </a:pPr>
            <a:r>
              <a:rPr lang="en-US" sz="2800" b="1" dirty="0"/>
              <a:t>“The inscribed name signifies identification and ownership. To those who have ‘little strength’ (little influence) because of being ostracized, </a:t>
            </a:r>
            <a:r>
              <a:rPr lang="en-US" sz="2800" b="1" dirty="0">
                <a:solidFill>
                  <a:srgbClr val="0070C0"/>
                </a:solidFill>
              </a:rPr>
              <a:t>Christ promises recognition in his kingdom worthy of the most noble hero of any society</a:t>
            </a:r>
            <a:r>
              <a:rPr lang="en-US" sz="2800" b="1" dirty="0"/>
              <a:t>.” </a:t>
            </a:r>
            <a:r>
              <a:rPr lang="en-US" sz="2800" b="1" dirty="0">
                <a:solidFill>
                  <a:srgbClr val="C00000"/>
                </a:solidFill>
              </a:rPr>
              <a:t>Alan Johnson, commentary on verse 12</a:t>
            </a:r>
            <a:endParaRPr lang="en-US" sz="3600" b="1" dirty="0">
              <a:solidFill>
                <a:srgbClr val="C00000"/>
              </a:solidFill>
            </a:endParaRPr>
          </a:p>
        </p:txBody>
      </p:sp>
    </p:spTree>
    <p:extLst>
      <p:ext uri="{BB962C8B-B14F-4D97-AF65-F5344CB8AC3E}">
        <p14:creationId xmlns:p14="http://schemas.microsoft.com/office/powerpoint/2010/main" val="177068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Times New Roman" panose="02020603050405020304" pitchFamily="18" charset="0"/>
              </a:rPr>
              <a:t>Jesus promises the church at Philadelphia the highest of honor in eternity </a:t>
            </a:r>
            <a:r>
              <a:rPr lang="en-US" sz="3600" b="1" i="1" dirty="0">
                <a:effectLst/>
                <a:ea typeface="Times New Roman" panose="02020603050405020304" pitchFamily="18" charset="0"/>
              </a:rPr>
              <a:t>(verses 12-13)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032508"/>
            <a:ext cx="10058400" cy="4050792"/>
          </a:xfrm>
        </p:spPr>
        <p:txBody>
          <a:bodyPr>
            <a:noAutofit/>
          </a:bodyPr>
          <a:lstStyle/>
          <a:p>
            <a:pPr marL="0" indent="0">
              <a:buNone/>
            </a:pPr>
            <a:r>
              <a:rPr lang="en-US" sz="2400" b="1" dirty="0">
                <a:solidFill>
                  <a:srgbClr val="FF0000"/>
                </a:solidFill>
              </a:rPr>
              <a:t>12</a:t>
            </a:r>
            <a:r>
              <a:rPr lang="en-US" sz="2800" b="1" dirty="0"/>
              <a:t> </a:t>
            </a:r>
            <a:r>
              <a:rPr lang="en-US" sz="2800" b="1" i="1" dirty="0"/>
              <a:t>The one who conquers, I will make him a pillar in the temple of my God. Never shall he go out of it, and </a:t>
            </a:r>
            <a:r>
              <a:rPr lang="en-US" sz="2800" b="1" i="1" dirty="0">
                <a:solidFill>
                  <a:srgbClr val="0070C0"/>
                </a:solidFill>
              </a:rPr>
              <a:t>I will write on him the name of my God</a:t>
            </a:r>
            <a:r>
              <a:rPr lang="en-US" sz="2800" b="1" i="1" dirty="0"/>
              <a:t>, </a:t>
            </a:r>
            <a:r>
              <a:rPr lang="en-US" sz="2800" b="1" i="1" dirty="0">
                <a:solidFill>
                  <a:srgbClr val="0070C0"/>
                </a:solidFill>
              </a:rPr>
              <a:t>and the name of the city of my God</a:t>
            </a:r>
            <a:r>
              <a:rPr lang="en-US" sz="2800" b="1" i="1" dirty="0"/>
              <a:t>, the new Jerusalem, which comes down from my God out of heaven, </a:t>
            </a:r>
            <a:r>
              <a:rPr lang="en-US" sz="2800" b="1" i="1" dirty="0">
                <a:solidFill>
                  <a:srgbClr val="0070C0"/>
                </a:solidFill>
              </a:rPr>
              <a:t>and</a:t>
            </a:r>
            <a:r>
              <a:rPr lang="en-US" sz="2800" b="1" i="1" dirty="0"/>
              <a:t> </a:t>
            </a:r>
            <a:r>
              <a:rPr lang="en-US" sz="2800" b="1" i="1" dirty="0">
                <a:solidFill>
                  <a:srgbClr val="0070C0"/>
                </a:solidFill>
              </a:rPr>
              <a:t>my own new name</a:t>
            </a:r>
            <a:r>
              <a:rPr lang="en-US" sz="2800" b="1" dirty="0"/>
              <a:t>.</a:t>
            </a:r>
          </a:p>
          <a:p>
            <a:pPr marL="0" indent="0">
              <a:buNone/>
            </a:pPr>
            <a:r>
              <a:rPr lang="en-US" sz="2800" b="1" dirty="0"/>
              <a:t>“</a:t>
            </a:r>
            <a:r>
              <a:rPr lang="en-US" sz="2800" b="1" i="1" dirty="0"/>
              <a:t>So </a:t>
            </a:r>
            <a:r>
              <a:rPr lang="en-US" sz="2800" b="1" i="1" dirty="0">
                <a:solidFill>
                  <a:srgbClr val="0070C0"/>
                </a:solidFill>
              </a:rPr>
              <a:t>we do not lose heart</a:t>
            </a:r>
            <a:r>
              <a:rPr lang="en-US" sz="2800" b="1" i="1" dirty="0"/>
              <a:t>. Though our outer self is wasting away, our inner self is being renewed day by day. For </a:t>
            </a:r>
            <a:r>
              <a:rPr lang="en-US" sz="2800" b="1" i="1" dirty="0">
                <a:solidFill>
                  <a:srgbClr val="0070C0"/>
                </a:solidFill>
              </a:rPr>
              <a:t>this light momentary affliction is preparing for us an eternal weight of glory beyond all comparison</a:t>
            </a:r>
            <a:r>
              <a:rPr lang="en-US" sz="2800" b="1" i="1" dirty="0"/>
              <a:t>, as we look not to the things that are seen but to the things that are unseen. For </a:t>
            </a:r>
            <a:r>
              <a:rPr lang="en-US" sz="2800" b="1" i="1" dirty="0">
                <a:solidFill>
                  <a:srgbClr val="0070C0"/>
                </a:solidFill>
              </a:rPr>
              <a:t>the things that are seen are transient, but the things that are unseen are eternal</a:t>
            </a:r>
            <a:r>
              <a:rPr lang="en-US" sz="2800" b="1" dirty="0"/>
              <a:t>.” </a:t>
            </a:r>
            <a:r>
              <a:rPr lang="en-US" sz="2800" b="1" dirty="0">
                <a:solidFill>
                  <a:srgbClr val="C00000"/>
                </a:solidFill>
              </a:rPr>
              <a:t>2 Corinthians 4:16-18</a:t>
            </a:r>
            <a:endParaRPr lang="en-US" sz="4400" b="1" dirty="0">
              <a:solidFill>
                <a:srgbClr val="C00000"/>
              </a:solidFill>
            </a:endParaRPr>
          </a:p>
        </p:txBody>
      </p:sp>
    </p:spTree>
    <p:extLst>
      <p:ext uri="{BB962C8B-B14F-4D97-AF65-F5344CB8AC3E}">
        <p14:creationId xmlns:p14="http://schemas.microsoft.com/office/powerpoint/2010/main" val="109904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Times New Roman" panose="02020603050405020304" pitchFamily="18" charset="0"/>
              </a:rPr>
              <a:t>Hold fast to what will last</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800" b="1" dirty="0"/>
              <a:t>“</a:t>
            </a:r>
            <a:r>
              <a:rPr lang="en-US" sz="2800" b="1" i="1" dirty="0"/>
              <a:t>Since all these things are thus to be dissolved, </a:t>
            </a:r>
            <a:r>
              <a:rPr lang="en-US" sz="2800" b="1" i="1" dirty="0">
                <a:solidFill>
                  <a:srgbClr val="0070C0"/>
                </a:solidFill>
              </a:rPr>
              <a:t>what sort of people ought you to be </a:t>
            </a:r>
            <a:r>
              <a:rPr lang="en-US" sz="2800" b="1" i="1" dirty="0"/>
              <a:t>in lives of holiness and godliness</a:t>
            </a:r>
            <a:r>
              <a:rPr lang="en-US" sz="2800" b="1" dirty="0"/>
              <a:t>?” </a:t>
            </a:r>
            <a:r>
              <a:rPr lang="en-US" sz="2800" b="1" dirty="0">
                <a:solidFill>
                  <a:srgbClr val="C00000"/>
                </a:solidFill>
              </a:rPr>
              <a:t>2 Peter 3:11</a:t>
            </a:r>
          </a:p>
          <a:p>
            <a:pPr marL="0" indent="0">
              <a:buNone/>
            </a:pPr>
            <a:endParaRPr lang="en-US" sz="2800" b="1" dirty="0">
              <a:solidFill>
                <a:srgbClr val="C00000"/>
              </a:solidFill>
            </a:endParaRPr>
          </a:p>
          <a:p>
            <a:pPr marL="0" indent="0">
              <a:buNone/>
            </a:pPr>
            <a:r>
              <a:rPr lang="en-US" sz="2800" b="1" dirty="0"/>
              <a:t>“</a:t>
            </a:r>
            <a:r>
              <a:rPr lang="en-US" sz="2800" b="1" i="1" dirty="0"/>
              <a:t>And the world is passing away along with its desires, </a:t>
            </a:r>
            <a:r>
              <a:rPr lang="en-US" sz="2800" b="1" i="1" dirty="0">
                <a:solidFill>
                  <a:srgbClr val="0070C0"/>
                </a:solidFill>
              </a:rPr>
              <a:t>but whoever does the will of God abides forever</a:t>
            </a:r>
            <a:r>
              <a:rPr lang="en-US" sz="2800" b="1" dirty="0"/>
              <a:t>.” </a:t>
            </a:r>
            <a:r>
              <a:rPr lang="en-US" sz="2800" b="1" dirty="0">
                <a:solidFill>
                  <a:srgbClr val="C00000"/>
                </a:solidFill>
              </a:rPr>
              <a:t>1 John 2:17</a:t>
            </a:r>
            <a:endParaRPr lang="en-US" sz="4400" b="1" dirty="0">
              <a:solidFill>
                <a:srgbClr val="C00000"/>
              </a:solidFill>
            </a:endParaRPr>
          </a:p>
        </p:txBody>
      </p:sp>
    </p:spTree>
    <p:extLst>
      <p:ext uri="{BB962C8B-B14F-4D97-AF65-F5344CB8AC3E}">
        <p14:creationId xmlns:p14="http://schemas.microsoft.com/office/powerpoint/2010/main" val="39847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Times New Roman" panose="02020603050405020304" pitchFamily="18" charset="0"/>
              </a:rPr>
              <a:t>Hold fast to what will last</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a:pPr>
            <a:r>
              <a:rPr lang="en-US" sz="2800" b="1" dirty="0"/>
              <a:t>Learn the lesson of </a:t>
            </a:r>
            <a:r>
              <a:rPr lang="en-US" sz="2800" b="1" i="1" dirty="0"/>
              <a:t>little power</a:t>
            </a:r>
          </a:p>
          <a:p>
            <a:pPr marL="0" indent="0">
              <a:buNone/>
            </a:pPr>
            <a:r>
              <a:rPr lang="en-US" sz="2800" b="1" dirty="0"/>
              <a:t>“Christ promises recognition in his kingdom </a:t>
            </a:r>
            <a:r>
              <a:rPr lang="en-US" sz="2800" b="1" dirty="0">
                <a:solidFill>
                  <a:srgbClr val="0070C0"/>
                </a:solidFill>
              </a:rPr>
              <a:t>worthy of the most noble hero of any society</a:t>
            </a:r>
            <a:r>
              <a:rPr lang="en-US" sz="2800" b="1" dirty="0"/>
              <a:t>.” </a:t>
            </a:r>
            <a:r>
              <a:rPr lang="en-US" sz="2800" b="1" dirty="0">
                <a:solidFill>
                  <a:srgbClr val="C00000"/>
                </a:solidFill>
              </a:rPr>
              <a:t>Alan Johnson, commentary on verse 12</a:t>
            </a:r>
          </a:p>
          <a:p>
            <a:pPr marL="0" indent="0">
              <a:buNone/>
            </a:pPr>
            <a:endParaRPr lang="en-US" sz="2800" b="1" dirty="0">
              <a:solidFill>
                <a:srgbClr val="C00000"/>
              </a:solidFill>
            </a:endParaRPr>
          </a:p>
          <a:p>
            <a:pPr marL="0" indent="0" algn="ctr">
              <a:buNone/>
            </a:pPr>
            <a:r>
              <a:rPr lang="en-US" sz="2800" b="1" dirty="0">
                <a:solidFill>
                  <a:srgbClr val="C00000"/>
                </a:solidFill>
              </a:rPr>
              <a:t>We must not fail to take note of the fact that it was this kind of church that was found faultless by our Lord, and that it was this kind of church that received, by far, Christ’s highest commendation among all of the 7 churches. </a:t>
            </a:r>
            <a:endParaRPr lang="en-US" sz="3600" b="1" dirty="0">
              <a:solidFill>
                <a:srgbClr val="C00000"/>
              </a:solidFill>
            </a:endParaRPr>
          </a:p>
        </p:txBody>
      </p:sp>
    </p:spTree>
    <p:extLst>
      <p:ext uri="{BB962C8B-B14F-4D97-AF65-F5344CB8AC3E}">
        <p14:creationId xmlns:p14="http://schemas.microsoft.com/office/powerpoint/2010/main" val="265738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Times New Roman" panose="02020603050405020304" pitchFamily="18" charset="0"/>
              </a:rPr>
              <a:t>Hold fast to what will last</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startAt="2"/>
            </a:pPr>
            <a:r>
              <a:rPr lang="en-US" sz="2800" b="1" dirty="0"/>
              <a:t>Don’t lose so great a crown</a:t>
            </a:r>
          </a:p>
          <a:p>
            <a:pPr marL="0" indent="0">
              <a:buNone/>
            </a:pPr>
            <a:r>
              <a:rPr lang="en-US" sz="2400" b="1" dirty="0">
                <a:solidFill>
                  <a:srgbClr val="FF0000"/>
                </a:solidFill>
              </a:rPr>
              <a:t>11</a:t>
            </a:r>
            <a:r>
              <a:rPr lang="en-US" sz="2800" b="1" dirty="0"/>
              <a:t> ..</a:t>
            </a:r>
            <a:r>
              <a:rPr lang="en-US" sz="2800" b="1" i="1" dirty="0"/>
              <a:t>. Hold fast what you have, </a:t>
            </a:r>
            <a:r>
              <a:rPr lang="en-US" sz="2800" b="1" i="1" dirty="0">
                <a:solidFill>
                  <a:srgbClr val="0070C0"/>
                </a:solidFill>
              </a:rPr>
              <a:t>so that </a:t>
            </a:r>
            <a:r>
              <a:rPr lang="en-US" sz="2800" b="1" i="1" dirty="0"/>
              <a:t>no one may seize your crown</a:t>
            </a:r>
            <a:r>
              <a:rPr lang="en-US" sz="2800" b="1" dirty="0"/>
              <a:t>.</a:t>
            </a:r>
            <a:r>
              <a:rPr lang="en-US" sz="2800" b="1" i="1" dirty="0"/>
              <a:t> </a:t>
            </a:r>
          </a:p>
          <a:p>
            <a:pPr marL="0" indent="0">
              <a:buNone/>
            </a:pPr>
            <a:endParaRPr lang="en-US" sz="2800" b="1" i="1" dirty="0"/>
          </a:p>
          <a:p>
            <a:pPr marL="0" indent="0">
              <a:buNone/>
            </a:pPr>
            <a:r>
              <a:rPr lang="en-US" sz="2800" b="1" dirty="0"/>
              <a:t>“</a:t>
            </a:r>
            <a:r>
              <a:rPr lang="en-US" sz="2800" b="1" i="1" dirty="0"/>
              <a:t>If the work that anyone has built on the foundation survives, </a:t>
            </a:r>
            <a:r>
              <a:rPr lang="en-US" sz="2800" b="1" i="1" dirty="0">
                <a:solidFill>
                  <a:srgbClr val="0070C0"/>
                </a:solidFill>
              </a:rPr>
              <a:t>he will receive a reward</a:t>
            </a:r>
            <a:r>
              <a:rPr lang="en-US" sz="2800" b="1" i="1" dirty="0"/>
              <a:t>. If anyone’s work is burned up, </a:t>
            </a:r>
            <a:r>
              <a:rPr lang="en-US" sz="2800" b="1" i="1" dirty="0">
                <a:solidFill>
                  <a:srgbClr val="0070C0"/>
                </a:solidFill>
              </a:rPr>
              <a:t>he will suffer loss, though he himself will be saved, but only as through fire</a:t>
            </a:r>
            <a:r>
              <a:rPr lang="en-US" sz="2800" b="1" dirty="0"/>
              <a:t>.” </a:t>
            </a:r>
            <a:r>
              <a:rPr lang="en-US" sz="2800" b="1" dirty="0">
                <a:solidFill>
                  <a:srgbClr val="C00000"/>
                </a:solidFill>
              </a:rPr>
              <a:t>1 Corinthians 3:14-15 </a:t>
            </a:r>
          </a:p>
          <a:p>
            <a:pPr marL="0" indent="0">
              <a:buNone/>
            </a:pPr>
            <a:endParaRPr lang="en-US" sz="3600" b="1" i="1" dirty="0"/>
          </a:p>
        </p:txBody>
      </p:sp>
    </p:spTree>
    <p:extLst>
      <p:ext uri="{BB962C8B-B14F-4D97-AF65-F5344CB8AC3E}">
        <p14:creationId xmlns:p14="http://schemas.microsoft.com/office/powerpoint/2010/main" val="214170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17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363068"/>
            <a:ext cx="2840019" cy="1157287"/>
          </a:xfrm>
        </p:spPr>
        <p:txBody>
          <a:bodyPr/>
          <a:lstStyle/>
          <a:p>
            <a:pPr algn="ctr"/>
            <a:br>
              <a:rPr lang="en-US" sz="3200" b="1" i="1" dirty="0">
                <a:solidFill>
                  <a:schemeClr val="tx1"/>
                </a:solidFill>
              </a:rPr>
            </a:br>
            <a:r>
              <a:rPr lang="en-US" sz="3200" b="1" i="1" dirty="0">
                <a:solidFill>
                  <a:schemeClr val="tx1"/>
                </a:solidFill>
              </a:rPr>
              <a:t>Revelation 3:7-13</a:t>
            </a:r>
            <a:endParaRPr lang="en-US" sz="3200" b="1" dirty="0">
              <a:solidFill>
                <a:schemeClr val="tx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6905507" y="363069"/>
            <a:ext cx="5286493"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solidFill>
                <a:effectLst/>
                <a:uLnTx/>
                <a:uFillTx/>
                <a:latin typeface="Rockwell Condensed" panose="02060603050405020104"/>
                <a:ea typeface="+mj-ea"/>
                <a:cs typeface="+mj-cs"/>
              </a:rPr>
              <a:t>Hold fast to what will last</a:t>
            </a:r>
            <a:endParaRPr kumimoji="0" lang="en-US" sz="4400" b="1" i="1" u="none" strike="noStrike" kern="1200" cap="all" spc="0" normalizeH="0" baseline="0" noProof="0" dirty="0">
              <a:ln>
                <a:noFill/>
              </a:ln>
              <a:solidFill>
                <a:prstClr val="black"/>
              </a:solidFill>
              <a:effectLst/>
              <a:uLnTx/>
              <a:uFillTx/>
              <a:latin typeface="Rockwell Condensed" panose="02060603050405020104"/>
              <a:ea typeface="MS Gothic" panose="020B0609070205080204" pitchFamily="49" charset="-128"/>
              <a:cs typeface="+mj-cs"/>
            </a:endParaRPr>
          </a:p>
        </p:txBody>
      </p:sp>
      <p:sp>
        <p:nvSpPr>
          <p:cNvPr id="4" name="TextBox 3">
            <a:extLst>
              <a:ext uri="{FF2B5EF4-FFF2-40B4-BE49-F238E27FC236}">
                <a16:creationId xmlns:a16="http://schemas.microsoft.com/office/drawing/2014/main" id="{5455F64D-DE67-2F3C-9399-2C71327F5F28}"/>
              </a:ext>
            </a:extLst>
          </p:cNvPr>
          <p:cNvSpPr txBox="1"/>
          <p:nvPr/>
        </p:nvSpPr>
        <p:spPr>
          <a:xfrm>
            <a:off x="7003228" y="2474259"/>
            <a:ext cx="4916246"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Rockwell Condensed" panose="02060603050405020104" pitchFamily="18" charset="0"/>
                <a:ea typeface="Calibri" panose="020F0502020204030204" pitchFamily="34" charset="0"/>
                <a:cs typeface="+mn-cs"/>
              </a:rPr>
              <a:t>“You don’t have much strength, I know that; </a:t>
            </a:r>
            <a:r>
              <a:rPr kumimoji="0" lang="en-US" sz="2800" b="1" i="0" u="none" strike="noStrike" kern="1200" cap="none" spc="0" normalizeH="0" baseline="0" noProof="0" dirty="0">
                <a:ln>
                  <a:noFill/>
                </a:ln>
                <a:solidFill>
                  <a:srgbClr val="00FFFF"/>
                </a:solidFill>
                <a:effectLst/>
                <a:uLnTx/>
                <a:uFillTx/>
                <a:latin typeface="Rockwell Condensed" panose="02060603050405020104" pitchFamily="18" charset="0"/>
                <a:ea typeface="Calibri" panose="020F0502020204030204" pitchFamily="34" charset="0"/>
                <a:cs typeface="+mn-cs"/>
              </a:rPr>
              <a:t>you used what you had to keep my Word</a:t>
            </a:r>
            <a:r>
              <a:rPr kumimoji="0" lang="en-US" sz="2800" b="1" i="0" u="none" strike="noStrike" kern="1200" cap="none" spc="0" normalizeH="0" baseline="0" noProof="0" dirty="0">
                <a:ln>
                  <a:noFill/>
                </a:ln>
                <a:solidFill>
                  <a:prstClr val="white"/>
                </a:solidFill>
                <a:effectLst/>
                <a:uLnTx/>
                <a:uFillTx/>
                <a:latin typeface="Rockwell Condensed" panose="02060603050405020104" pitchFamily="18" charset="0"/>
                <a:ea typeface="Calibri" panose="020F0502020204030204" pitchFamily="34" charset="0"/>
                <a:cs typeface="+mn-cs"/>
              </a:rPr>
              <a:t>.” </a:t>
            </a:r>
            <a:r>
              <a:rPr kumimoji="0" lang="en-US" sz="2800" b="1" i="0" u="none" strike="noStrike" kern="1200" cap="none" spc="0" normalizeH="0" baseline="0" noProof="0" dirty="0">
                <a:ln>
                  <a:noFill/>
                </a:ln>
                <a:solidFill>
                  <a:srgbClr val="FFC000"/>
                </a:solidFill>
                <a:effectLst/>
                <a:uLnTx/>
                <a:uFillTx/>
                <a:latin typeface="Rockwell Condensed" panose="02060603050405020104" pitchFamily="18" charset="0"/>
                <a:ea typeface="Calibri" panose="020F0502020204030204" pitchFamily="34" charset="0"/>
                <a:cs typeface="+mn-cs"/>
              </a:rPr>
              <a:t>Revelation 3:8, The Message</a:t>
            </a:r>
            <a:endParaRPr kumimoji="0" lang="en-US" sz="2800" b="1" i="0" u="none" strike="noStrike" kern="1200" cap="none" spc="0" normalizeH="0" baseline="0" noProof="0" dirty="0">
              <a:ln>
                <a:noFill/>
              </a:ln>
              <a:solidFill>
                <a:srgbClr val="FFC000"/>
              </a:solidFill>
              <a:effectLst/>
              <a:uLnTx/>
              <a:uFillTx/>
              <a:latin typeface="Rockwell Condensed" panose="02060603050405020104" pitchFamily="18" charset="0"/>
              <a:ea typeface="+mn-ea"/>
              <a:cs typeface="+mn-cs"/>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is </a:t>
            </a:r>
            <a:r>
              <a:rPr lang="en-US" sz="3600" b="1" u="sng" dirty="0">
                <a:effectLst/>
                <a:ea typeface="Calibri" panose="020F0502020204030204" pitchFamily="34" charset="0"/>
              </a:rPr>
              <a:t>THE</a:t>
            </a:r>
            <a:r>
              <a:rPr lang="en-US" sz="3600" b="1" dirty="0">
                <a:effectLst/>
                <a:ea typeface="Calibri" panose="020F0502020204030204" pitchFamily="34" charset="0"/>
              </a:rPr>
              <a:t> way, </a:t>
            </a:r>
            <a:r>
              <a:rPr lang="en-US" sz="3600" b="1" u="sng" dirty="0">
                <a:effectLst/>
                <a:ea typeface="Calibri" panose="020F0502020204030204" pitchFamily="34" charset="0"/>
              </a:rPr>
              <a:t>THE</a:t>
            </a:r>
            <a:r>
              <a:rPr lang="en-US" sz="3600" b="1" dirty="0">
                <a:effectLst/>
                <a:ea typeface="Calibri" panose="020F0502020204030204" pitchFamily="34" charset="0"/>
              </a:rPr>
              <a:t> truth, and </a:t>
            </a:r>
            <a:r>
              <a:rPr lang="en-US" sz="3600" b="1" u="sng" dirty="0">
                <a:effectLst/>
                <a:ea typeface="Calibri" panose="020F0502020204030204" pitchFamily="34" charset="0"/>
              </a:rPr>
              <a:t>THE</a:t>
            </a:r>
            <a:r>
              <a:rPr lang="en-US" sz="3600" b="1" dirty="0">
                <a:effectLst/>
                <a:ea typeface="Calibri" panose="020F0502020204030204" pitchFamily="34" charset="0"/>
              </a:rPr>
              <a:t> life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989474" cy="4569848"/>
          </a:xfrm>
        </p:spPr>
        <p:txBody>
          <a:bodyPr>
            <a:normAutofit/>
          </a:bodyPr>
          <a:lstStyle/>
          <a:p>
            <a:pPr marL="0" indent="0">
              <a:buNone/>
            </a:pPr>
            <a:r>
              <a:rPr lang="en-US" sz="2400" b="1" dirty="0">
                <a:solidFill>
                  <a:srgbClr val="FF0000"/>
                </a:solidFill>
              </a:rPr>
              <a:t>7</a:t>
            </a:r>
            <a:r>
              <a:rPr lang="en-US" sz="2800" b="1" dirty="0"/>
              <a:t> </a:t>
            </a:r>
            <a:r>
              <a:rPr lang="en-US" sz="2800" b="1" i="1" dirty="0"/>
              <a:t>“And to the angel of the church in Philadelphia write: ‘The words of </a:t>
            </a:r>
            <a:r>
              <a:rPr lang="en-US" sz="2800" b="1" i="1" dirty="0">
                <a:solidFill>
                  <a:srgbClr val="0070C0"/>
                </a:solidFill>
              </a:rPr>
              <a:t>the holy one</a:t>
            </a:r>
            <a:r>
              <a:rPr lang="en-US" sz="2800" b="1" i="1" dirty="0"/>
              <a:t>, the true one, who has the key of David, who opens and no one will shut, who shuts and no one opens</a:t>
            </a:r>
            <a:r>
              <a:rPr lang="en-US" sz="2800" b="1" dirty="0"/>
              <a:t>. </a:t>
            </a:r>
          </a:p>
          <a:p>
            <a:pPr marL="0" indent="0">
              <a:buNone/>
            </a:pPr>
            <a:r>
              <a:rPr lang="en-US" sz="2800" b="1" dirty="0"/>
              <a:t>“</a:t>
            </a:r>
            <a:r>
              <a:rPr lang="en-US" sz="2800" b="1" i="1" dirty="0">
                <a:solidFill>
                  <a:srgbClr val="0070C0"/>
                </a:solidFill>
              </a:rPr>
              <a:t>I am the way</a:t>
            </a:r>
            <a:r>
              <a:rPr lang="en-US" sz="2800" b="1" i="1" dirty="0"/>
              <a:t>, and the truth, and the life. No one comes to the Father except through me.</a:t>
            </a:r>
            <a:r>
              <a:rPr lang="en-US" sz="2800" b="1" dirty="0"/>
              <a:t>” </a:t>
            </a:r>
            <a:r>
              <a:rPr lang="en-US" sz="2800" b="1" dirty="0">
                <a:solidFill>
                  <a:srgbClr val="C00000"/>
                </a:solidFill>
              </a:rPr>
              <a:t>John 14:6 </a:t>
            </a:r>
            <a:endParaRPr lang="en-US" sz="3600" b="1" dirty="0">
              <a:solidFill>
                <a:srgbClr val="C0000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is </a:t>
            </a:r>
            <a:r>
              <a:rPr lang="en-US" sz="3600" b="1" u="sng" dirty="0">
                <a:effectLst/>
                <a:ea typeface="Calibri" panose="020F0502020204030204" pitchFamily="34" charset="0"/>
              </a:rPr>
              <a:t>THE</a:t>
            </a:r>
            <a:r>
              <a:rPr lang="en-US" sz="3600" b="1" dirty="0">
                <a:effectLst/>
                <a:ea typeface="Calibri" panose="020F0502020204030204" pitchFamily="34" charset="0"/>
              </a:rPr>
              <a:t> way, </a:t>
            </a:r>
            <a:r>
              <a:rPr lang="en-US" sz="3600" b="1" u="sng" dirty="0">
                <a:effectLst/>
                <a:ea typeface="Calibri" panose="020F0502020204030204" pitchFamily="34" charset="0"/>
              </a:rPr>
              <a:t>THE</a:t>
            </a:r>
            <a:r>
              <a:rPr lang="en-US" sz="3600" b="1" dirty="0">
                <a:effectLst/>
                <a:ea typeface="Calibri" panose="020F0502020204030204" pitchFamily="34" charset="0"/>
              </a:rPr>
              <a:t> truth, and </a:t>
            </a:r>
            <a:r>
              <a:rPr lang="en-US" sz="3600" b="1" u="sng" dirty="0">
                <a:effectLst/>
                <a:ea typeface="Calibri" panose="020F0502020204030204" pitchFamily="34" charset="0"/>
              </a:rPr>
              <a:t>THE</a:t>
            </a:r>
            <a:r>
              <a:rPr lang="en-US" sz="3600" b="1" dirty="0">
                <a:effectLst/>
                <a:ea typeface="Calibri" panose="020F0502020204030204" pitchFamily="34" charset="0"/>
              </a:rPr>
              <a:t> life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7" y="1994408"/>
            <a:ext cx="10978717" cy="4569848"/>
          </a:xfrm>
        </p:spPr>
        <p:txBody>
          <a:bodyPr>
            <a:normAutofit/>
          </a:bodyPr>
          <a:lstStyle/>
          <a:p>
            <a:pPr marL="0" indent="0">
              <a:buNone/>
            </a:pPr>
            <a:r>
              <a:rPr lang="en-US" sz="2400" b="1" dirty="0">
                <a:solidFill>
                  <a:srgbClr val="FF0000"/>
                </a:solidFill>
              </a:rPr>
              <a:t>7</a:t>
            </a:r>
            <a:r>
              <a:rPr lang="en-US" sz="2800" b="1" dirty="0"/>
              <a:t> </a:t>
            </a:r>
            <a:r>
              <a:rPr lang="en-US" sz="2800" b="1" i="1" dirty="0"/>
              <a:t>“And to the angel of the church in Philadelphia write: ‘The words of the holy one, </a:t>
            </a:r>
            <a:r>
              <a:rPr lang="en-US" sz="2800" b="1" i="1" dirty="0">
                <a:solidFill>
                  <a:srgbClr val="0070C0"/>
                </a:solidFill>
              </a:rPr>
              <a:t>the true one</a:t>
            </a:r>
            <a:r>
              <a:rPr lang="en-US" sz="2800" b="1" i="1" dirty="0"/>
              <a:t>, who has the key of David, who opens and no one will shut, who shuts and no one opens</a:t>
            </a:r>
            <a:r>
              <a:rPr lang="en-US" sz="2800" b="1" dirty="0"/>
              <a:t>. </a:t>
            </a:r>
          </a:p>
          <a:p>
            <a:pPr marL="0" indent="0">
              <a:buNone/>
            </a:pPr>
            <a:r>
              <a:rPr lang="en-US" sz="2800" b="1" dirty="0"/>
              <a:t>“</a:t>
            </a:r>
            <a:r>
              <a:rPr lang="en-US" sz="2800" b="1" i="1" dirty="0"/>
              <a:t>I am the way, and </a:t>
            </a:r>
            <a:r>
              <a:rPr lang="en-US" sz="2800" b="1" i="1" dirty="0">
                <a:solidFill>
                  <a:srgbClr val="0070C0"/>
                </a:solidFill>
              </a:rPr>
              <a:t>the truth</a:t>
            </a:r>
            <a:r>
              <a:rPr lang="en-US" sz="2800" b="1" i="1" dirty="0"/>
              <a:t>, and the life. No one comes to the Father except through me.</a:t>
            </a:r>
            <a:r>
              <a:rPr lang="en-US" sz="2800" b="1" dirty="0"/>
              <a:t>” </a:t>
            </a:r>
            <a:r>
              <a:rPr lang="en-US" sz="2800" b="1" dirty="0">
                <a:solidFill>
                  <a:srgbClr val="C00000"/>
                </a:solidFill>
              </a:rPr>
              <a:t>John 14:6 </a:t>
            </a:r>
            <a:endParaRPr lang="en-US" sz="3600" b="1" dirty="0">
              <a:solidFill>
                <a:srgbClr val="C00000"/>
              </a:solidFill>
            </a:endParaRPr>
          </a:p>
        </p:txBody>
      </p:sp>
    </p:spTree>
    <p:extLst>
      <p:ext uri="{BB962C8B-B14F-4D97-AF65-F5344CB8AC3E}">
        <p14:creationId xmlns:p14="http://schemas.microsoft.com/office/powerpoint/2010/main" val="95384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is </a:t>
            </a:r>
            <a:r>
              <a:rPr lang="en-US" sz="3600" b="1" u="sng" dirty="0">
                <a:effectLst/>
                <a:ea typeface="Calibri" panose="020F0502020204030204" pitchFamily="34" charset="0"/>
              </a:rPr>
              <a:t>THE</a:t>
            </a:r>
            <a:r>
              <a:rPr lang="en-US" sz="3600" b="1" dirty="0">
                <a:effectLst/>
                <a:ea typeface="Calibri" panose="020F0502020204030204" pitchFamily="34" charset="0"/>
              </a:rPr>
              <a:t> way, </a:t>
            </a:r>
            <a:r>
              <a:rPr lang="en-US" sz="3600" b="1" u="sng" dirty="0">
                <a:effectLst/>
                <a:ea typeface="Calibri" panose="020F0502020204030204" pitchFamily="34" charset="0"/>
              </a:rPr>
              <a:t>THE</a:t>
            </a:r>
            <a:r>
              <a:rPr lang="en-US" sz="3600" b="1" dirty="0">
                <a:effectLst/>
                <a:ea typeface="Calibri" panose="020F0502020204030204" pitchFamily="34" charset="0"/>
              </a:rPr>
              <a:t> truth, and </a:t>
            </a:r>
            <a:r>
              <a:rPr lang="en-US" sz="3600" b="1" u="sng" dirty="0">
                <a:effectLst/>
                <a:ea typeface="Calibri" panose="020F0502020204030204" pitchFamily="34" charset="0"/>
              </a:rPr>
              <a:t>THE</a:t>
            </a:r>
            <a:r>
              <a:rPr lang="en-US" sz="3600" b="1" dirty="0">
                <a:effectLst/>
                <a:ea typeface="Calibri" panose="020F0502020204030204" pitchFamily="34" charset="0"/>
              </a:rPr>
              <a:t> life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1010990" cy="4863592"/>
          </a:xfrm>
        </p:spPr>
        <p:txBody>
          <a:bodyPr>
            <a:normAutofit/>
          </a:bodyPr>
          <a:lstStyle/>
          <a:p>
            <a:pPr marL="0" indent="0">
              <a:buNone/>
            </a:pPr>
            <a:r>
              <a:rPr lang="en-US" sz="2400" b="1" dirty="0">
                <a:solidFill>
                  <a:srgbClr val="FF0000"/>
                </a:solidFill>
              </a:rPr>
              <a:t>7</a:t>
            </a:r>
            <a:r>
              <a:rPr lang="en-US" sz="2800" b="1" dirty="0"/>
              <a:t> </a:t>
            </a:r>
            <a:r>
              <a:rPr lang="en-US" sz="2800" b="1" i="1" dirty="0"/>
              <a:t>“And to the angel of the church in Philadelphia write: ‘The words of the holy one, the true one, </a:t>
            </a:r>
            <a:r>
              <a:rPr lang="en-US" sz="2800" b="1" i="1" dirty="0">
                <a:solidFill>
                  <a:srgbClr val="0070C0"/>
                </a:solidFill>
              </a:rPr>
              <a:t>who has the key of David</a:t>
            </a:r>
            <a:r>
              <a:rPr lang="en-US" sz="2800" b="1" i="1" dirty="0"/>
              <a:t>, who opens and no one will shut, who shuts and no one opens</a:t>
            </a:r>
            <a:r>
              <a:rPr lang="en-US" sz="2800" b="1" dirty="0"/>
              <a:t>. </a:t>
            </a:r>
          </a:p>
          <a:p>
            <a:pPr marL="0" indent="0">
              <a:buNone/>
            </a:pPr>
            <a:r>
              <a:rPr lang="en-US" sz="2800" b="1" dirty="0"/>
              <a:t>“</a:t>
            </a:r>
            <a:r>
              <a:rPr lang="en-US" sz="2800" b="1" i="1" dirty="0"/>
              <a:t>I am the way, and the truth, and </a:t>
            </a:r>
            <a:r>
              <a:rPr lang="en-US" sz="2800" b="1" i="1" dirty="0">
                <a:solidFill>
                  <a:srgbClr val="0070C0"/>
                </a:solidFill>
              </a:rPr>
              <a:t>the life</a:t>
            </a:r>
            <a:r>
              <a:rPr lang="en-US" sz="2800" b="1" i="1" dirty="0"/>
              <a:t>. No one comes to the Father except through me.</a:t>
            </a:r>
            <a:r>
              <a:rPr lang="en-US" sz="2800" b="1" dirty="0"/>
              <a:t>” </a:t>
            </a:r>
            <a:r>
              <a:rPr lang="en-US" sz="2800" b="1" dirty="0">
                <a:solidFill>
                  <a:srgbClr val="C00000"/>
                </a:solidFill>
              </a:rPr>
              <a:t>John 14:6 </a:t>
            </a:r>
          </a:p>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And he shall be a father to the inhabitants of Jerusalem and to the house of Judah. And I will place on his shoulder </a:t>
            </a:r>
            <a:r>
              <a:rPr lang="en-US" sz="2800" b="1" i="1" dirty="0">
                <a:solidFill>
                  <a:srgbClr val="0070C0"/>
                </a:solidFill>
                <a:effectLst/>
                <a:ea typeface="Calibri" panose="020F0502020204030204" pitchFamily="34" charset="0"/>
              </a:rPr>
              <a:t>the key of the house of David. He shall open, and none shall shut; and he shall shut, and none shall open</a:t>
            </a:r>
            <a:r>
              <a:rPr lang="en-US" sz="2800" b="1" i="1" dirty="0">
                <a:effectLst/>
                <a:ea typeface="Calibri" panose="020F0502020204030204" pitchFamily="34" charset="0"/>
              </a:rPr>
              <a:t>. And I will fasten him like a peg in a secure place, and he will become a throne of honor to his father’s house</a:t>
            </a:r>
            <a:r>
              <a:rPr lang="en-US" sz="2800" b="1" dirty="0">
                <a:effectLst/>
                <a:ea typeface="Calibri" panose="020F0502020204030204" pitchFamily="34" charset="0"/>
              </a:rPr>
              <a:t>.” </a:t>
            </a:r>
            <a:r>
              <a:rPr lang="en-US" sz="2800" b="1" dirty="0">
                <a:solidFill>
                  <a:srgbClr val="C00000"/>
                </a:solidFill>
                <a:effectLst/>
                <a:ea typeface="Calibri" panose="020F0502020204030204" pitchFamily="34" charset="0"/>
              </a:rPr>
              <a:t>Isaiah 22:21-23 </a:t>
            </a:r>
            <a:endParaRPr lang="en-US" sz="2800" b="1" dirty="0">
              <a:solidFill>
                <a:srgbClr val="C00000"/>
              </a:solidFill>
            </a:endParaRPr>
          </a:p>
        </p:txBody>
      </p:sp>
    </p:spTree>
    <p:extLst>
      <p:ext uri="{BB962C8B-B14F-4D97-AF65-F5344CB8AC3E}">
        <p14:creationId xmlns:p14="http://schemas.microsoft.com/office/powerpoint/2010/main" val="21166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is </a:t>
            </a:r>
            <a:r>
              <a:rPr lang="en-US" sz="3600" b="1" u="sng" dirty="0">
                <a:effectLst/>
                <a:ea typeface="Calibri" panose="020F0502020204030204" pitchFamily="34" charset="0"/>
              </a:rPr>
              <a:t>THE</a:t>
            </a:r>
            <a:r>
              <a:rPr lang="en-US" sz="3600" b="1" dirty="0">
                <a:effectLst/>
                <a:ea typeface="Calibri" panose="020F0502020204030204" pitchFamily="34" charset="0"/>
              </a:rPr>
              <a:t> way, </a:t>
            </a:r>
            <a:r>
              <a:rPr lang="en-US" sz="3600" b="1" u="sng" dirty="0">
                <a:effectLst/>
                <a:ea typeface="Calibri" panose="020F0502020204030204" pitchFamily="34" charset="0"/>
              </a:rPr>
              <a:t>THE</a:t>
            </a:r>
            <a:r>
              <a:rPr lang="en-US" sz="3600" b="1" dirty="0">
                <a:effectLst/>
                <a:ea typeface="Calibri" panose="020F0502020204030204" pitchFamily="34" charset="0"/>
              </a:rPr>
              <a:t> truth, and </a:t>
            </a:r>
            <a:r>
              <a:rPr lang="en-US" sz="3600" b="1" u="sng" dirty="0">
                <a:effectLst/>
                <a:ea typeface="Calibri" panose="020F0502020204030204" pitchFamily="34" charset="0"/>
              </a:rPr>
              <a:t>THE</a:t>
            </a:r>
            <a:r>
              <a:rPr lang="en-US" sz="3600" b="1" dirty="0">
                <a:effectLst/>
                <a:ea typeface="Calibri" panose="020F0502020204030204" pitchFamily="34" charset="0"/>
              </a:rPr>
              <a:t> life </a:t>
            </a:r>
            <a:r>
              <a:rPr lang="en-US" sz="3600" b="1" i="1" dirty="0">
                <a:effectLst/>
                <a:ea typeface="Calibri" panose="020F0502020204030204" pitchFamily="34" charset="0"/>
              </a:rPr>
              <a:t>(verse 7)</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1010990" cy="4863592"/>
          </a:xfrm>
        </p:spPr>
        <p:txBody>
          <a:bodyPr>
            <a:normAutofit/>
          </a:bodyPr>
          <a:lstStyle/>
          <a:p>
            <a:pPr marL="0" indent="0">
              <a:buNone/>
            </a:pPr>
            <a:r>
              <a:rPr lang="en-US" sz="2400" b="1" dirty="0">
                <a:solidFill>
                  <a:srgbClr val="FF0000"/>
                </a:solidFill>
              </a:rPr>
              <a:t>7</a:t>
            </a:r>
            <a:r>
              <a:rPr lang="en-US" sz="2800" b="1" dirty="0"/>
              <a:t> </a:t>
            </a:r>
            <a:r>
              <a:rPr lang="en-US" sz="2800" b="1" i="1" dirty="0"/>
              <a:t>“And to the angel of the church in Philadelphia write: ‘The words of the holy one, the true one, who has the key of David, </a:t>
            </a:r>
            <a:r>
              <a:rPr lang="en-US" sz="2800" b="1" i="1" dirty="0">
                <a:solidFill>
                  <a:srgbClr val="0070C0"/>
                </a:solidFill>
              </a:rPr>
              <a:t>who opens and no one will shut, who shuts and no one opens</a:t>
            </a:r>
            <a:r>
              <a:rPr lang="en-US" sz="2800" b="1" dirty="0"/>
              <a:t>. </a:t>
            </a:r>
          </a:p>
          <a:p>
            <a:pPr marL="0" indent="0">
              <a:buNone/>
            </a:pPr>
            <a:r>
              <a:rPr lang="en-US" sz="2800" b="1" dirty="0"/>
              <a:t>“</a:t>
            </a:r>
            <a:r>
              <a:rPr lang="en-US" sz="2800" b="1" i="1" dirty="0"/>
              <a:t>I am the way, and the truth, and the life. </a:t>
            </a:r>
            <a:r>
              <a:rPr lang="en-US" sz="2800" b="1" i="1" dirty="0">
                <a:solidFill>
                  <a:srgbClr val="0070C0"/>
                </a:solidFill>
              </a:rPr>
              <a:t>No one comes to the Father except through me</a:t>
            </a:r>
            <a:r>
              <a:rPr lang="en-US" sz="2800" b="1" i="1" dirty="0"/>
              <a:t>.</a:t>
            </a:r>
            <a:r>
              <a:rPr lang="en-US" sz="2800" b="1" dirty="0"/>
              <a:t>” </a:t>
            </a:r>
            <a:r>
              <a:rPr lang="en-US" sz="2800" b="1" dirty="0">
                <a:solidFill>
                  <a:srgbClr val="C00000"/>
                </a:solidFill>
              </a:rPr>
              <a:t>John 14:6 </a:t>
            </a:r>
          </a:p>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And he shall be a father to the inhabitants of Jerusalem and to the house of Judah. And I will place on his shoulder the key of the house of David. He shall open, and none shall shut; and he shall shut, and none shall open. And </a:t>
            </a:r>
            <a:r>
              <a:rPr lang="en-US" sz="2800" b="1" i="1" dirty="0">
                <a:solidFill>
                  <a:srgbClr val="0070C0"/>
                </a:solidFill>
                <a:effectLst/>
                <a:ea typeface="Calibri" panose="020F0502020204030204" pitchFamily="34" charset="0"/>
              </a:rPr>
              <a:t>I will fasten him like a peg in a secure place</a:t>
            </a:r>
            <a:r>
              <a:rPr lang="en-US" sz="2800" b="1" i="1" dirty="0">
                <a:effectLst/>
                <a:ea typeface="Calibri" panose="020F0502020204030204" pitchFamily="34" charset="0"/>
              </a:rPr>
              <a:t>, and </a:t>
            </a:r>
            <a:r>
              <a:rPr lang="en-US" sz="2800" b="1" i="1" dirty="0">
                <a:solidFill>
                  <a:srgbClr val="0070C0"/>
                </a:solidFill>
                <a:effectLst/>
                <a:ea typeface="Calibri" panose="020F0502020204030204" pitchFamily="34" charset="0"/>
              </a:rPr>
              <a:t>he will become a throne of honor to his father’s house</a:t>
            </a:r>
            <a:r>
              <a:rPr lang="en-US" sz="2800" b="1" dirty="0">
                <a:effectLst/>
                <a:ea typeface="Calibri" panose="020F0502020204030204" pitchFamily="34" charset="0"/>
              </a:rPr>
              <a:t>.” </a:t>
            </a:r>
            <a:r>
              <a:rPr lang="en-US" sz="2800" b="1" dirty="0">
                <a:solidFill>
                  <a:srgbClr val="C00000"/>
                </a:solidFill>
                <a:effectLst/>
                <a:ea typeface="Calibri" panose="020F0502020204030204" pitchFamily="34" charset="0"/>
              </a:rPr>
              <a:t>Isaiah 22:21-23 </a:t>
            </a:r>
            <a:endParaRPr lang="en-US" sz="2800" b="1" dirty="0">
              <a:solidFill>
                <a:srgbClr val="C00000"/>
              </a:solidFill>
            </a:endParaRPr>
          </a:p>
        </p:txBody>
      </p:sp>
    </p:spTree>
    <p:extLst>
      <p:ext uri="{BB962C8B-B14F-4D97-AF65-F5344CB8AC3E}">
        <p14:creationId xmlns:p14="http://schemas.microsoft.com/office/powerpoint/2010/main" val="37946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Times New Roman" panose="02020603050405020304" pitchFamily="18" charset="0"/>
              </a:rPr>
              <a:t>Jesus highly commends the church at Philadelphia… </a:t>
            </a:r>
            <a:r>
              <a:rPr lang="en-US" sz="3600" b="1" i="1" dirty="0">
                <a:effectLst/>
                <a:ea typeface="Times New Roman" panose="02020603050405020304" pitchFamily="18" charset="0"/>
              </a:rPr>
              <a:t>(verses 8-10)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a:pPr>
            <a:r>
              <a:rPr lang="en-US" sz="2800" b="1" dirty="0"/>
              <a:t>…for the great significance of their faith in Him </a:t>
            </a:r>
            <a:r>
              <a:rPr lang="en-US" sz="2800" b="1" i="1" dirty="0"/>
              <a:t>(8)</a:t>
            </a:r>
          </a:p>
          <a:p>
            <a:pPr marL="0" indent="0">
              <a:buNone/>
            </a:pPr>
            <a:r>
              <a:rPr lang="en-US" sz="2400" b="1" dirty="0">
                <a:solidFill>
                  <a:srgbClr val="FF0000"/>
                </a:solidFill>
              </a:rPr>
              <a:t>8</a:t>
            </a:r>
            <a:r>
              <a:rPr lang="en-US" sz="2800" b="1" dirty="0"/>
              <a:t> </a:t>
            </a:r>
            <a:r>
              <a:rPr lang="en-US" sz="2800" b="1" i="1" dirty="0"/>
              <a:t>“‘I know your works. Behold, I have set before you an open door, which no one is able to shut. </a:t>
            </a:r>
            <a:r>
              <a:rPr lang="en-US" sz="2800" b="1" i="1" dirty="0">
                <a:solidFill>
                  <a:srgbClr val="0070C0"/>
                </a:solidFill>
              </a:rPr>
              <a:t>I know that you have but </a:t>
            </a:r>
            <a:r>
              <a:rPr lang="en-US" sz="2800" b="1" i="1" dirty="0">
                <a:solidFill>
                  <a:srgbClr val="7030A0"/>
                </a:solidFill>
              </a:rPr>
              <a:t>little</a:t>
            </a:r>
            <a:r>
              <a:rPr lang="en-US" sz="2800" b="1" dirty="0">
                <a:solidFill>
                  <a:srgbClr val="FF0000"/>
                </a:solidFill>
              </a:rPr>
              <a:t>*</a:t>
            </a:r>
            <a:r>
              <a:rPr lang="en-US" sz="2800" b="1" i="1" dirty="0">
                <a:solidFill>
                  <a:srgbClr val="0070C0"/>
                </a:solidFill>
              </a:rPr>
              <a:t> power</a:t>
            </a:r>
            <a:r>
              <a:rPr lang="en-US" sz="2800" b="1" i="1" dirty="0"/>
              <a:t>, and yet you have kept my word and have not denied my name</a:t>
            </a:r>
            <a:r>
              <a:rPr lang="en-US" sz="2800" b="1" dirty="0"/>
              <a:t>. </a:t>
            </a:r>
          </a:p>
          <a:p>
            <a:pPr marL="0" indent="0">
              <a:buNone/>
            </a:pPr>
            <a:r>
              <a:rPr lang="en-US" sz="2400" b="1" dirty="0">
                <a:solidFill>
                  <a:srgbClr val="FF0000"/>
                </a:solidFill>
              </a:rPr>
              <a:t>8</a:t>
            </a:r>
            <a:r>
              <a:rPr lang="en-US" sz="2800" b="1" i="1" dirty="0"/>
              <a:t> …</a:t>
            </a:r>
            <a:r>
              <a:rPr lang="en-US" sz="2800" b="1" i="1" dirty="0">
                <a:solidFill>
                  <a:srgbClr val="0070C0"/>
                </a:solidFill>
              </a:rPr>
              <a:t>because you have a </a:t>
            </a:r>
            <a:r>
              <a:rPr lang="en-US" sz="2800" b="1" i="1" dirty="0">
                <a:solidFill>
                  <a:srgbClr val="7030A0"/>
                </a:solidFill>
              </a:rPr>
              <a:t>little</a:t>
            </a:r>
            <a:r>
              <a:rPr lang="en-US" sz="2800" b="1" dirty="0">
                <a:solidFill>
                  <a:srgbClr val="FF0000"/>
                </a:solidFill>
              </a:rPr>
              <a:t>*</a:t>
            </a:r>
            <a:r>
              <a:rPr lang="en-US" sz="2800" b="1" i="1" dirty="0">
                <a:solidFill>
                  <a:srgbClr val="0070C0"/>
                </a:solidFill>
              </a:rPr>
              <a:t> power</a:t>
            </a:r>
            <a:r>
              <a:rPr lang="en-US" sz="2800" b="1" dirty="0"/>
              <a:t>… </a:t>
            </a:r>
            <a:r>
              <a:rPr lang="en-US" sz="2800" b="1" dirty="0">
                <a:solidFill>
                  <a:srgbClr val="C00000"/>
                </a:solidFill>
              </a:rPr>
              <a:t>NASB</a:t>
            </a:r>
          </a:p>
          <a:p>
            <a:pPr marL="0" indent="0">
              <a:buNone/>
            </a:pPr>
            <a:endParaRPr lang="en-US" sz="3600" b="1" dirty="0">
              <a:solidFill>
                <a:srgbClr val="C00000"/>
              </a:solidFill>
            </a:endParaRPr>
          </a:p>
          <a:p>
            <a:pPr marL="0" indent="0">
              <a:buNone/>
            </a:pPr>
            <a:r>
              <a:rPr lang="en-US" sz="3600" b="1" dirty="0">
                <a:solidFill>
                  <a:srgbClr val="C00000"/>
                </a:solidFill>
              </a:rPr>
              <a:t>* </a:t>
            </a:r>
            <a:r>
              <a:rPr lang="en-US" sz="2800" b="1" dirty="0">
                <a:solidFill>
                  <a:srgbClr val="7030A0"/>
                </a:solidFill>
              </a:rPr>
              <a:t>unimportant, insignificant</a:t>
            </a:r>
            <a:endParaRPr lang="en-US" sz="3600" b="1" dirty="0">
              <a:solidFill>
                <a:srgbClr val="7030A0"/>
              </a:solidFill>
            </a:endParaRP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circle(in)">
                                      <p:cBhvr>
                                        <p:cTn id="2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Times New Roman" panose="02020603050405020304" pitchFamily="18" charset="0"/>
              </a:rPr>
              <a:t>Jesus highly commends the church at Philadelphia… </a:t>
            </a:r>
            <a:r>
              <a:rPr lang="en-US" sz="3600" b="1" i="1" dirty="0">
                <a:effectLst/>
                <a:ea typeface="Times New Roman" panose="02020603050405020304" pitchFamily="18" charset="0"/>
              </a:rPr>
              <a:t>(verses 8-10)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…for the great love they were worthy of </a:t>
            </a:r>
            <a:r>
              <a:rPr lang="en-US" sz="2800" b="1" i="1" dirty="0"/>
              <a:t>(9)</a:t>
            </a:r>
          </a:p>
          <a:p>
            <a:pPr marL="0" indent="0">
              <a:buNone/>
            </a:pPr>
            <a:r>
              <a:rPr lang="en-US" sz="2400" b="1" dirty="0">
                <a:solidFill>
                  <a:srgbClr val="FF0000"/>
                </a:solidFill>
              </a:rPr>
              <a:t>9</a:t>
            </a:r>
            <a:r>
              <a:rPr lang="en-US" sz="2800" b="1" dirty="0"/>
              <a:t> </a:t>
            </a:r>
            <a:r>
              <a:rPr lang="en-US" sz="2800" b="1" i="1" dirty="0"/>
              <a:t>Behold, I will make those of the synagogue of Satan who say that they are Jews and are not, but lie—behold, </a:t>
            </a:r>
            <a:r>
              <a:rPr lang="en-US" sz="2800" b="1" i="1" dirty="0">
                <a:solidFill>
                  <a:srgbClr val="0070C0"/>
                </a:solidFill>
              </a:rPr>
              <a:t>I will make them come and bow down before your feet</a:t>
            </a:r>
            <a:r>
              <a:rPr lang="en-US" sz="2800" b="1" i="1" dirty="0"/>
              <a:t>, and they will learn that I have loved you</a:t>
            </a:r>
            <a:r>
              <a:rPr lang="en-US" sz="2800" b="1" dirty="0"/>
              <a:t>. </a:t>
            </a:r>
          </a:p>
          <a:p>
            <a:pPr marL="0" indent="0">
              <a:buNone/>
            </a:pPr>
            <a:r>
              <a:rPr lang="en-US" sz="2800" b="1" dirty="0"/>
              <a:t>“…</a:t>
            </a:r>
            <a:r>
              <a:rPr lang="en-US" sz="2800" b="1" i="1" dirty="0"/>
              <a:t>that </a:t>
            </a:r>
            <a:r>
              <a:rPr lang="en-US" sz="2800" b="1" i="1" dirty="0">
                <a:solidFill>
                  <a:srgbClr val="0070C0"/>
                </a:solidFill>
              </a:rPr>
              <a:t>at the name of Jesus every knee should bow</a:t>
            </a:r>
            <a:r>
              <a:rPr lang="en-US" sz="2800" b="1" i="1" dirty="0"/>
              <a:t>, in heaven and on earth and under the earth</a:t>
            </a:r>
            <a:r>
              <a:rPr lang="en-US" sz="2800" b="1" dirty="0"/>
              <a:t>…” </a:t>
            </a:r>
            <a:r>
              <a:rPr lang="en-US" sz="2800" b="1" dirty="0">
                <a:solidFill>
                  <a:srgbClr val="C00000"/>
                </a:solidFill>
              </a:rPr>
              <a:t>Philippians 2:10 </a:t>
            </a:r>
          </a:p>
          <a:p>
            <a:pPr marL="0" indent="0">
              <a:buNone/>
            </a:pPr>
            <a:endParaRPr lang="en-US" sz="3600" b="1" dirty="0">
              <a:solidFill>
                <a:srgbClr val="C00000"/>
              </a:solidFill>
            </a:endParaRPr>
          </a:p>
        </p:txBody>
      </p:sp>
    </p:spTree>
    <p:extLst>
      <p:ext uri="{BB962C8B-B14F-4D97-AF65-F5344CB8AC3E}">
        <p14:creationId xmlns:p14="http://schemas.microsoft.com/office/powerpoint/2010/main" val="201042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Times New Roman" panose="02020603050405020304" pitchFamily="18" charset="0"/>
              </a:rPr>
              <a:t>Jesus highly commends the church at Philadelphia… </a:t>
            </a:r>
            <a:r>
              <a:rPr lang="en-US" sz="3600" b="1" i="1" dirty="0">
                <a:effectLst/>
                <a:ea typeface="Times New Roman" panose="02020603050405020304" pitchFamily="18" charset="0"/>
              </a:rPr>
              <a:t>(verses 8-10)</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…for the great love they were worthy of </a:t>
            </a:r>
            <a:r>
              <a:rPr lang="en-US" sz="2800" b="1" i="1" dirty="0"/>
              <a:t>(9)</a:t>
            </a:r>
          </a:p>
          <a:p>
            <a:pPr marL="0" indent="0">
              <a:buNone/>
            </a:pPr>
            <a:r>
              <a:rPr lang="en-US" sz="2400" b="1" dirty="0">
                <a:solidFill>
                  <a:srgbClr val="FF0000"/>
                </a:solidFill>
              </a:rPr>
              <a:t>9</a:t>
            </a:r>
            <a:r>
              <a:rPr lang="en-US" sz="2800" b="1" dirty="0"/>
              <a:t> </a:t>
            </a:r>
            <a:r>
              <a:rPr lang="en-US" sz="2800" b="1" i="1" dirty="0"/>
              <a:t>Behold, I will make those of the synagogue of Satan who say that they are Jews and are not, but lie—behold, I will make them come and bow down before your feet, and </a:t>
            </a:r>
            <a:r>
              <a:rPr lang="en-US" sz="2800" b="1" i="1" dirty="0">
                <a:solidFill>
                  <a:srgbClr val="0070C0"/>
                </a:solidFill>
              </a:rPr>
              <a:t>they will learn that I have loved you</a:t>
            </a:r>
            <a:r>
              <a:rPr lang="en-US" sz="2800" b="1" dirty="0"/>
              <a:t>. </a:t>
            </a:r>
          </a:p>
          <a:p>
            <a:pPr marL="0" indent="0">
              <a:buNone/>
            </a:pPr>
            <a:r>
              <a:rPr lang="en-US" sz="2800" b="1" dirty="0"/>
              <a:t>“</a:t>
            </a:r>
            <a:r>
              <a:rPr lang="en-US" sz="2800" b="1" i="1" dirty="0"/>
              <a:t>Whoever </a:t>
            </a:r>
            <a:r>
              <a:rPr lang="en-US" sz="2800" b="1" i="1" u="sng" dirty="0"/>
              <a:t>has my commandments</a:t>
            </a:r>
            <a:r>
              <a:rPr lang="en-US" sz="2800" b="1" i="1" dirty="0"/>
              <a:t> and </a:t>
            </a:r>
            <a:r>
              <a:rPr lang="en-US" sz="2800" b="1" i="1" u="sng" dirty="0"/>
              <a:t>keeps them</a:t>
            </a:r>
            <a:r>
              <a:rPr lang="en-US" sz="2800" b="1" i="1" dirty="0"/>
              <a:t>, he it is who </a:t>
            </a:r>
            <a:r>
              <a:rPr lang="en-US" sz="2800" b="1" i="1" u="sng" dirty="0"/>
              <a:t>loves me</a:t>
            </a:r>
            <a:r>
              <a:rPr lang="en-US" sz="2800" b="1" i="1" dirty="0"/>
              <a:t>. </a:t>
            </a:r>
            <a:r>
              <a:rPr lang="en-US" sz="2800" b="1" i="1" dirty="0">
                <a:solidFill>
                  <a:srgbClr val="0070C0"/>
                </a:solidFill>
              </a:rPr>
              <a:t>And he who loves me will be loved by my Father, and I will love him </a:t>
            </a:r>
            <a:r>
              <a:rPr lang="en-US" sz="2800" b="1" i="1" dirty="0"/>
              <a:t>and manifest myself to him</a:t>
            </a:r>
            <a:r>
              <a:rPr lang="en-US" sz="2800" b="1" dirty="0"/>
              <a:t>.” </a:t>
            </a:r>
            <a:r>
              <a:rPr lang="en-US" sz="2800" b="1" dirty="0">
                <a:solidFill>
                  <a:srgbClr val="C00000"/>
                </a:solidFill>
              </a:rPr>
              <a:t>John 14:21 </a:t>
            </a:r>
          </a:p>
        </p:txBody>
      </p:sp>
    </p:spTree>
    <p:extLst>
      <p:ext uri="{BB962C8B-B14F-4D97-AF65-F5344CB8AC3E}">
        <p14:creationId xmlns:p14="http://schemas.microsoft.com/office/powerpoint/2010/main" val="59030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938</TotalTime>
  <Words>1772</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Rockwell</vt:lpstr>
      <vt:lpstr>Rockwell Condensed</vt:lpstr>
      <vt:lpstr>Wingdings</vt:lpstr>
      <vt:lpstr>1_Office Theme</vt:lpstr>
      <vt:lpstr>Wood Type</vt:lpstr>
      <vt:lpstr>Having ears to hear</vt:lpstr>
      <vt:lpstr> Revelation 3:7-13</vt:lpstr>
      <vt:lpstr>I. Jesus is THE way, THE truth, and THE life (verse 7)</vt:lpstr>
      <vt:lpstr>I. Jesus is THE way, THE truth, and THE life (verse 7)</vt:lpstr>
      <vt:lpstr>I. Jesus is THE way, THE truth, and THE life (verse 7)</vt:lpstr>
      <vt:lpstr>I. Jesus is THE way, THE truth, and THE life (verse 7)</vt:lpstr>
      <vt:lpstr>II. Jesus highly commends the church at Philadelphia… (verses 8-10)</vt:lpstr>
      <vt:lpstr>II. Jesus highly commends the church at Philadelphia… (verses 8-10)</vt:lpstr>
      <vt:lpstr>II. Jesus highly commends the church at Philadelphia… (verses 8-10)</vt:lpstr>
      <vt:lpstr>II. Jesus highly commends the church at Philadelphia… (verses 8-10)</vt:lpstr>
      <vt:lpstr>II. Jesus highly commends the church at Philadelphia… (verses 8-10)</vt:lpstr>
      <vt:lpstr>III. Jesus commands the church at Philadelphia to hold fast what you have (verse 11)</vt:lpstr>
      <vt:lpstr>IV. Jesus promises the church at Philadelphia the highest of honor in eternity (verses 12-13)</vt:lpstr>
      <vt:lpstr>IV. Jesus promises the church at Philadelphia the highest of honor in eternity (verses 12-13)</vt:lpstr>
      <vt:lpstr>IV. Jesus promises the church at Philadelphia the highest of honor in eternity (verses 12-13)</vt:lpstr>
      <vt:lpstr>V. Hold fast to what will last</vt:lpstr>
      <vt:lpstr>V. Hold fast to what will last</vt:lpstr>
      <vt:lpstr>V. Hold fast to what will last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68</cp:revision>
  <dcterms:created xsi:type="dcterms:W3CDTF">2020-03-26T18:56:14Z</dcterms:created>
  <dcterms:modified xsi:type="dcterms:W3CDTF">2022-10-30T16:41:57Z</dcterms:modified>
</cp:coreProperties>
</file>