
<file path=[Content_Types].xml><?xml version="1.0" encoding="utf-8"?>
<Types xmlns="http://schemas.openxmlformats.org/package/2006/content-types">
  <Default Extension="jpe" ContentType="image/jpeg"/>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8"/>
  </p:notesMasterIdLst>
  <p:sldIdLst>
    <p:sldId id="399" r:id="rId2"/>
    <p:sldId id="332" r:id="rId3"/>
    <p:sldId id="256" r:id="rId4"/>
    <p:sldId id="493" r:id="rId5"/>
    <p:sldId id="334" r:id="rId6"/>
    <p:sldId id="400" r:id="rId7"/>
    <p:sldId id="494" r:id="rId8"/>
    <p:sldId id="492" r:id="rId9"/>
    <p:sldId id="470" r:id="rId10"/>
    <p:sldId id="483" r:id="rId11"/>
    <p:sldId id="495" r:id="rId12"/>
    <p:sldId id="496" r:id="rId13"/>
    <p:sldId id="445" r:id="rId14"/>
    <p:sldId id="497" r:id="rId15"/>
    <p:sldId id="498" r:id="rId16"/>
    <p:sldId id="49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30" d="100"/>
          <a:sy n="30" d="100"/>
        </p:scale>
        <p:origin x="813"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10/23/2022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3883084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46895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66425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10/23/2022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96382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10/23/2022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958744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10/23/2022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66355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10/23/2022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21488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10/23/2022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89821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10/23/2022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842486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10/23/2022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949557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10/23/2022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84975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10/23/2022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7551111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r:embed="rId3">
                    <a14:imgEffect>
                      <a14:sharpenSoften amount="-48000"/>
                    </a14:imgEffect>
                    <a14:imgEffect>
                      <a14:brightnessContrast contrast="-32000"/>
                    </a14:imgEffect>
                  </a14:imgLayer>
                </a14:imgProps>
              </a:ext>
            </a:extLst>
          </a:blip>
          <a:srcRect/>
          <a:stretch>
            <a:fillRect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2380129" y="718614"/>
            <a:ext cx="5038165" cy="1609344"/>
          </a:xfrm>
        </p:spPr>
        <p:txBody>
          <a:bodyPr/>
          <a:lstStyle/>
          <a:p>
            <a:pPr algn="ctr"/>
            <a:r>
              <a:rPr lang="en-US" b="1" dirty="0">
                <a:solidFill>
                  <a:schemeClr val="bg1"/>
                </a:solidFill>
              </a:rPr>
              <a:t>Having ears to hear</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3983915" y="5425079"/>
            <a:ext cx="8208085" cy="1428613"/>
          </a:xfrm>
        </p:spPr>
        <p:txBody>
          <a:bodyPr>
            <a:noAutofit/>
          </a:bodyPr>
          <a:lstStyle/>
          <a:p>
            <a:pPr marL="0" indent="0">
              <a:buNone/>
            </a:pPr>
            <a:r>
              <a:rPr lang="en-US" sz="3200" b="1" dirty="0">
                <a:solidFill>
                  <a:srgbClr val="CCFFFF"/>
                </a:solidFill>
              </a:rPr>
              <a:t>“He who has an ear, let him hear what the Spirit says to the churches.” </a:t>
            </a:r>
            <a:r>
              <a:rPr lang="en-US" sz="3200" b="1" dirty="0">
                <a:solidFill>
                  <a:srgbClr val="FFCCFF"/>
                </a:solidFill>
              </a:rPr>
              <a:t>Revelation 2:7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The faithful remnant at Sardis will enjoy the blessings of eternal life </a:t>
            </a:r>
            <a:r>
              <a:rPr lang="en-US" sz="3600" b="1" i="1" dirty="0">
                <a:effectLst/>
                <a:ea typeface="Calibri" panose="020F0502020204030204" pitchFamily="34" charset="0"/>
              </a:rPr>
              <a:t>(verses 4-6)</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4</a:t>
            </a:r>
            <a:r>
              <a:rPr lang="en-US" sz="2800" b="1" dirty="0"/>
              <a:t> </a:t>
            </a:r>
            <a:r>
              <a:rPr lang="en-US" sz="2800" b="1" i="1" dirty="0"/>
              <a:t>Yet you have still </a:t>
            </a:r>
            <a:r>
              <a:rPr lang="en-US" sz="2800" b="1" i="1" dirty="0">
                <a:solidFill>
                  <a:srgbClr val="7030A0"/>
                </a:solidFill>
              </a:rPr>
              <a:t>a few names </a:t>
            </a:r>
            <a:r>
              <a:rPr lang="en-US" sz="2800" b="1" i="1" dirty="0"/>
              <a:t>in Sardis, people who have not soiled their garments, and they will walk with me in white, for they are worthy</a:t>
            </a:r>
            <a:r>
              <a:rPr lang="en-US" sz="2800" b="1" dirty="0"/>
              <a:t>. </a:t>
            </a:r>
          </a:p>
          <a:p>
            <a:pPr marL="0" indent="0">
              <a:buNone/>
            </a:pPr>
            <a:r>
              <a:rPr lang="en-US" sz="2400" b="1" dirty="0">
                <a:solidFill>
                  <a:srgbClr val="FF0000"/>
                </a:solidFill>
              </a:rPr>
              <a:t>1</a:t>
            </a:r>
            <a:r>
              <a:rPr lang="en-US" sz="2800" b="1" dirty="0"/>
              <a:t> … “</a:t>
            </a:r>
            <a:r>
              <a:rPr lang="en-US" sz="2800" b="1" i="1" dirty="0"/>
              <a:t>You have </a:t>
            </a:r>
            <a:r>
              <a:rPr lang="en-US" sz="2800" b="1" i="1" dirty="0">
                <a:solidFill>
                  <a:srgbClr val="7030A0"/>
                </a:solidFill>
              </a:rPr>
              <a:t>a name </a:t>
            </a:r>
            <a:r>
              <a:rPr lang="en-US" sz="2800" b="1" i="1" dirty="0"/>
              <a:t>that you are alive, but you are dead.</a:t>
            </a:r>
            <a:r>
              <a:rPr lang="en-US" sz="2800" b="1" dirty="0"/>
              <a:t>” </a:t>
            </a:r>
            <a:r>
              <a:rPr lang="en-US" sz="2800" b="1" dirty="0">
                <a:solidFill>
                  <a:srgbClr val="C00000"/>
                </a:solidFill>
              </a:rPr>
              <a:t>NASB</a:t>
            </a:r>
          </a:p>
          <a:p>
            <a:pPr marL="0" indent="0">
              <a:buNone/>
            </a:pPr>
            <a:endParaRPr lang="en-US" sz="2800" b="1" dirty="0"/>
          </a:p>
        </p:txBody>
      </p:sp>
    </p:spTree>
    <p:extLst>
      <p:ext uri="{BB962C8B-B14F-4D97-AF65-F5344CB8AC3E}">
        <p14:creationId xmlns:p14="http://schemas.microsoft.com/office/powerpoint/2010/main" val="3984722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The faithful remnant at Sardis will enjoy the blessings of eternal life </a:t>
            </a:r>
            <a:r>
              <a:rPr lang="en-US" sz="3600" b="1" i="1" dirty="0">
                <a:effectLst/>
                <a:ea typeface="Calibri" panose="020F0502020204030204" pitchFamily="34" charset="0"/>
              </a:rPr>
              <a:t>(verses 4-6)</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5</a:t>
            </a:r>
            <a:r>
              <a:rPr lang="en-US" sz="2800" b="1" dirty="0"/>
              <a:t> </a:t>
            </a:r>
            <a:r>
              <a:rPr lang="en-US" sz="2800" b="1" i="1" dirty="0"/>
              <a:t>The one who conquers will be clothed thus in white garments, and I will never blot </a:t>
            </a:r>
            <a:r>
              <a:rPr lang="en-US" sz="2800" b="1" i="1" dirty="0">
                <a:solidFill>
                  <a:srgbClr val="7030A0"/>
                </a:solidFill>
              </a:rPr>
              <a:t>his name </a:t>
            </a:r>
            <a:r>
              <a:rPr lang="en-US" sz="2800" b="1" i="1" dirty="0"/>
              <a:t>out of the book of life. I will confess </a:t>
            </a:r>
            <a:r>
              <a:rPr lang="en-US" sz="2800" b="1" i="1" dirty="0">
                <a:solidFill>
                  <a:srgbClr val="7030A0"/>
                </a:solidFill>
              </a:rPr>
              <a:t>his name </a:t>
            </a:r>
            <a:r>
              <a:rPr lang="en-US" sz="2800" b="1" i="1" dirty="0"/>
              <a:t>before my Father and before his angels</a:t>
            </a:r>
            <a:r>
              <a:rPr lang="en-US" sz="2800" b="1" dirty="0"/>
              <a:t>. </a:t>
            </a:r>
          </a:p>
          <a:p>
            <a:pPr marL="0" indent="0">
              <a:buNone/>
            </a:pPr>
            <a:r>
              <a:rPr lang="en-US" sz="2800" b="1" dirty="0"/>
              <a:t>“</a:t>
            </a:r>
            <a:r>
              <a:rPr lang="en-US" sz="2800" b="1" i="1" dirty="0"/>
              <a:t>Everyone who acknowledges me before men, I also will acknowledge before my Father who is in heaven</a:t>
            </a:r>
            <a:r>
              <a:rPr lang="en-US" sz="2800" b="1" dirty="0"/>
              <a:t>” (</a:t>
            </a:r>
            <a:r>
              <a:rPr lang="en-US" sz="2800" b="1" dirty="0">
                <a:solidFill>
                  <a:srgbClr val="C00000"/>
                </a:solidFill>
              </a:rPr>
              <a:t>Matthew 10:32</a:t>
            </a:r>
            <a:r>
              <a:rPr lang="en-US" sz="2800" b="1" dirty="0"/>
              <a:t>) and “</a:t>
            </a:r>
            <a:r>
              <a:rPr lang="en-US" sz="2800" b="1" i="1" dirty="0"/>
              <a:t>Everyone who acknowledges me before men, the Son of Man also will acknowledge before the angels of God</a:t>
            </a:r>
            <a:r>
              <a:rPr lang="en-US" sz="2800" b="1" dirty="0"/>
              <a:t>” (</a:t>
            </a:r>
            <a:r>
              <a:rPr lang="en-US" sz="2800" b="1" dirty="0">
                <a:solidFill>
                  <a:srgbClr val="C00000"/>
                </a:solidFill>
              </a:rPr>
              <a:t>Luke 12:8</a:t>
            </a:r>
            <a:r>
              <a:rPr lang="en-US" sz="2800" b="1" dirty="0"/>
              <a:t>). </a:t>
            </a:r>
            <a:endParaRPr lang="en-US" sz="3600" b="1" dirty="0"/>
          </a:p>
        </p:txBody>
      </p:sp>
    </p:spTree>
    <p:extLst>
      <p:ext uri="{BB962C8B-B14F-4D97-AF65-F5344CB8AC3E}">
        <p14:creationId xmlns:p14="http://schemas.microsoft.com/office/powerpoint/2010/main" val="302531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 </a:t>
            </a:r>
            <a:r>
              <a:rPr lang="en-US" sz="3600" b="1" dirty="0">
                <a:effectLst/>
                <a:ea typeface="Calibri" panose="020F0502020204030204" pitchFamily="34" charset="0"/>
              </a:rPr>
              <a:t>The faithful remnant at Sardis will enjoy the blessings of eternal life </a:t>
            </a:r>
            <a:r>
              <a:rPr lang="en-US" sz="3600" b="1" i="1" dirty="0">
                <a:effectLst/>
                <a:ea typeface="Calibri" panose="020F0502020204030204" pitchFamily="34" charset="0"/>
              </a:rPr>
              <a:t>(verses 4-6)</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6</a:t>
            </a:r>
            <a:r>
              <a:rPr lang="en-US" sz="2800" b="1" dirty="0"/>
              <a:t> </a:t>
            </a:r>
            <a:r>
              <a:rPr lang="en-US" sz="2800" b="1" i="1" dirty="0"/>
              <a:t>He who has an ear, </a:t>
            </a:r>
            <a:r>
              <a:rPr lang="en-US" sz="2800" b="1" i="1" dirty="0">
                <a:solidFill>
                  <a:srgbClr val="0070C0"/>
                </a:solidFill>
              </a:rPr>
              <a:t>let him hear</a:t>
            </a:r>
            <a:r>
              <a:rPr lang="en-US" sz="2800" b="1" i="1" dirty="0"/>
              <a:t> what the Spirit says to the churches.’</a:t>
            </a:r>
            <a:r>
              <a:rPr lang="en-US" sz="2800" b="1" dirty="0"/>
              <a:t> </a:t>
            </a:r>
          </a:p>
        </p:txBody>
      </p:sp>
    </p:spTree>
    <p:extLst>
      <p:ext uri="{BB962C8B-B14F-4D97-AF65-F5344CB8AC3E}">
        <p14:creationId xmlns:p14="http://schemas.microsoft.com/office/powerpoint/2010/main" val="293494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Wake Up!</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800" b="1" dirty="0"/>
              <a:t>“</a:t>
            </a:r>
            <a:r>
              <a:rPr lang="en-US" sz="2800" b="1" i="1" dirty="0"/>
              <a:t>Besides this you know the time, that t</a:t>
            </a:r>
            <a:r>
              <a:rPr lang="en-US" sz="2800" b="1" i="1" dirty="0">
                <a:solidFill>
                  <a:srgbClr val="0070C0"/>
                </a:solidFill>
              </a:rPr>
              <a:t>he hour has come for you to wake from sleep</a:t>
            </a:r>
            <a:r>
              <a:rPr lang="en-US" sz="2800" b="1" i="1" dirty="0"/>
              <a:t>. For </a:t>
            </a:r>
            <a:r>
              <a:rPr lang="en-US" sz="2800" b="1" i="1" dirty="0">
                <a:solidFill>
                  <a:srgbClr val="0070C0"/>
                </a:solidFill>
              </a:rPr>
              <a:t>salvation is nearer to us now than when we first believed</a:t>
            </a:r>
            <a:r>
              <a:rPr lang="en-US" sz="2800" b="1" i="1" dirty="0"/>
              <a:t>. The night is far gone; the day is at hand. So then </a:t>
            </a:r>
            <a:r>
              <a:rPr lang="en-US" sz="2800" b="1" i="1" dirty="0">
                <a:solidFill>
                  <a:srgbClr val="0070C0"/>
                </a:solidFill>
              </a:rPr>
              <a:t>let us cast off the works of darkness and put on the armor of light</a:t>
            </a:r>
            <a:r>
              <a:rPr lang="en-US" sz="2800" b="1" i="1" dirty="0"/>
              <a:t>. </a:t>
            </a:r>
            <a:r>
              <a:rPr lang="en-US" sz="2800" b="1" i="1" dirty="0">
                <a:solidFill>
                  <a:srgbClr val="0070C0"/>
                </a:solidFill>
              </a:rPr>
              <a:t>Let us walk properly as in the daytime</a:t>
            </a:r>
            <a:r>
              <a:rPr lang="en-US" sz="2800" b="1" i="1" dirty="0"/>
              <a:t>, not in orgies and drunkenness, not in sexual immorality and sensuality, not in quarreling and jealousy. But </a:t>
            </a:r>
            <a:r>
              <a:rPr lang="en-US" sz="2800" b="1" i="1" dirty="0">
                <a:solidFill>
                  <a:srgbClr val="0070C0"/>
                </a:solidFill>
              </a:rPr>
              <a:t>put on the Lord Jesus Christ</a:t>
            </a:r>
            <a:r>
              <a:rPr lang="en-US" sz="2800" b="1" i="1" dirty="0"/>
              <a:t>, and </a:t>
            </a:r>
            <a:r>
              <a:rPr lang="en-US" sz="2800" b="1" i="1" dirty="0">
                <a:solidFill>
                  <a:srgbClr val="0070C0"/>
                </a:solidFill>
              </a:rPr>
              <a:t>make no provision for the flesh, to gratify its desires</a:t>
            </a:r>
            <a:r>
              <a:rPr lang="en-US" sz="2800" b="1" dirty="0"/>
              <a:t>.” </a:t>
            </a:r>
            <a:r>
              <a:rPr lang="en-US" sz="2800" b="1" dirty="0">
                <a:solidFill>
                  <a:srgbClr val="C00000"/>
                </a:solidFill>
              </a:rPr>
              <a:t>Romans 13:11-14 </a:t>
            </a:r>
            <a:endParaRPr lang="en-US" sz="4400" b="1" dirty="0">
              <a:solidFill>
                <a:srgbClr val="C00000"/>
              </a:solidFill>
            </a:endParaRPr>
          </a:p>
        </p:txBody>
      </p:sp>
    </p:spTree>
    <p:extLst>
      <p:ext uri="{BB962C8B-B14F-4D97-AF65-F5344CB8AC3E}">
        <p14:creationId xmlns:p14="http://schemas.microsoft.com/office/powerpoint/2010/main" val="370387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Wake Up!</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buFont typeface="+mj-lt"/>
              <a:buAutoNum type="alphaUcPeriod"/>
            </a:pPr>
            <a:r>
              <a:rPr lang="en-US" sz="2800" b="1" dirty="0"/>
              <a:t>Our salvation is always near</a:t>
            </a:r>
          </a:p>
          <a:p>
            <a:pPr marL="0" indent="0">
              <a:buNone/>
            </a:pPr>
            <a:endParaRPr lang="en-US" sz="2800" b="1" dirty="0"/>
          </a:p>
          <a:p>
            <a:pPr marL="0" indent="0" algn="ctr">
              <a:buNone/>
            </a:pPr>
            <a:r>
              <a:rPr lang="en-US" sz="2800" b="1" dirty="0">
                <a:solidFill>
                  <a:srgbClr val="C00000"/>
                </a:solidFill>
              </a:rPr>
              <a:t>The prospect of eternal life ought to rivet our souls. It ought to be a great motivation that makes it impossible for us to sleep!</a:t>
            </a:r>
            <a:endParaRPr lang="en-US" sz="5400" b="1" dirty="0">
              <a:solidFill>
                <a:srgbClr val="C00000"/>
              </a:solidFill>
            </a:endParaRPr>
          </a:p>
        </p:txBody>
      </p:sp>
    </p:spTree>
    <p:extLst>
      <p:ext uri="{BB962C8B-B14F-4D97-AF65-F5344CB8AC3E}">
        <p14:creationId xmlns:p14="http://schemas.microsoft.com/office/powerpoint/2010/main" val="2988884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circle(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Wake Up!</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26948" y="1867408"/>
            <a:ext cx="10995152" cy="4050792"/>
          </a:xfrm>
        </p:spPr>
        <p:txBody>
          <a:bodyPr>
            <a:noAutofit/>
          </a:bodyPr>
          <a:lstStyle/>
          <a:p>
            <a:pPr marL="514350" indent="-514350">
              <a:buFont typeface="+mj-lt"/>
              <a:buAutoNum type="alphaUcPeriod" startAt="2"/>
            </a:pPr>
            <a:r>
              <a:rPr lang="en-US" sz="2800" b="1" dirty="0"/>
              <a:t>Live the life Jesus died and rose again to make possible</a:t>
            </a:r>
          </a:p>
          <a:p>
            <a:pPr marL="0" indent="0">
              <a:buNone/>
            </a:pPr>
            <a:r>
              <a:rPr lang="en-US" sz="2800" b="1" dirty="0"/>
              <a:t>Christians who “live in a sentimental haze of vague piety, with soft organ music trembling in the lovely light from stained-glass windows. Their religion is a pleasant thing…</a:t>
            </a:r>
            <a:r>
              <a:rPr lang="en-US" sz="2800" b="1" dirty="0">
                <a:solidFill>
                  <a:srgbClr val="0070C0"/>
                </a:solidFill>
              </a:rPr>
              <a:t>divorced from the will, and demanding little except lip service to a few harmless platitudes</a:t>
            </a:r>
            <a:r>
              <a:rPr lang="en-US" sz="2800" b="1" dirty="0"/>
              <a:t>.” </a:t>
            </a:r>
          </a:p>
          <a:p>
            <a:pPr marL="0" indent="0">
              <a:buNone/>
            </a:pPr>
            <a:r>
              <a:rPr lang="en-US" sz="2800" b="1" dirty="0"/>
              <a:t>“I suspect that Satan has called off his attempt to convert people to agnosticism…It is much safer, from Satan's point of view, to </a:t>
            </a:r>
            <a:r>
              <a:rPr lang="en-US" sz="2800" b="1" dirty="0">
                <a:solidFill>
                  <a:srgbClr val="0070C0"/>
                </a:solidFill>
              </a:rPr>
              <a:t>vaccinate a person with a mild case of Christianity so as to protect him from the real disease</a:t>
            </a:r>
            <a:r>
              <a:rPr lang="en-US" sz="2800" b="1" dirty="0"/>
              <a:t>.” </a:t>
            </a:r>
            <a:r>
              <a:rPr lang="en-US" sz="2800" b="1" i="1" dirty="0">
                <a:solidFill>
                  <a:srgbClr val="C00000"/>
                </a:solidFill>
              </a:rPr>
              <a:t>Early Christians of the Twenty-First Century, </a:t>
            </a:r>
            <a:r>
              <a:rPr lang="en-US" sz="2800" b="1" dirty="0">
                <a:solidFill>
                  <a:srgbClr val="C00000"/>
                </a:solidFill>
              </a:rPr>
              <a:t>Chad Walsh </a:t>
            </a:r>
          </a:p>
        </p:txBody>
      </p:sp>
    </p:spTree>
    <p:extLst>
      <p:ext uri="{BB962C8B-B14F-4D97-AF65-F5344CB8AC3E}">
        <p14:creationId xmlns:p14="http://schemas.microsoft.com/office/powerpoint/2010/main" val="843101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VI. </a:t>
            </a:r>
            <a:r>
              <a:rPr lang="en-US" sz="3600" b="1" dirty="0">
                <a:effectLst/>
                <a:ea typeface="Calibri" panose="020F0502020204030204" pitchFamily="34" charset="0"/>
              </a:rPr>
              <a:t>Wake Up!</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3"/>
            </a:pPr>
            <a:r>
              <a:rPr lang="en-US" sz="2800" b="1" dirty="0"/>
              <a:t>Seek the grace that proves you’re alive</a:t>
            </a:r>
          </a:p>
          <a:p>
            <a:pPr marL="0" indent="0">
              <a:buNone/>
            </a:pPr>
            <a:r>
              <a:rPr lang="en-US" sz="2800" b="1" dirty="0"/>
              <a:t>Learn the lessons from all of life’s experiences, to include your trials, so that you learn, as Paul wrote in </a:t>
            </a:r>
            <a:r>
              <a:rPr lang="en-US" sz="2800" b="1" dirty="0">
                <a:solidFill>
                  <a:srgbClr val="C00000"/>
                </a:solidFill>
              </a:rPr>
              <a:t>2 Corinthians 1:9</a:t>
            </a:r>
            <a:r>
              <a:rPr lang="en-US" sz="2800" b="1" dirty="0"/>
              <a:t>, to “</a:t>
            </a:r>
            <a:r>
              <a:rPr lang="en-US" sz="2800" b="1" i="1" dirty="0">
                <a:solidFill>
                  <a:srgbClr val="0070C0"/>
                </a:solidFill>
              </a:rPr>
              <a:t>rely not on ourselves but on God </a:t>
            </a:r>
            <a:r>
              <a:rPr lang="en-US" sz="2800" b="1" i="1" dirty="0"/>
              <a:t>who raises the dead</a:t>
            </a:r>
            <a:r>
              <a:rPr lang="en-US" sz="2800" b="1" dirty="0"/>
              <a:t>.” And as you watch God cause this life of reliance upon Him unfold in miraculous ways, great and small, find joy in being able to genuinely say that “</a:t>
            </a:r>
            <a:r>
              <a:rPr lang="en-US" sz="2800" b="1" i="1" dirty="0"/>
              <a:t>I will not venture to speak of anything </a:t>
            </a:r>
            <a:r>
              <a:rPr lang="en-US" sz="2800" b="1" i="1" dirty="0">
                <a:solidFill>
                  <a:srgbClr val="0070C0"/>
                </a:solidFill>
              </a:rPr>
              <a:t>except what Christ has accomplished through me</a:t>
            </a:r>
            <a:r>
              <a:rPr lang="en-US" sz="2800" b="1" dirty="0"/>
              <a:t>” (</a:t>
            </a:r>
            <a:r>
              <a:rPr lang="en-US" sz="2800" b="1" dirty="0">
                <a:solidFill>
                  <a:srgbClr val="C00000"/>
                </a:solidFill>
              </a:rPr>
              <a:t>Romans 15:18</a:t>
            </a:r>
            <a:r>
              <a:rPr lang="en-US" sz="2800" b="1" dirty="0"/>
              <a:t>). </a:t>
            </a:r>
          </a:p>
          <a:p>
            <a:pPr marL="0" indent="0">
              <a:buNone/>
            </a:pPr>
            <a:endParaRPr lang="en-US" sz="5400" b="1" dirty="0">
              <a:solidFill>
                <a:srgbClr val="C00000"/>
              </a:solidFill>
            </a:endParaRPr>
          </a:p>
        </p:txBody>
      </p:sp>
    </p:spTree>
    <p:extLst>
      <p:ext uri="{BB962C8B-B14F-4D97-AF65-F5344CB8AC3E}">
        <p14:creationId xmlns:p14="http://schemas.microsoft.com/office/powerpoint/2010/main" val="492265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139852" y="42191"/>
            <a:ext cx="2840019" cy="1157287"/>
          </a:xfrm>
        </p:spPr>
        <p:txBody>
          <a:bodyPr/>
          <a:lstStyle/>
          <a:p>
            <a:pPr algn="ctr"/>
            <a:br>
              <a:rPr lang="en-US" sz="3200" b="1" i="1" dirty="0">
                <a:solidFill>
                  <a:schemeClr val="tx1"/>
                </a:solidFill>
              </a:rPr>
            </a:br>
            <a:r>
              <a:rPr lang="en-US" sz="3200" b="1" i="1" dirty="0">
                <a:solidFill>
                  <a:schemeClr val="tx1"/>
                </a:solidFill>
              </a:rPr>
              <a:t>Revelation 3:1-6</a:t>
            </a:r>
            <a:endParaRPr lang="en-US" sz="3200" b="1" dirty="0">
              <a:solidFill>
                <a:schemeClr val="tx1"/>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5411998" y="1117960"/>
            <a:ext cx="4101354"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solidFill>
                <a:effectLst/>
                <a:uLnTx/>
                <a:uFillTx/>
                <a:latin typeface="Rockwell Condensed" panose="02060603050405020104"/>
                <a:ea typeface="+mj-ea"/>
                <a:cs typeface="+mj-cs"/>
              </a:rPr>
              <a:t>Wake Up!</a:t>
            </a:r>
            <a:endParaRPr kumimoji="0" lang="en-US" sz="2000" b="1" i="1" u="none" strike="noStrike" kern="1200" cap="all" spc="0" normalizeH="0" baseline="0" noProof="0" dirty="0">
              <a:ln>
                <a:noFill/>
              </a:ln>
              <a:solidFill>
                <a:prstClr val="black"/>
              </a:solidFill>
              <a:effectLst/>
              <a:uLnTx/>
              <a:uFillTx/>
              <a:latin typeface="Rockwell Condensed" panose="02060603050405020104"/>
              <a:ea typeface="MS Gothic" panose="020B0609070205080204" pitchFamily="49" charset="-128"/>
              <a:cs typeface="+mj-cs"/>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is able to revive our life in Him </a:t>
            </a:r>
            <a:r>
              <a:rPr lang="en-US" sz="3600" b="1" i="1" dirty="0">
                <a:effectLst/>
                <a:ea typeface="Calibri" panose="020F0502020204030204" pitchFamily="34" charset="0"/>
              </a:rPr>
              <a:t>(verse 1a)</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a:bodyPr>
          <a:lstStyle/>
          <a:p>
            <a:pPr marL="0" indent="0">
              <a:buNone/>
            </a:pPr>
            <a:r>
              <a:rPr lang="en-US" sz="2400" b="1" dirty="0">
                <a:solidFill>
                  <a:srgbClr val="FF0000"/>
                </a:solidFill>
              </a:rPr>
              <a:t>1</a:t>
            </a:r>
            <a:r>
              <a:rPr lang="en-US" sz="2800" b="1" dirty="0"/>
              <a:t> </a:t>
            </a:r>
            <a:r>
              <a:rPr lang="en-US" sz="2800" b="1" i="1" dirty="0"/>
              <a:t>“And to the angel of the church in Sardis write: ‘The words of him who has </a:t>
            </a:r>
            <a:r>
              <a:rPr lang="en-US" sz="2800" b="1" i="1" dirty="0">
                <a:solidFill>
                  <a:srgbClr val="0070C0"/>
                </a:solidFill>
              </a:rPr>
              <a:t>the seven spirits of God </a:t>
            </a:r>
            <a:r>
              <a:rPr lang="en-US" sz="2800" b="1" i="1" dirty="0"/>
              <a:t>and </a:t>
            </a:r>
            <a:r>
              <a:rPr lang="en-US" sz="2800" b="1" i="1" dirty="0">
                <a:solidFill>
                  <a:srgbClr val="0070C0"/>
                </a:solidFill>
              </a:rPr>
              <a:t>the seven stars</a:t>
            </a:r>
            <a:r>
              <a:rPr lang="en-US" sz="2800" b="1" dirty="0"/>
              <a:t>… </a:t>
            </a:r>
          </a:p>
          <a:p>
            <a:pPr marL="0" indent="0">
              <a:buNone/>
            </a:pPr>
            <a:r>
              <a:rPr lang="en-US" sz="2800" b="1" dirty="0"/>
              <a:t>“</a:t>
            </a:r>
            <a:r>
              <a:rPr lang="en-US" sz="2800" b="1" i="1" dirty="0"/>
              <a:t>Are they not all ministering spirits sent out to serve for the sake of those who are to inherit salvation?</a:t>
            </a:r>
            <a:r>
              <a:rPr lang="en-US" sz="2800" b="1" dirty="0"/>
              <a:t>” </a:t>
            </a:r>
            <a:r>
              <a:rPr lang="en-US" sz="2800" b="1" dirty="0">
                <a:solidFill>
                  <a:srgbClr val="C00000"/>
                </a:solidFill>
              </a:rPr>
              <a:t>Hebrews 1:14, referring to a role appointed by God to angels</a:t>
            </a:r>
            <a:endParaRPr lang="en-US" sz="8000" b="1" dirty="0">
              <a:solidFill>
                <a:srgbClr val="C0000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The Lord is able to revive our life in Him </a:t>
            </a:r>
            <a:r>
              <a:rPr lang="en-US" sz="3600" b="1" i="1" dirty="0">
                <a:effectLst/>
                <a:ea typeface="Calibri" panose="020F0502020204030204" pitchFamily="34" charset="0"/>
              </a:rPr>
              <a:t>(verse 1a)</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94408"/>
            <a:ext cx="10353526" cy="4569848"/>
          </a:xfrm>
        </p:spPr>
        <p:txBody>
          <a:bodyPr>
            <a:normAutofit/>
          </a:bodyPr>
          <a:lstStyle/>
          <a:p>
            <a:pPr marL="0" indent="0">
              <a:buNone/>
            </a:pPr>
            <a:r>
              <a:rPr lang="en-US" sz="2800" b="1" dirty="0"/>
              <a:t>“</a:t>
            </a:r>
            <a:r>
              <a:rPr lang="en-US" sz="2800" b="1" i="1" dirty="0"/>
              <a:t>I have been crucified with Christ. </a:t>
            </a:r>
            <a:r>
              <a:rPr lang="en-US" sz="2800" b="1" i="1" dirty="0">
                <a:solidFill>
                  <a:srgbClr val="0070C0"/>
                </a:solidFill>
              </a:rPr>
              <a:t>It is no longer I who live, but Christ who lives in me</a:t>
            </a:r>
            <a:r>
              <a:rPr lang="en-US" sz="2800" b="1" i="1" dirty="0"/>
              <a:t>. And </a:t>
            </a:r>
            <a:r>
              <a:rPr lang="en-US" sz="2800" b="1" i="1" dirty="0">
                <a:solidFill>
                  <a:srgbClr val="0070C0"/>
                </a:solidFill>
              </a:rPr>
              <a:t>the life I now live </a:t>
            </a:r>
            <a:r>
              <a:rPr lang="en-US" sz="2800" b="1" i="1" dirty="0"/>
              <a:t>in the flesh </a:t>
            </a:r>
            <a:r>
              <a:rPr lang="en-US" sz="2800" b="1" i="1" dirty="0">
                <a:solidFill>
                  <a:srgbClr val="0070C0"/>
                </a:solidFill>
              </a:rPr>
              <a:t>I live by faith in the Son of God</a:t>
            </a:r>
            <a:r>
              <a:rPr lang="en-US" sz="2800" b="1" i="1" dirty="0"/>
              <a:t>, who loved me and gave himself for me</a:t>
            </a:r>
            <a:r>
              <a:rPr lang="en-US" sz="2800" b="1" dirty="0"/>
              <a:t>.” </a:t>
            </a:r>
            <a:r>
              <a:rPr lang="en-US" sz="2800" b="1" dirty="0">
                <a:solidFill>
                  <a:srgbClr val="C00000"/>
                </a:solidFill>
              </a:rPr>
              <a:t>Galatians 2:20, Paul explaining the </a:t>
            </a:r>
            <a:r>
              <a:rPr lang="en-US" sz="2800" b="1" u="sng" dirty="0">
                <a:solidFill>
                  <a:srgbClr val="C00000"/>
                </a:solidFill>
              </a:rPr>
              <a:t>source</a:t>
            </a:r>
            <a:r>
              <a:rPr lang="en-US" sz="2800" b="1" dirty="0">
                <a:solidFill>
                  <a:srgbClr val="C00000"/>
                </a:solidFill>
              </a:rPr>
              <a:t> of his new life </a:t>
            </a:r>
          </a:p>
          <a:p>
            <a:pPr marL="0" indent="0">
              <a:buNone/>
            </a:pPr>
            <a:r>
              <a:rPr lang="en-US" sz="2800" b="1" dirty="0"/>
              <a:t>“</a:t>
            </a:r>
            <a:r>
              <a:rPr lang="en-US" sz="2800" b="1" i="1" dirty="0"/>
              <a:t>Let me ask you only this: Did you </a:t>
            </a:r>
            <a:r>
              <a:rPr lang="en-US" sz="2800" b="1" i="1" dirty="0">
                <a:solidFill>
                  <a:srgbClr val="0070C0"/>
                </a:solidFill>
              </a:rPr>
              <a:t>receive the Spirit </a:t>
            </a:r>
            <a:r>
              <a:rPr lang="en-US" sz="2800" b="1" i="1" dirty="0"/>
              <a:t>by works of the law or by hearing with faith? Are you so foolish? </a:t>
            </a:r>
            <a:r>
              <a:rPr lang="en-US" sz="2800" b="1" i="1" dirty="0">
                <a:solidFill>
                  <a:srgbClr val="0070C0"/>
                </a:solidFill>
              </a:rPr>
              <a:t>Having begun by the Spirit</a:t>
            </a:r>
            <a:r>
              <a:rPr lang="en-US" sz="2800" b="1" i="1" dirty="0"/>
              <a:t>, </a:t>
            </a:r>
            <a:r>
              <a:rPr lang="en-US" sz="2800" b="1" i="1" dirty="0">
                <a:solidFill>
                  <a:srgbClr val="0070C0"/>
                </a:solidFill>
              </a:rPr>
              <a:t>are you now </a:t>
            </a:r>
            <a:r>
              <a:rPr lang="en-US" sz="2800" b="1" i="1" u="sng" dirty="0">
                <a:solidFill>
                  <a:srgbClr val="0070C0"/>
                </a:solidFill>
              </a:rPr>
              <a:t>being perfected</a:t>
            </a:r>
            <a:r>
              <a:rPr lang="en-US" sz="2800" b="1" i="1" dirty="0">
                <a:solidFill>
                  <a:srgbClr val="0070C0"/>
                </a:solidFill>
              </a:rPr>
              <a:t> </a:t>
            </a:r>
            <a:r>
              <a:rPr lang="en-US" sz="2800" b="1" i="1" dirty="0"/>
              <a:t>by the flesh?</a:t>
            </a:r>
            <a:r>
              <a:rPr lang="en-US" sz="2800" b="1" dirty="0"/>
              <a:t>” </a:t>
            </a:r>
            <a:r>
              <a:rPr lang="en-US" sz="2800" b="1" dirty="0">
                <a:solidFill>
                  <a:srgbClr val="C00000"/>
                </a:solidFill>
              </a:rPr>
              <a:t>Galatians 3:2-3, Paul explaining </a:t>
            </a:r>
            <a:r>
              <a:rPr lang="en-US" sz="2800" b="1" u="sng" dirty="0">
                <a:solidFill>
                  <a:srgbClr val="C00000"/>
                </a:solidFill>
              </a:rPr>
              <a:t>how</a:t>
            </a:r>
            <a:r>
              <a:rPr lang="en-US" sz="2800" b="1" dirty="0">
                <a:solidFill>
                  <a:srgbClr val="C00000"/>
                </a:solidFill>
              </a:rPr>
              <a:t> Christ lives through him</a:t>
            </a:r>
          </a:p>
        </p:txBody>
      </p:sp>
    </p:spTree>
    <p:extLst>
      <p:ext uri="{BB962C8B-B14F-4D97-AF65-F5344CB8AC3E}">
        <p14:creationId xmlns:p14="http://schemas.microsoft.com/office/powerpoint/2010/main" val="346719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The church at Sardis had become a church in name only </a:t>
            </a:r>
            <a:r>
              <a:rPr lang="en-US" sz="3600" b="1" i="1" dirty="0">
                <a:effectLst/>
                <a:ea typeface="Calibri" panose="020F0502020204030204" pitchFamily="34" charset="0"/>
              </a:rPr>
              <a:t>(verse 1b)</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1</a:t>
            </a:r>
            <a:r>
              <a:rPr lang="en-US" sz="2800" b="1" dirty="0"/>
              <a:t> …</a:t>
            </a:r>
            <a:r>
              <a:rPr lang="en-US" sz="2800" b="1" i="1" dirty="0"/>
              <a:t> “‘I know your works. </a:t>
            </a:r>
            <a:r>
              <a:rPr lang="en-US" sz="2800" b="1" i="1" dirty="0">
                <a:solidFill>
                  <a:srgbClr val="0070C0"/>
                </a:solidFill>
              </a:rPr>
              <a:t>You have </a:t>
            </a:r>
            <a:r>
              <a:rPr lang="en-US" sz="2800" b="1" i="1" dirty="0">
                <a:solidFill>
                  <a:srgbClr val="7030A0"/>
                </a:solidFill>
              </a:rPr>
              <a:t>the reputation </a:t>
            </a:r>
            <a:r>
              <a:rPr lang="en-US" sz="2800" b="1" i="1" dirty="0">
                <a:solidFill>
                  <a:srgbClr val="0070C0"/>
                </a:solidFill>
              </a:rPr>
              <a:t>of being alive, but you are dead</a:t>
            </a:r>
            <a:r>
              <a:rPr lang="en-US" sz="2800" b="1" dirty="0"/>
              <a:t>. </a:t>
            </a:r>
          </a:p>
          <a:p>
            <a:pPr marL="0" indent="0">
              <a:buNone/>
            </a:pPr>
            <a:r>
              <a:rPr lang="en-US" sz="2400" b="1" dirty="0">
                <a:solidFill>
                  <a:srgbClr val="FF0000"/>
                </a:solidFill>
              </a:rPr>
              <a:t>1</a:t>
            </a:r>
            <a:r>
              <a:rPr lang="en-US" sz="2800" b="1" dirty="0"/>
              <a:t> … “</a:t>
            </a:r>
            <a:r>
              <a:rPr lang="en-US" sz="2800" b="1" i="1" dirty="0"/>
              <a:t>You have </a:t>
            </a:r>
            <a:r>
              <a:rPr lang="en-US" sz="2800" b="1" i="1" dirty="0">
                <a:solidFill>
                  <a:srgbClr val="7030A0"/>
                </a:solidFill>
              </a:rPr>
              <a:t>a name </a:t>
            </a:r>
            <a:r>
              <a:rPr lang="en-US" sz="2800" b="1" i="1" dirty="0"/>
              <a:t>that you are alive, but you are dead.</a:t>
            </a:r>
            <a:r>
              <a:rPr lang="en-US" sz="2800" b="1" dirty="0"/>
              <a:t>” </a:t>
            </a:r>
            <a:r>
              <a:rPr lang="en-US" sz="2800" b="1" dirty="0">
                <a:solidFill>
                  <a:srgbClr val="C00000"/>
                </a:solidFill>
              </a:rPr>
              <a:t>NASB</a:t>
            </a: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church at Sardis needed to wake up… </a:t>
            </a:r>
            <a:r>
              <a:rPr lang="en-US" sz="3600" b="1" i="1" dirty="0">
                <a:effectLst/>
                <a:ea typeface="Calibri" panose="020F0502020204030204" pitchFamily="34" charset="0"/>
              </a:rPr>
              <a:t>(verses 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a:pPr>
            <a:r>
              <a:rPr lang="en-US" sz="2800" b="1" dirty="0"/>
              <a:t>…while it still had opportunity to revive </a:t>
            </a:r>
            <a:r>
              <a:rPr lang="en-US" sz="2800" b="1" i="1" dirty="0"/>
              <a:t>(2)</a:t>
            </a:r>
            <a:endParaRPr lang="en-US" sz="2800" b="1" dirty="0"/>
          </a:p>
          <a:p>
            <a:pPr marL="0" indent="0">
              <a:buNone/>
            </a:pPr>
            <a:r>
              <a:rPr lang="en-US" sz="2400" b="1" dirty="0">
                <a:solidFill>
                  <a:srgbClr val="FF0000"/>
                </a:solidFill>
              </a:rPr>
              <a:t>2</a:t>
            </a:r>
            <a:r>
              <a:rPr lang="en-US" sz="2800" b="1" dirty="0"/>
              <a:t> </a:t>
            </a:r>
            <a:r>
              <a:rPr lang="en-US" sz="2800" b="1" i="1" dirty="0">
                <a:solidFill>
                  <a:srgbClr val="0070C0"/>
                </a:solidFill>
              </a:rPr>
              <a:t>Wake up, and </a:t>
            </a:r>
            <a:r>
              <a:rPr lang="en-US" sz="2800" b="1" i="1" u="sng" dirty="0">
                <a:solidFill>
                  <a:srgbClr val="0070C0"/>
                </a:solidFill>
              </a:rPr>
              <a:t>strengthen what remains</a:t>
            </a:r>
            <a:r>
              <a:rPr lang="en-US" sz="2800" b="1" i="1" dirty="0">
                <a:solidFill>
                  <a:srgbClr val="0070C0"/>
                </a:solidFill>
              </a:rPr>
              <a:t> and </a:t>
            </a:r>
            <a:r>
              <a:rPr lang="en-US" sz="2800" b="1" i="1" u="sng" dirty="0">
                <a:solidFill>
                  <a:srgbClr val="0070C0"/>
                </a:solidFill>
              </a:rPr>
              <a:t>is about to die</a:t>
            </a:r>
            <a:r>
              <a:rPr lang="en-US" sz="2800" b="1" i="1" dirty="0"/>
              <a:t>, for I have not found your works complete in the sight of my God</a:t>
            </a:r>
            <a:r>
              <a:rPr lang="en-US" sz="2800" b="1" dirty="0"/>
              <a:t>.</a:t>
            </a:r>
          </a:p>
          <a:p>
            <a:pPr marL="0" indent="0">
              <a:buNone/>
            </a:pPr>
            <a:endParaRPr lang="en-US" sz="6600" b="1" i="1" dirty="0">
              <a:solidFill>
                <a:srgbClr val="C00000"/>
              </a:solidFill>
            </a:endParaRPr>
          </a:p>
        </p:txBody>
      </p:sp>
    </p:spTree>
    <p:extLst>
      <p:ext uri="{BB962C8B-B14F-4D97-AF65-F5344CB8AC3E}">
        <p14:creationId xmlns:p14="http://schemas.microsoft.com/office/powerpoint/2010/main" val="3498393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church at Sardis needed to wake up… </a:t>
            </a:r>
            <a:r>
              <a:rPr lang="en-US" sz="3600" b="1" i="1" dirty="0">
                <a:effectLst/>
                <a:ea typeface="Calibri" panose="020F0502020204030204" pitchFamily="34" charset="0"/>
              </a:rPr>
              <a:t>(verses 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a:pPr>
            <a:r>
              <a:rPr lang="en-US" sz="2800" b="1" dirty="0"/>
              <a:t>…while it still had opportunity to revive </a:t>
            </a:r>
            <a:r>
              <a:rPr lang="en-US" sz="2800" b="1" i="1" dirty="0"/>
              <a:t>(2)</a:t>
            </a:r>
            <a:endParaRPr lang="en-US" sz="2800" b="1" dirty="0"/>
          </a:p>
          <a:p>
            <a:pPr marL="0" indent="0">
              <a:buNone/>
            </a:pPr>
            <a:r>
              <a:rPr lang="en-US" sz="2400" b="1" dirty="0">
                <a:solidFill>
                  <a:srgbClr val="FF0000"/>
                </a:solidFill>
              </a:rPr>
              <a:t>2</a:t>
            </a:r>
            <a:r>
              <a:rPr lang="en-US" sz="2800" b="1" dirty="0"/>
              <a:t> </a:t>
            </a:r>
            <a:r>
              <a:rPr lang="en-US" sz="2800" b="1" i="1" dirty="0"/>
              <a:t>Wake up, and strengthen what remains and is about to die, </a:t>
            </a:r>
            <a:r>
              <a:rPr lang="en-US" sz="2800" b="1" i="1" dirty="0">
                <a:solidFill>
                  <a:srgbClr val="0070C0"/>
                </a:solidFill>
              </a:rPr>
              <a:t>for </a:t>
            </a:r>
            <a:r>
              <a:rPr lang="en-US" sz="2800" b="1" i="1" u="sng" dirty="0">
                <a:solidFill>
                  <a:srgbClr val="0070C0"/>
                </a:solidFill>
              </a:rPr>
              <a:t>I have not found your works complete</a:t>
            </a:r>
            <a:r>
              <a:rPr lang="en-US" sz="2800" b="1" i="1" dirty="0">
                <a:solidFill>
                  <a:srgbClr val="0070C0"/>
                </a:solidFill>
              </a:rPr>
              <a:t> in the sight of my God</a:t>
            </a:r>
            <a:r>
              <a:rPr lang="en-US" sz="2800" b="1" dirty="0"/>
              <a:t>.</a:t>
            </a:r>
          </a:p>
          <a:p>
            <a:pPr marL="0" indent="0" algn="ctr">
              <a:buNone/>
            </a:pPr>
            <a:r>
              <a:rPr lang="en-US" sz="2800" b="1" dirty="0">
                <a:solidFill>
                  <a:srgbClr val="C00000"/>
                </a:solidFill>
              </a:rPr>
              <a:t>Like the modern Iditarod, we can become motivated, not by the urgent lifesaving drive behind our mission, but simply because we exist as another community organization in our area that likes to come together and do cool and interesting stuff; </a:t>
            </a:r>
            <a:r>
              <a:rPr lang="en-US" sz="2800" b="1" i="1" dirty="0">
                <a:solidFill>
                  <a:srgbClr val="C00000"/>
                </a:solidFill>
              </a:rPr>
              <a:t>maybe even the same stuff we’re doing now</a:t>
            </a:r>
            <a:r>
              <a:rPr lang="en-US" sz="2800" b="1" dirty="0">
                <a:solidFill>
                  <a:srgbClr val="C00000"/>
                </a:solidFill>
              </a:rPr>
              <a:t>.</a:t>
            </a:r>
          </a:p>
          <a:p>
            <a:pPr marL="0" indent="0">
              <a:buNone/>
            </a:pPr>
            <a:endParaRPr lang="en-US" sz="6600" b="1" i="1" dirty="0">
              <a:solidFill>
                <a:srgbClr val="C00000"/>
              </a:solidFill>
            </a:endParaRPr>
          </a:p>
        </p:txBody>
      </p:sp>
    </p:spTree>
    <p:extLst>
      <p:ext uri="{BB962C8B-B14F-4D97-AF65-F5344CB8AC3E}">
        <p14:creationId xmlns:p14="http://schemas.microsoft.com/office/powerpoint/2010/main" val="28116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The church at Sardis needed to wake up… </a:t>
            </a:r>
            <a:r>
              <a:rPr lang="en-US" sz="3600" b="1" i="1" dirty="0">
                <a:effectLst/>
                <a:ea typeface="Calibri" panose="020F0502020204030204" pitchFamily="34" charset="0"/>
              </a:rPr>
              <a:t>(verses 2-3)</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1938527"/>
            <a:ext cx="10058400" cy="4050792"/>
          </a:xfrm>
        </p:spPr>
        <p:txBody>
          <a:bodyPr>
            <a:noAutofit/>
          </a:bodyPr>
          <a:lstStyle/>
          <a:p>
            <a:pPr marL="457200" indent="-457200">
              <a:buFont typeface="+mj-lt"/>
              <a:buAutoNum type="alphaUcPeriod" startAt="2"/>
            </a:pPr>
            <a:r>
              <a:rPr lang="en-US" sz="2800" b="1" dirty="0"/>
              <a:t>…and renew its commitment to obey God’s word </a:t>
            </a:r>
            <a:r>
              <a:rPr lang="en-US" sz="2800" b="1" i="1" dirty="0"/>
              <a:t>(3a)</a:t>
            </a:r>
            <a:endParaRPr lang="en-US" sz="2800" b="1" dirty="0"/>
          </a:p>
          <a:p>
            <a:pPr marL="0" indent="0">
              <a:buNone/>
            </a:pPr>
            <a:r>
              <a:rPr lang="en-US" sz="2400" b="1" dirty="0">
                <a:solidFill>
                  <a:srgbClr val="FF0000"/>
                </a:solidFill>
              </a:rPr>
              <a:t>3</a:t>
            </a:r>
            <a:r>
              <a:rPr lang="en-US" sz="2800" b="1" dirty="0"/>
              <a:t> </a:t>
            </a:r>
            <a:r>
              <a:rPr lang="en-US" sz="2800" b="1" i="1" dirty="0">
                <a:solidFill>
                  <a:srgbClr val="0070C0"/>
                </a:solidFill>
              </a:rPr>
              <a:t>Remember</a:t>
            </a:r>
            <a:r>
              <a:rPr lang="en-US" sz="2800" b="1" i="1" dirty="0"/>
              <a:t>, then, what you received and heard. </a:t>
            </a:r>
            <a:r>
              <a:rPr lang="en-US" sz="2800" b="1" i="1" dirty="0">
                <a:solidFill>
                  <a:srgbClr val="0070C0"/>
                </a:solidFill>
              </a:rPr>
              <a:t>Keep</a:t>
            </a:r>
            <a:r>
              <a:rPr lang="en-US" sz="2800" b="1" i="1" dirty="0"/>
              <a:t> it, and </a:t>
            </a:r>
            <a:r>
              <a:rPr lang="en-US" sz="2800" b="1" i="1" dirty="0">
                <a:solidFill>
                  <a:srgbClr val="0070C0"/>
                </a:solidFill>
              </a:rPr>
              <a:t>repent</a:t>
            </a:r>
            <a:r>
              <a:rPr lang="en-US" sz="2800" b="1" dirty="0"/>
              <a:t>…</a:t>
            </a:r>
          </a:p>
          <a:p>
            <a:pPr marL="1143000" indent="-1143000">
              <a:buFont typeface="+mj-lt"/>
              <a:buAutoNum type="alphaUcPeriod" startAt="2"/>
            </a:pPr>
            <a:endParaRPr lang="en-US" sz="8000" b="1" i="1" dirty="0">
              <a:solidFill>
                <a:srgbClr val="C00000"/>
              </a:solidFill>
            </a:endParaRPr>
          </a:p>
        </p:txBody>
      </p:sp>
    </p:spTree>
    <p:extLst>
      <p:ext uri="{BB962C8B-B14F-4D97-AF65-F5344CB8AC3E}">
        <p14:creationId xmlns:p14="http://schemas.microsoft.com/office/powerpoint/2010/main" val="39695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IV. </a:t>
            </a:r>
            <a:r>
              <a:rPr lang="en-US" sz="3600" b="1" dirty="0">
                <a:effectLst/>
                <a:ea typeface="Calibri" panose="020F0502020204030204" pitchFamily="34" charset="0"/>
              </a:rPr>
              <a:t>If the church at Sardis remained complacent, then a tragic surprise awaited them </a:t>
            </a:r>
            <a:r>
              <a:rPr lang="en-US" sz="3600" b="1" i="1" dirty="0">
                <a:effectLst/>
                <a:ea typeface="Calibri" panose="020F0502020204030204" pitchFamily="34" charset="0"/>
              </a:rPr>
              <a:t>(verse 3b)</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rPr>
              <a:t>3</a:t>
            </a:r>
            <a:r>
              <a:rPr lang="en-US" sz="2800" b="1" dirty="0"/>
              <a:t> …</a:t>
            </a:r>
            <a:r>
              <a:rPr lang="en-US" sz="2800" b="1" i="1" dirty="0"/>
              <a:t>If you will not wake up, </a:t>
            </a:r>
            <a:r>
              <a:rPr lang="en-US" sz="2800" b="1" i="1" dirty="0">
                <a:solidFill>
                  <a:srgbClr val="0070C0"/>
                </a:solidFill>
              </a:rPr>
              <a:t>I will come like a thief</a:t>
            </a:r>
            <a:r>
              <a:rPr lang="en-US" sz="2800" b="1" i="1" dirty="0"/>
              <a:t>, and you will not know at what hour </a:t>
            </a:r>
            <a:r>
              <a:rPr lang="en-US" sz="2800" b="1" i="1" dirty="0">
                <a:solidFill>
                  <a:srgbClr val="0070C0"/>
                </a:solidFill>
              </a:rPr>
              <a:t>I will come against you</a:t>
            </a:r>
            <a:r>
              <a:rPr lang="en-US" sz="2800" b="1" dirty="0"/>
              <a:t>. </a:t>
            </a:r>
          </a:p>
          <a:p>
            <a:pPr marL="0" indent="0">
              <a:buNone/>
            </a:pPr>
            <a:r>
              <a:rPr lang="en-US" sz="2800" b="1" dirty="0"/>
              <a:t>“</a:t>
            </a:r>
            <a:r>
              <a:rPr lang="en-US" sz="2800" b="1" i="1" dirty="0"/>
              <a:t>For you yourselves are fully aware that the day of the Lord will come like a thief in the night. </a:t>
            </a:r>
            <a:r>
              <a:rPr lang="en-US" sz="2800" b="1" i="1" dirty="0">
                <a:solidFill>
                  <a:srgbClr val="0070C0"/>
                </a:solidFill>
              </a:rPr>
              <a:t>While people are saying, ‘There is peace and security,’ then sudden destruction will come upon them</a:t>
            </a:r>
            <a:r>
              <a:rPr lang="en-US" sz="2800" b="1" i="1" dirty="0"/>
              <a:t> as labor pains come upon a pregnant woman, and </a:t>
            </a:r>
            <a:r>
              <a:rPr lang="en-US" sz="2800" b="1" i="1" dirty="0">
                <a:solidFill>
                  <a:srgbClr val="0070C0"/>
                </a:solidFill>
              </a:rPr>
              <a:t>they will not escape</a:t>
            </a:r>
            <a:r>
              <a:rPr lang="en-US" sz="2800" b="1" dirty="0"/>
              <a:t>.” </a:t>
            </a:r>
            <a:r>
              <a:rPr lang="en-US" sz="2800" b="1" dirty="0">
                <a:solidFill>
                  <a:srgbClr val="C00000"/>
                </a:solidFill>
              </a:rPr>
              <a:t>1 Thessalonians 5:2-3 </a:t>
            </a:r>
          </a:p>
        </p:txBody>
      </p:sp>
    </p:spTree>
    <p:extLst>
      <p:ext uri="{BB962C8B-B14F-4D97-AF65-F5344CB8AC3E}">
        <p14:creationId xmlns:p14="http://schemas.microsoft.com/office/powerpoint/2010/main" val="378878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996</TotalTime>
  <Words>1208</Words>
  <Application>Microsoft Office PowerPoint</Application>
  <PresentationFormat>Widescreen</PresentationFormat>
  <Paragraphs>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Rockwell</vt:lpstr>
      <vt:lpstr>Rockwell Condensed</vt:lpstr>
      <vt:lpstr>Wingdings</vt:lpstr>
      <vt:lpstr>Wood Type</vt:lpstr>
      <vt:lpstr>Having ears to hear</vt:lpstr>
      <vt:lpstr> Revelation 3:1-6</vt:lpstr>
      <vt:lpstr>I. The Lord is able to revive our life in Him (verse 1a)</vt:lpstr>
      <vt:lpstr>I. The Lord is able to revive our life in Him (verse 1a)</vt:lpstr>
      <vt:lpstr>II. The church at Sardis had become a church in name only (verse 1b)</vt:lpstr>
      <vt:lpstr>III. The church at Sardis needed to wake up… (verses 2-3)</vt:lpstr>
      <vt:lpstr>III. The church at Sardis needed to wake up… (verses 2-3)</vt:lpstr>
      <vt:lpstr>III. The church at Sardis needed to wake up… (verses 2-3)</vt:lpstr>
      <vt:lpstr>IV. If the church at Sardis remained complacent, then a tragic surprise awaited them (verse 3b)</vt:lpstr>
      <vt:lpstr>V. The faithful remnant at Sardis will enjoy the blessings of eternal life (verses 4-6)</vt:lpstr>
      <vt:lpstr>V. The faithful remnant at Sardis will enjoy the blessings of eternal life (verses 4-6)</vt:lpstr>
      <vt:lpstr>V. The faithful remnant at Sardis will enjoy the blessings of eternal life (verses 4-6)</vt:lpstr>
      <vt:lpstr>VI. Wake Up!</vt:lpstr>
      <vt:lpstr>VI. Wake Up!</vt:lpstr>
      <vt:lpstr>VI. Wake Up!</vt:lpstr>
      <vt:lpstr>VI. Wake 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67</cp:revision>
  <dcterms:created xsi:type="dcterms:W3CDTF">2020-03-26T18:56:14Z</dcterms:created>
  <dcterms:modified xsi:type="dcterms:W3CDTF">2022-10-23T21:45:25Z</dcterms:modified>
</cp:coreProperties>
</file>