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9"/>
  </p:notesMasterIdLst>
  <p:sldIdLst>
    <p:sldId id="399" r:id="rId2"/>
    <p:sldId id="332" r:id="rId3"/>
    <p:sldId id="536" r:id="rId4"/>
    <p:sldId id="334" r:id="rId5"/>
    <p:sldId id="465" r:id="rId6"/>
    <p:sldId id="466" r:id="rId7"/>
    <p:sldId id="400" r:id="rId8"/>
    <p:sldId id="462" r:id="rId9"/>
    <p:sldId id="467" r:id="rId10"/>
    <p:sldId id="468" r:id="rId11"/>
    <p:sldId id="463" r:id="rId12"/>
    <p:sldId id="469" r:id="rId13"/>
    <p:sldId id="464" r:id="rId14"/>
    <p:sldId id="470" r:id="rId15"/>
    <p:sldId id="445" r:id="rId16"/>
    <p:sldId id="471" r:id="rId17"/>
    <p:sldId id="4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3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4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4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5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8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9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9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9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1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8000"/>
                    </a14:imgEffect>
                    <a14:imgEffect>
                      <a14:brightnessContrast contrast="-32000"/>
                    </a14:imgEffect>
                  </a14:imgLayer>
                </a14:imgProps>
              </a:ext>
            </a:extLst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C954-883C-48AB-A3E5-AF9D3657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129" y="718614"/>
            <a:ext cx="5038165" cy="160934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Having ears to hear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A001-7F88-4333-992A-62061A95D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3915" y="5425079"/>
            <a:ext cx="8208085" cy="1428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CFFFF"/>
                </a:solidFill>
              </a:rPr>
              <a:t>“He who has an ear, let him hear what the Spirit says to the churches.” </a:t>
            </a:r>
            <a:r>
              <a:rPr lang="en-US" sz="3200" b="1" dirty="0">
                <a:solidFill>
                  <a:srgbClr val="FFCCFF"/>
                </a:solidFill>
              </a:rPr>
              <a:t>Revelation 2:7</a:t>
            </a:r>
          </a:p>
        </p:txBody>
      </p:sp>
    </p:spTree>
    <p:extLst>
      <p:ext uri="{BB962C8B-B14F-4D97-AF65-F5344CB8AC3E}">
        <p14:creationId xmlns:p14="http://schemas.microsoft.com/office/powerpoint/2010/main" val="113721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commanded the church in Smyrna to choose faithfulness over fear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/>
              <a:t>The purpose of suffering tribulation is to test the faithfulness of the church </a:t>
            </a:r>
            <a:r>
              <a:rPr lang="en-US" sz="2800" b="1" i="1" dirty="0"/>
              <a:t>(10b)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sz="2800" b="1" dirty="0"/>
              <a:t> …</a:t>
            </a:r>
            <a:r>
              <a:rPr lang="en-US" sz="2800" b="1" i="1" dirty="0"/>
              <a:t>Behold, </a:t>
            </a:r>
            <a:r>
              <a:rPr lang="en-US" sz="2800" b="1" i="1" dirty="0">
                <a:solidFill>
                  <a:srgbClr val="0070C0"/>
                </a:solidFill>
              </a:rPr>
              <a:t>the devil </a:t>
            </a:r>
            <a:r>
              <a:rPr lang="en-US" sz="2800" b="1" i="1" dirty="0"/>
              <a:t>is about to throw </a:t>
            </a:r>
            <a:r>
              <a:rPr lang="en-US" sz="2800" b="1" i="1" dirty="0">
                <a:solidFill>
                  <a:srgbClr val="0070C0"/>
                </a:solidFill>
              </a:rPr>
              <a:t>some of you </a:t>
            </a:r>
            <a:r>
              <a:rPr lang="en-US" sz="2800" b="1" i="1" dirty="0"/>
              <a:t>into prison, that you may be </a:t>
            </a:r>
            <a:r>
              <a:rPr lang="en-US" sz="2800" b="1" i="1" dirty="0">
                <a:solidFill>
                  <a:srgbClr val="0070C0"/>
                </a:solidFill>
              </a:rPr>
              <a:t>tested</a:t>
            </a:r>
            <a:r>
              <a:rPr lang="en-US" sz="2800" b="1" i="1" dirty="0"/>
              <a:t>, and for</a:t>
            </a:r>
            <a:r>
              <a:rPr lang="en-US" sz="2800" b="1" i="1" dirty="0">
                <a:solidFill>
                  <a:srgbClr val="0070C0"/>
                </a:solidFill>
              </a:rPr>
              <a:t> ten days </a:t>
            </a:r>
            <a:r>
              <a:rPr lang="en-US" sz="2800" b="1" i="1" dirty="0"/>
              <a:t>you will have </a:t>
            </a:r>
            <a:r>
              <a:rPr lang="en-US" sz="2800" b="1" i="1" dirty="0">
                <a:solidFill>
                  <a:srgbClr val="0070C0"/>
                </a:solidFill>
              </a:rPr>
              <a:t>tribulation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6497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commanded the church in Smyrna to choose faithfulness over fear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2800" b="1" dirty="0"/>
              <a:t>The church passes the test of suffering tribulation when it is </a:t>
            </a:r>
            <a:r>
              <a:rPr lang="en-US" sz="2800" b="1" i="1" dirty="0"/>
              <a:t>faithful unto death</a:t>
            </a:r>
            <a:r>
              <a:rPr lang="en-US" sz="2800" b="1" dirty="0"/>
              <a:t> </a:t>
            </a:r>
            <a:r>
              <a:rPr lang="en-US" sz="2800" b="1" i="1" dirty="0"/>
              <a:t>(10c)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sz="2800" b="1" i="1" dirty="0"/>
              <a:t> </a:t>
            </a:r>
            <a:r>
              <a:rPr lang="en-US" sz="2800" b="1" dirty="0"/>
              <a:t>…</a:t>
            </a:r>
            <a:r>
              <a:rPr lang="en-US" sz="2800" b="1" i="1" dirty="0">
                <a:solidFill>
                  <a:srgbClr val="0070C0"/>
                </a:solidFill>
              </a:rPr>
              <a:t>Be faithful unto death</a:t>
            </a:r>
            <a:r>
              <a:rPr lang="en-US" sz="2800" b="1" i="1" dirty="0"/>
              <a:t>, and I will give you the crown of life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800" b="1" dirty="0"/>
              <a:t>The command to </a:t>
            </a:r>
            <a:r>
              <a:rPr lang="en-US" sz="2800" b="1" i="1" dirty="0"/>
              <a:t>be faithful unto death</a:t>
            </a:r>
            <a:r>
              <a:rPr lang="en-US" sz="2800" b="1" dirty="0"/>
              <a:t> is more than being faithful to your last breath. It entails being faithful when the circumstances you’ve been cast into to test your faith may lead to your death. Like Polycarp, </a:t>
            </a:r>
            <a:r>
              <a:rPr lang="en-US" sz="2800" b="1" dirty="0">
                <a:solidFill>
                  <a:srgbClr val="0070C0"/>
                </a:solidFill>
              </a:rPr>
              <a:t>it is a faith that passes the test in the face of death when options (temptations) are available to you to escape death by being faithless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446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commanded the church in Smyrna to choose faithfulness over fear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2800" b="1" dirty="0"/>
              <a:t>The church passes the test of suffering tribulation when it is </a:t>
            </a:r>
            <a:r>
              <a:rPr lang="en-US" sz="2800" b="1" i="1" dirty="0"/>
              <a:t>faithful unto death</a:t>
            </a:r>
            <a:r>
              <a:rPr lang="en-US" sz="2800" b="1" dirty="0"/>
              <a:t> </a:t>
            </a:r>
            <a:r>
              <a:rPr lang="en-US" sz="2800" b="1" i="1" dirty="0"/>
              <a:t>(10c)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sz="2800" b="1" i="1" dirty="0"/>
              <a:t> </a:t>
            </a:r>
            <a:r>
              <a:rPr lang="en-US" sz="2800" b="1" dirty="0"/>
              <a:t>…</a:t>
            </a:r>
            <a:r>
              <a:rPr lang="en-US" sz="2800" b="1" i="1" dirty="0">
                <a:solidFill>
                  <a:srgbClr val="0070C0"/>
                </a:solidFill>
              </a:rPr>
              <a:t>Be faithful unto death</a:t>
            </a:r>
            <a:r>
              <a:rPr lang="en-US" sz="2800" b="1" i="1" dirty="0"/>
              <a:t>, and I will give you </a:t>
            </a:r>
            <a:r>
              <a:rPr lang="en-US" sz="2800" b="1" i="1" dirty="0">
                <a:solidFill>
                  <a:srgbClr val="7030A0"/>
                </a:solidFill>
              </a:rPr>
              <a:t>the crown of life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Blessed is the man who </a:t>
            </a:r>
            <a:r>
              <a:rPr lang="en-US" sz="2800" b="1" i="1" dirty="0">
                <a:solidFill>
                  <a:srgbClr val="0070C0"/>
                </a:solidFill>
              </a:rPr>
              <a:t>remains steadfast under trial</a:t>
            </a:r>
            <a:r>
              <a:rPr lang="en-US" sz="2800" b="1" i="1" dirty="0"/>
              <a:t>, for </a:t>
            </a:r>
            <a:r>
              <a:rPr lang="en-US" sz="2800" b="1" i="1" dirty="0">
                <a:solidFill>
                  <a:srgbClr val="0070C0"/>
                </a:solidFill>
              </a:rPr>
              <a:t>when he has stood the test </a:t>
            </a:r>
            <a:r>
              <a:rPr lang="en-US" sz="2800" b="1" i="1" dirty="0"/>
              <a:t>he will </a:t>
            </a:r>
            <a:r>
              <a:rPr lang="en-US" sz="2800" b="1" i="1" dirty="0">
                <a:solidFill>
                  <a:srgbClr val="0070C0"/>
                </a:solidFill>
              </a:rPr>
              <a:t>receive </a:t>
            </a:r>
            <a:r>
              <a:rPr lang="en-US" sz="2800" b="1" i="1" dirty="0">
                <a:solidFill>
                  <a:srgbClr val="7030A0"/>
                </a:solidFill>
              </a:rPr>
              <a:t>the crown of life</a:t>
            </a:r>
            <a:r>
              <a:rPr lang="en-US" sz="2800" b="1" i="1" dirty="0"/>
              <a:t>, which God has promised to those who love him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James 1:12</a:t>
            </a:r>
          </a:p>
        </p:txBody>
      </p:sp>
    </p:spTree>
    <p:extLst>
      <p:ext uri="{BB962C8B-B14F-4D97-AF65-F5344CB8AC3E}">
        <p14:creationId xmlns:p14="http://schemas.microsoft.com/office/powerpoint/2010/main" val="41401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commanded the church in Smyrna to choose faithfulness over fear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n-US" sz="2800" b="1" dirty="0"/>
              <a:t>The reward for being </a:t>
            </a:r>
            <a:r>
              <a:rPr lang="en-US" sz="2800" b="1" i="1" dirty="0"/>
              <a:t>faithful unto death</a:t>
            </a:r>
            <a:r>
              <a:rPr lang="en-US" sz="2800" b="1" dirty="0"/>
              <a:t> is a life saved from </a:t>
            </a:r>
            <a:r>
              <a:rPr lang="en-US" sz="2800" b="1" i="1" dirty="0"/>
              <a:t>the second death</a:t>
            </a:r>
            <a:r>
              <a:rPr lang="en-US" sz="2800" b="1" dirty="0"/>
              <a:t> </a:t>
            </a:r>
            <a:r>
              <a:rPr lang="en-US" sz="2800" b="1" i="1" dirty="0"/>
              <a:t>(11)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11</a:t>
            </a:r>
            <a:r>
              <a:rPr lang="en-US" sz="2800" b="1" dirty="0"/>
              <a:t> </a:t>
            </a:r>
            <a:r>
              <a:rPr lang="en-US" sz="2800" b="1" i="1" dirty="0"/>
              <a:t>He who has an ear, let him hear what the Spirit says to the churches. </a:t>
            </a:r>
            <a:r>
              <a:rPr lang="en-US" sz="2800" b="1" i="1" dirty="0">
                <a:solidFill>
                  <a:srgbClr val="0070C0"/>
                </a:solidFill>
              </a:rPr>
              <a:t>The one who conquers </a:t>
            </a:r>
            <a:r>
              <a:rPr lang="en-US" sz="2800" b="1" i="1" dirty="0"/>
              <a:t>will not be hurt by the second death.’</a:t>
            </a:r>
            <a:r>
              <a:rPr lang="en-US" sz="2800" b="1" dirty="0"/>
              <a:t>  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No, in </a:t>
            </a:r>
            <a:r>
              <a:rPr lang="en-US" sz="2800" b="1" i="1" dirty="0">
                <a:solidFill>
                  <a:srgbClr val="0070C0"/>
                </a:solidFill>
              </a:rPr>
              <a:t>all these things </a:t>
            </a:r>
            <a:r>
              <a:rPr lang="en-US" sz="2800" b="1" i="1" dirty="0"/>
              <a:t>we are </a:t>
            </a:r>
            <a:r>
              <a:rPr lang="en-US" sz="2800" b="1" i="1" dirty="0">
                <a:solidFill>
                  <a:srgbClr val="0070C0"/>
                </a:solidFill>
              </a:rPr>
              <a:t>more than conquerors </a:t>
            </a:r>
            <a:r>
              <a:rPr lang="en-US" sz="2800" b="1" i="1" dirty="0"/>
              <a:t>through him who loved us.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8:37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0070C0"/>
                </a:solidFill>
              </a:rPr>
              <a:t>All these things </a:t>
            </a:r>
            <a:r>
              <a:rPr lang="en-US" sz="2800" b="1" dirty="0"/>
              <a:t>are what Paul lists in </a:t>
            </a:r>
            <a:r>
              <a:rPr lang="en-US" sz="2800" b="1" dirty="0">
                <a:solidFill>
                  <a:srgbClr val="C00000"/>
                </a:solidFill>
              </a:rPr>
              <a:t>verses 35-36</a:t>
            </a:r>
            <a:r>
              <a:rPr lang="en-US" sz="2800" b="1" dirty="0"/>
              <a:t>: </a:t>
            </a:r>
            <a:r>
              <a:rPr lang="en-US" sz="2800" b="1" i="1" dirty="0"/>
              <a:t>tribulation</a:t>
            </a:r>
            <a:r>
              <a:rPr lang="en-US" sz="2800" b="1" dirty="0"/>
              <a:t>, </a:t>
            </a:r>
            <a:r>
              <a:rPr lang="en-US" sz="2800" b="1" i="1" dirty="0"/>
              <a:t>distress</a:t>
            </a:r>
            <a:r>
              <a:rPr lang="en-US" sz="2800" b="1" dirty="0"/>
              <a:t>, </a:t>
            </a:r>
            <a:r>
              <a:rPr lang="en-US" sz="2800" b="1" i="1" dirty="0"/>
              <a:t>persecution</a:t>
            </a:r>
            <a:r>
              <a:rPr lang="en-US" sz="2800" b="1" dirty="0"/>
              <a:t>, </a:t>
            </a:r>
            <a:r>
              <a:rPr lang="en-US" sz="2800" b="1" i="1" dirty="0"/>
              <a:t>famine</a:t>
            </a:r>
            <a:r>
              <a:rPr lang="en-US" sz="2800" b="1" dirty="0"/>
              <a:t>, </a:t>
            </a:r>
            <a:r>
              <a:rPr lang="en-US" sz="2800" b="1" i="1" dirty="0"/>
              <a:t>nakedness</a:t>
            </a:r>
            <a:r>
              <a:rPr lang="en-US" sz="2800" b="1" dirty="0"/>
              <a:t>, </a:t>
            </a:r>
            <a:r>
              <a:rPr lang="en-US" sz="2800" b="1" i="1" dirty="0"/>
              <a:t>danger</a:t>
            </a:r>
            <a:r>
              <a:rPr lang="en-US" sz="2800" b="1" dirty="0"/>
              <a:t>, </a:t>
            </a:r>
            <a:r>
              <a:rPr lang="en-US" sz="2800" b="1" i="1" dirty="0"/>
              <a:t>sword</a:t>
            </a:r>
            <a:r>
              <a:rPr lang="en-US" sz="2800" b="1" dirty="0"/>
              <a:t>, and being </a:t>
            </a:r>
            <a:r>
              <a:rPr lang="en-US" sz="2800" b="1" i="1" dirty="0"/>
              <a:t>regarded as sheep to be slaughtered</a:t>
            </a:r>
            <a:r>
              <a:rPr lang="en-US" sz="2800" b="1" dirty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4227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commanded the church in Smyrna to choose faithfulness over fear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n-US" sz="2800" b="1" dirty="0"/>
              <a:t>The reward for being </a:t>
            </a:r>
            <a:r>
              <a:rPr lang="en-US" sz="2800" b="1" i="1" dirty="0"/>
              <a:t>faithful unto death</a:t>
            </a:r>
            <a:r>
              <a:rPr lang="en-US" sz="2800" b="1" dirty="0"/>
              <a:t> is a life saved from </a:t>
            </a:r>
            <a:r>
              <a:rPr lang="en-US" sz="2800" b="1" i="1" dirty="0"/>
              <a:t>the second death</a:t>
            </a:r>
            <a:r>
              <a:rPr lang="en-US" sz="2800" b="1" dirty="0"/>
              <a:t> </a:t>
            </a:r>
            <a:r>
              <a:rPr lang="en-US" sz="2800" b="1" i="1" dirty="0"/>
              <a:t>(11)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11</a:t>
            </a:r>
            <a:r>
              <a:rPr lang="en-US" sz="2800" b="1" dirty="0"/>
              <a:t> </a:t>
            </a:r>
            <a:r>
              <a:rPr lang="en-US" sz="2800" b="1" i="1" dirty="0"/>
              <a:t>He who has an ear, let him hear what the Spirit says to the churches. </a:t>
            </a:r>
            <a:r>
              <a:rPr lang="en-US" sz="2800" b="1" i="1" dirty="0">
                <a:solidFill>
                  <a:srgbClr val="0070C0"/>
                </a:solidFill>
              </a:rPr>
              <a:t>The one who conquers will not be hurt by the second death.’</a:t>
            </a:r>
            <a:r>
              <a:rPr lang="en-US" sz="2800" b="1" dirty="0">
                <a:solidFill>
                  <a:srgbClr val="0070C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8780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IV.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Be faithful unto death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Trust the Lord of history and the Lord of life</a:t>
            </a:r>
          </a:p>
          <a:p>
            <a:pPr marL="0" indent="0">
              <a:buNone/>
            </a:pPr>
            <a:r>
              <a:rPr lang="en-US" sz="2800" b="1" dirty="0"/>
              <a:t>Jesus “…</a:t>
            </a:r>
            <a:r>
              <a:rPr lang="en-US" sz="2800" b="1" i="1" dirty="0"/>
              <a:t>gave himself for our sins to </a:t>
            </a:r>
            <a:r>
              <a:rPr lang="en-US" sz="2800" b="1" i="1" dirty="0">
                <a:solidFill>
                  <a:srgbClr val="0070C0"/>
                </a:solidFill>
              </a:rPr>
              <a:t>deliver us from the present </a:t>
            </a:r>
            <a:r>
              <a:rPr lang="en-US" sz="2800" b="1" i="1" u="sng" dirty="0">
                <a:solidFill>
                  <a:srgbClr val="0070C0"/>
                </a:solidFill>
              </a:rPr>
              <a:t>evil age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Galatians 1:4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What has been is what will be, and what has been done is what will be done, and </a:t>
            </a:r>
            <a:r>
              <a:rPr lang="en-US" sz="2800" b="1" i="1" dirty="0">
                <a:solidFill>
                  <a:srgbClr val="0070C0"/>
                </a:solidFill>
              </a:rPr>
              <a:t>there is nothing new under the sun</a:t>
            </a:r>
            <a:r>
              <a:rPr lang="en-US" sz="2800" b="1" dirty="0">
                <a:solidFill>
                  <a:srgbClr val="0070C0"/>
                </a:solidFill>
              </a:rPr>
              <a:t>.” </a:t>
            </a:r>
            <a:r>
              <a:rPr lang="en-US" sz="2800" b="1" dirty="0">
                <a:solidFill>
                  <a:srgbClr val="C00000"/>
                </a:solidFill>
              </a:rPr>
              <a:t>Ecclesiastes 1:9 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Say not, ‘Why were the former days better than these?</a:t>
            </a:r>
            <a:r>
              <a:rPr lang="en-US" sz="2800" b="1" i="1" dirty="0"/>
              <a:t>’ For it is not from wisdom that you ask this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Ecclesiastes 7:10</a:t>
            </a:r>
          </a:p>
        </p:txBody>
      </p:sp>
    </p:spTree>
    <p:extLst>
      <p:ext uri="{BB962C8B-B14F-4D97-AF65-F5344CB8AC3E}">
        <p14:creationId xmlns:p14="http://schemas.microsoft.com/office/powerpoint/2010/main" val="370387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IV.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Be faithful unto death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/>
              <a:t>Fear not!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25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IV.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Be faithful unto death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2800" b="1" dirty="0"/>
              <a:t>Keep your eyes on the prize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/>
              <a:t>Keep your eyes on the prize. Be faithful unto death, knowing that “</a:t>
            </a:r>
            <a:r>
              <a:rPr lang="en-US" sz="2800" b="1" i="1" dirty="0"/>
              <a:t>the sufferings of this present time are not worth comparing with the glory that is to be revealed to us.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8:18 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3994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9DC82-D1D9-44FF-AD32-E65058521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1804" y="2847473"/>
            <a:ext cx="3113313" cy="1157287"/>
          </a:xfrm>
        </p:spPr>
        <p:txBody>
          <a:bodyPr/>
          <a:lstStyle/>
          <a:p>
            <a:pPr algn="ctr"/>
            <a:br>
              <a:rPr lang="en-US" sz="4000" b="1" i="1" dirty="0">
                <a:solidFill>
                  <a:schemeClr val="tx1"/>
                </a:solidFill>
              </a:rPr>
            </a:br>
            <a:r>
              <a:rPr lang="en-US" sz="4000" b="1" i="1" dirty="0">
                <a:solidFill>
                  <a:schemeClr val="tx1"/>
                </a:solidFill>
              </a:rPr>
              <a:t>Revelation 2:8-11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CF0A9B-050B-461C-B3F0-6870761A64E2}"/>
              </a:ext>
            </a:extLst>
          </p:cNvPr>
          <p:cNvSpPr txBox="1">
            <a:spLocks/>
          </p:cNvSpPr>
          <p:nvPr/>
        </p:nvSpPr>
        <p:spPr>
          <a:xfrm>
            <a:off x="161364" y="2930616"/>
            <a:ext cx="3113314" cy="1157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 Condensed" panose="02060603050405020104" pitchFamily="18" charset="0"/>
                <a:ea typeface="MS Gothic" panose="020B0609070205080204" pitchFamily="49" charset="-128"/>
                <a:cs typeface="+mj-cs"/>
              </a:rPr>
              <a:t>Be faithful unto death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62DA7F-5B18-AF18-CE06-AEAA88452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-5764"/>
            <a:ext cx="5338482" cy="686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0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Jesus Christ is the Lord of history and the Lord of life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 8)</a:t>
            </a:r>
            <a:endParaRPr lang="en-US" sz="36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94408"/>
            <a:ext cx="10353526" cy="456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en-US" sz="2800" b="1" dirty="0"/>
              <a:t> </a:t>
            </a:r>
            <a:r>
              <a:rPr lang="en-US" sz="2800" b="1" i="1" dirty="0"/>
              <a:t>“And to the angel of the church in Smyrna write: ‘The words of </a:t>
            </a:r>
            <a:r>
              <a:rPr lang="en-US" sz="2800" b="1" i="1" dirty="0">
                <a:solidFill>
                  <a:srgbClr val="0070C0"/>
                </a:solidFill>
              </a:rPr>
              <a:t>the first and the last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who died and came to life</a:t>
            </a:r>
            <a:r>
              <a:rPr lang="en-US" sz="2800" b="1" dirty="0"/>
              <a:t>.  </a:t>
            </a:r>
          </a:p>
          <a:p>
            <a:pPr marL="0" indent="0">
              <a:buNone/>
            </a:pPr>
            <a:endParaRPr lang="en-US" sz="2800" b="1" i="1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784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commended the church in Smyrna for being rich toward God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 9)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800" b="1" dirty="0"/>
              <a:t> </a:t>
            </a:r>
            <a:r>
              <a:rPr lang="en-US" sz="2800" b="1" i="1" dirty="0"/>
              <a:t>“‘</a:t>
            </a:r>
            <a:r>
              <a:rPr lang="en-US" sz="2800" b="1" i="1" u="sng" dirty="0">
                <a:solidFill>
                  <a:srgbClr val="0070C0"/>
                </a:solidFill>
              </a:rPr>
              <a:t>I know</a:t>
            </a:r>
            <a:r>
              <a:rPr lang="en-US" sz="2800" b="1" i="1" dirty="0">
                <a:solidFill>
                  <a:srgbClr val="0070C0"/>
                </a:solidFill>
              </a:rPr>
              <a:t> your </a:t>
            </a:r>
            <a:r>
              <a:rPr lang="en-US" sz="2800" b="1" i="1" dirty="0">
                <a:solidFill>
                  <a:srgbClr val="7030A0"/>
                </a:solidFill>
              </a:rPr>
              <a:t>tribulation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/>
              <a:t>and </a:t>
            </a:r>
            <a:r>
              <a:rPr lang="en-US" sz="2800" b="1" i="1" dirty="0">
                <a:solidFill>
                  <a:srgbClr val="0070C0"/>
                </a:solidFill>
              </a:rPr>
              <a:t>your poverty </a:t>
            </a:r>
            <a:r>
              <a:rPr lang="en-US" sz="2800" b="1" i="1" dirty="0"/>
              <a:t>(but you are rich) and </a:t>
            </a:r>
            <a:r>
              <a:rPr lang="en-US" sz="2800" b="1" i="1" dirty="0">
                <a:solidFill>
                  <a:srgbClr val="0070C0"/>
                </a:solidFill>
              </a:rPr>
              <a:t>the slander </a:t>
            </a:r>
            <a:r>
              <a:rPr lang="en-US" sz="2800" b="1" i="1" dirty="0"/>
              <a:t>of those who say that they are Jews and are not, but are a synagogue of Satan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The experience of trouble that inflicts distress.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He was despised and rejected by men, a man of sorrows and </a:t>
            </a:r>
            <a:r>
              <a:rPr lang="en-US" sz="2800" b="1" i="1" dirty="0">
                <a:solidFill>
                  <a:srgbClr val="0070C0"/>
                </a:solidFill>
              </a:rPr>
              <a:t>acquainted with grief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Isaiah 55:3</a:t>
            </a:r>
          </a:p>
          <a:p>
            <a:pPr marL="0" indent="0">
              <a:buNone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3523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commended the church in Smyrna for being rich toward God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 9)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800" b="1" dirty="0"/>
              <a:t> </a:t>
            </a:r>
            <a:r>
              <a:rPr lang="en-US" sz="2800" b="1" i="1" dirty="0"/>
              <a:t>“‘</a:t>
            </a:r>
            <a:r>
              <a:rPr lang="en-US" sz="2800" b="1" i="1" u="sng" dirty="0">
                <a:solidFill>
                  <a:srgbClr val="0070C0"/>
                </a:solidFill>
              </a:rPr>
              <a:t>I know</a:t>
            </a:r>
            <a:r>
              <a:rPr lang="en-US" sz="2800" b="1" i="1" dirty="0">
                <a:solidFill>
                  <a:srgbClr val="0070C0"/>
                </a:solidFill>
              </a:rPr>
              <a:t> your </a:t>
            </a:r>
            <a:r>
              <a:rPr lang="en-US" sz="2800" b="1" i="1" dirty="0">
                <a:solidFill>
                  <a:srgbClr val="7030A0"/>
                </a:solidFill>
              </a:rPr>
              <a:t>tribulation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/>
              <a:t>and </a:t>
            </a:r>
            <a:r>
              <a:rPr lang="en-US" sz="2800" b="1" i="1" dirty="0">
                <a:solidFill>
                  <a:srgbClr val="0070C0"/>
                </a:solidFill>
              </a:rPr>
              <a:t>your poverty </a:t>
            </a:r>
            <a:r>
              <a:rPr lang="en-US" sz="2800" b="1" i="1" dirty="0"/>
              <a:t>(but you are rich) and </a:t>
            </a:r>
            <a:r>
              <a:rPr lang="en-US" sz="2800" b="1" i="1" dirty="0">
                <a:solidFill>
                  <a:srgbClr val="0070C0"/>
                </a:solidFill>
              </a:rPr>
              <a:t>the slander </a:t>
            </a:r>
            <a:r>
              <a:rPr lang="en-US" sz="2800" b="1" i="1" dirty="0"/>
              <a:t>of those who say that they are Jews and are not, but are a synagogue of Satan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The experience of trouble that inflicts distress.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Foxes have holes, and birds of the air have nests, but </a:t>
            </a:r>
            <a:r>
              <a:rPr lang="en-US" sz="2800" b="1" i="1" dirty="0">
                <a:solidFill>
                  <a:srgbClr val="0070C0"/>
                </a:solidFill>
              </a:rPr>
              <a:t>the Son of Man has nowhere to lay his head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Matthew 8:20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commended the church in Smyrna for being rich toward God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 9)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800" b="1" dirty="0"/>
              <a:t> </a:t>
            </a:r>
            <a:r>
              <a:rPr lang="en-US" sz="2800" b="1" i="1" dirty="0"/>
              <a:t>“‘I know your tribulation and your poverty </a:t>
            </a:r>
            <a:r>
              <a:rPr lang="en-US" sz="2800" b="1" i="1" dirty="0">
                <a:solidFill>
                  <a:srgbClr val="0070C0"/>
                </a:solidFill>
              </a:rPr>
              <a:t>(but you are rich)</a:t>
            </a:r>
            <a:r>
              <a:rPr lang="en-US" sz="2800" b="1" i="1" dirty="0"/>
              <a:t> and the slander of those who say that they are Jews and are not, but are a synagogue of Satan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For you know the grace of our Lord Jesus Christ, that though he was rich, yet for your sake </a:t>
            </a:r>
            <a:r>
              <a:rPr lang="en-US" sz="2800" b="1" i="1" dirty="0">
                <a:solidFill>
                  <a:srgbClr val="0070C0"/>
                </a:solidFill>
              </a:rPr>
              <a:t>he became poor, so that you by his poverty might become rich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2 Corinthians 8:9 </a:t>
            </a:r>
          </a:p>
          <a:p>
            <a:pPr marL="0" indent="0">
              <a:buNone/>
            </a:pPr>
            <a:r>
              <a:rPr lang="en-US" sz="2800" b="1" dirty="0"/>
              <a:t>To be faithful in following Jesus Christ always and in all things is to store up “</a:t>
            </a:r>
            <a:r>
              <a:rPr lang="en-US" sz="2800" b="1" i="1" dirty="0">
                <a:solidFill>
                  <a:srgbClr val="0070C0"/>
                </a:solidFill>
              </a:rPr>
              <a:t>treasures in heaven</a:t>
            </a:r>
            <a:r>
              <a:rPr lang="en-US" sz="2800" b="1" i="1" dirty="0"/>
              <a:t>, where neither moth nor rust destroys and where thieves do not break in and steal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Matthew 6:20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805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commanded the church in Smyrna to choose faithfulness over fear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/>
              <a:t>The temptation to be fearful could arise over the prospect of suffering tribulation </a:t>
            </a:r>
            <a:r>
              <a:rPr lang="en-US" sz="2800" b="1" i="1" dirty="0"/>
              <a:t>(10a)</a:t>
            </a:r>
            <a:endParaRPr lang="en-US" sz="2800" b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sz="2800" b="1" dirty="0"/>
              <a:t> </a:t>
            </a:r>
            <a:r>
              <a:rPr lang="en-US" sz="2800" b="1" i="1" dirty="0">
                <a:solidFill>
                  <a:srgbClr val="0070C0"/>
                </a:solidFill>
              </a:rPr>
              <a:t>Do not fear </a:t>
            </a:r>
            <a:r>
              <a:rPr lang="en-US" sz="2800" b="1" i="1" dirty="0"/>
              <a:t>what you are about to suffer</a:t>
            </a:r>
            <a:r>
              <a:rPr lang="en-US" sz="2800" b="1" dirty="0"/>
              <a:t>…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When I saw him, I fell at his feet as though dead. But </a:t>
            </a:r>
            <a:r>
              <a:rPr lang="en-US" sz="2800" b="1" i="1" dirty="0">
                <a:solidFill>
                  <a:srgbClr val="0070C0"/>
                </a:solidFill>
              </a:rPr>
              <a:t>he laid his right hand on me, saying, ‘Fear not.’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Revelation 1:17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9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commanded the church in Smyrna to choose faithfulness over fear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/>
              <a:t>The purpose of suffering tribulation is to test the faithfulness of the church </a:t>
            </a:r>
            <a:r>
              <a:rPr lang="en-US" sz="2800" b="1" i="1" dirty="0"/>
              <a:t>(10b)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sz="2800" b="1" dirty="0"/>
              <a:t> …</a:t>
            </a:r>
            <a:r>
              <a:rPr lang="en-US" sz="2800" b="1" i="1" dirty="0"/>
              <a:t>Behold, </a:t>
            </a:r>
            <a:r>
              <a:rPr lang="en-US" sz="2800" b="1" i="1" dirty="0">
                <a:solidFill>
                  <a:srgbClr val="0070C0"/>
                </a:solidFill>
              </a:rPr>
              <a:t>the devil </a:t>
            </a:r>
            <a:r>
              <a:rPr lang="en-US" sz="2800" b="1" i="1" dirty="0"/>
              <a:t>is about to throw </a:t>
            </a:r>
            <a:r>
              <a:rPr lang="en-US" sz="2800" b="1" i="1" dirty="0">
                <a:solidFill>
                  <a:srgbClr val="0070C0"/>
                </a:solidFill>
              </a:rPr>
              <a:t>some of you </a:t>
            </a:r>
            <a:r>
              <a:rPr lang="en-US" sz="2800" b="1" i="1" dirty="0"/>
              <a:t>into prison, that you may be tested, and for ten days you will have tribulation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dirty="0">
                <a:solidFill>
                  <a:srgbClr val="0070C0"/>
                </a:solidFill>
              </a:rPr>
              <a:t>W</a:t>
            </a:r>
            <a:r>
              <a:rPr lang="en-US" sz="2800" b="1" i="1" dirty="0">
                <a:solidFill>
                  <a:srgbClr val="0070C0"/>
                </a:solidFill>
              </a:rPr>
              <a:t>e do not wrestle against flesh and blood</a:t>
            </a:r>
            <a:r>
              <a:rPr lang="en-US" sz="2800" b="1" i="1" dirty="0"/>
              <a:t>, but…against the cosmic powers over this present darkness, against the spiritual forces of evil in the heavenly places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Ephesians 6:12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0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The Lord commanded the church in Smyrna to choose faithfulness over fear 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(verses 10-11)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sz="2800" b="1" dirty="0"/>
              <a:t>The purpose of suffering tribulation is to test the faithfulness of the church </a:t>
            </a:r>
            <a:r>
              <a:rPr lang="en-US" sz="2800" b="1" i="1" dirty="0"/>
              <a:t>(10b)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sz="2800" b="1" dirty="0"/>
              <a:t> …</a:t>
            </a:r>
            <a:r>
              <a:rPr lang="en-US" sz="2800" b="1" i="1" dirty="0"/>
              <a:t>Behold, the devil is about to throw some of you into prison, </a:t>
            </a:r>
            <a:r>
              <a:rPr lang="en-US" sz="2800" b="1" i="1" dirty="0">
                <a:solidFill>
                  <a:srgbClr val="0070C0"/>
                </a:solidFill>
              </a:rPr>
              <a:t>that you may be </a:t>
            </a:r>
            <a:r>
              <a:rPr lang="en-US" sz="2800" b="1" i="1" dirty="0">
                <a:solidFill>
                  <a:srgbClr val="7030A0"/>
                </a:solidFill>
              </a:rPr>
              <a:t>tested</a:t>
            </a:r>
            <a:r>
              <a:rPr lang="en-US" sz="2800" b="1" i="1" dirty="0"/>
              <a:t>,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i="1" dirty="0"/>
              <a:t> and </a:t>
            </a:r>
            <a:r>
              <a:rPr lang="en-US" sz="2800" b="1" i="1" dirty="0">
                <a:solidFill>
                  <a:srgbClr val="0070C0"/>
                </a:solidFill>
              </a:rPr>
              <a:t>for ten days </a:t>
            </a:r>
            <a:r>
              <a:rPr lang="en-US" sz="2800" b="1" i="1" dirty="0"/>
              <a:t>you will have </a:t>
            </a:r>
            <a:r>
              <a:rPr lang="en-US" sz="2800" b="1" i="1" dirty="0">
                <a:solidFill>
                  <a:srgbClr val="0070C0"/>
                </a:solidFill>
              </a:rPr>
              <a:t>tribulation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To entice to improper behavior</a:t>
            </a:r>
          </a:p>
        </p:txBody>
      </p:sp>
    </p:spTree>
    <p:extLst>
      <p:ext uri="{BB962C8B-B14F-4D97-AF65-F5344CB8AC3E}">
        <p14:creationId xmlns:p14="http://schemas.microsoft.com/office/powerpoint/2010/main" val="402949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990</TotalTime>
  <Words>1252</Words>
  <Application>Microsoft Office PowerPoint</Application>
  <PresentationFormat>Widescreen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Wood Type</vt:lpstr>
      <vt:lpstr>Having ears to hear</vt:lpstr>
      <vt:lpstr> Revelation 2:8-11</vt:lpstr>
      <vt:lpstr>I. Jesus Christ is the Lord of history and the Lord of life (verse 8)</vt:lpstr>
      <vt:lpstr>II. The Lord commended the church in Smyrna for being rich toward God (verse 9)</vt:lpstr>
      <vt:lpstr>II. The Lord commended the church in Smyrna for being rich toward God (verse 9)</vt:lpstr>
      <vt:lpstr>II. The Lord commended the church in Smyrna for being rich toward God (verse 9)</vt:lpstr>
      <vt:lpstr>III. The Lord commanded the church in Smyrna to choose faithfulness over fear (verses 10-11)</vt:lpstr>
      <vt:lpstr>III. The Lord commanded the church in Smyrna to choose faithfulness over fear (verses 10-11)</vt:lpstr>
      <vt:lpstr>III. The Lord commanded the church in Smyrna to choose faithfulness over fear (verses 10-11)</vt:lpstr>
      <vt:lpstr>III. The Lord commanded the church in Smyrna to choose faithfulness over fear (verses 10-11)</vt:lpstr>
      <vt:lpstr>III. The Lord commanded the church in Smyrna to choose faithfulness over fear (verses 10-11)</vt:lpstr>
      <vt:lpstr>III. The Lord commanded the church in Smyrna to choose faithfulness over fear (verses 10-11)</vt:lpstr>
      <vt:lpstr>III. The Lord commanded the church in Smyrna to choose faithfulness over fear (verses 10-11)</vt:lpstr>
      <vt:lpstr>III. The Lord commanded the church in Smyrna to choose faithfulness over fear (verses 10-11)</vt:lpstr>
      <vt:lpstr>IV. Be faithful unto death</vt:lpstr>
      <vt:lpstr>IV. Be faithful unto death</vt:lpstr>
      <vt:lpstr>IV. Be faithful unto death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60</cp:revision>
  <dcterms:created xsi:type="dcterms:W3CDTF">2020-03-26T18:56:14Z</dcterms:created>
  <dcterms:modified xsi:type="dcterms:W3CDTF">2022-10-02T22:45:13Z</dcterms:modified>
</cp:coreProperties>
</file>