
<file path=[Content_Types].xml><?xml version="1.0" encoding="utf-8"?>
<Types xmlns="http://schemas.openxmlformats.org/package/2006/content-types">
  <Default Extension="jpe" ContentType="image/jpeg"/>
  <Default Extension="jpeg" ContentType="image/jpeg"/>
  <Default Extension="jp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40" r:id="rId1"/>
  </p:sldMasterIdLst>
  <p:sldIdLst>
    <p:sldId id="399" r:id="rId2"/>
    <p:sldId id="481" r:id="rId3"/>
    <p:sldId id="332" r:id="rId4"/>
    <p:sldId id="256" r:id="rId5"/>
    <p:sldId id="334" r:id="rId6"/>
    <p:sldId id="400" r:id="rId7"/>
    <p:sldId id="484" r:id="rId8"/>
    <p:sldId id="485" r:id="rId9"/>
    <p:sldId id="482" r:id="rId10"/>
    <p:sldId id="470" r:id="rId11"/>
    <p:sldId id="483" r:id="rId12"/>
    <p:sldId id="486" r:id="rId13"/>
    <p:sldId id="445" r:id="rId14"/>
    <p:sldId id="488" r:id="rId15"/>
    <p:sldId id="489" r:id="rId16"/>
    <p:sldId id="490" r:id="rId17"/>
    <p:sldId id="491"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FF"/>
    <a:srgbClr val="CCFFFF"/>
    <a:srgbClr val="00FFFF"/>
    <a:srgbClr val="0099C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15" autoAdjust="0"/>
    <p:restoredTop sz="94660"/>
  </p:normalViewPr>
  <p:slideViewPr>
    <p:cSldViewPr snapToGrid="0">
      <p:cViewPr varScale="1">
        <p:scale>
          <a:sx n="89" d="100"/>
          <a:sy n="89" d="100"/>
        </p:scale>
        <p:origin x="120"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9600" cap="all" baseline="0">
                <a:blipFill dpi="0" rotWithShape="1">
                  <a:blip r:embed="rId4"/>
                  <a:srcRect/>
                  <a:tile tx="6350" ty="-127000" sx="65000" sy="64000" flip="none" algn="tl"/>
                </a:blipFill>
              </a:defRPr>
            </a:lvl1pPr>
          </a:lstStyle>
          <a:p>
            <a:r>
              <a:rPr lang="en-US"/>
              <a:t>Click to edit Master title style</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3284890-85D2-4D7B-8EF5-15A9C1DB8F42}" type="datetimeFigureOut">
              <a:rPr lang="en-US" dirty="0"/>
              <a:t>10/6/2022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592733" y="4289334"/>
            <a:ext cx="1193868" cy="640080"/>
          </a:xfrm>
        </p:spPr>
        <p:txBody>
          <a:bodyPr/>
          <a:lstStyle>
            <a:lvl1pPr>
              <a:defRPr sz="2800"/>
            </a:lvl1pPr>
          </a:lstStyle>
          <a:p>
            <a:fld id="{4FAB73BC-B049-4115-A692-8D63A059BFB8}"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157CC2-0FC8-4686-B024-99790E0F5162}" type="datetimeFigureOut">
              <a:rPr lang="en-US" dirty="0"/>
              <a:t>10/6/2022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6764DA5-CD3D-4590-A511-FCD3BC7A793E}" type="datetimeFigureOut">
              <a:rPr lang="en-US" dirty="0"/>
              <a:t>10/6/2022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2F5661D-6934-4B32-B92C-470368BF1EC6}" type="datetimeFigureOut">
              <a:rPr lang="en-US" dirty="0"/>
              <a:t>10/6/2022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8000" b="0"/>
            </a:lvl1pPr>
          </a:lstStyle>
          <a:p>
            <a:r>
              <a:rPr lang="en-US"/>
              <a:t>Click to edit Master title style</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8593667" y="6272784"/>
            <a:ext cx="2644309" cy="365125"/>
          </a:xfrm>
        </p:spPr>
        <p:txBody>
          <a:bodyPr/>
          <a:lstStyle/>
          <a:p>
            <a:fld id="{C6F822A4-8DA6-4447-9B1F-C5DB58435268}" type="datetimeFigureOut">
              <a:rPr lang="en-US" dirty="0"/>
              <a:t>10/6/2022</a:t>
            </a:fld>
            <a:endParaRPr lang="en-US" dirty="0"/>
          </a:p>
        </p:txBody>
      </p:sp>
      <p:sp>
        <p:nvSpPr>
          <p:cNvPr id="5" name="Footer Placeholder 4"/>
          <p:cNvSpPr>
            <a:spLocks noGrp="1"/>
          </p:cNvSpPr>
          <p:nvPr>
            <p:ph type="ftr" sz="quarter" idx="11"/>
          </p:nvPr>
        </p:nvSpPr>
        <p:spPr>
          <a:xfrm>
            <a:off x="2182708" y="6272784"/>
            <a:ext cx="6327648" cy="365125"/>
          </a:xfrm>
        </p:spPr>
        <p:txBody>
          <a:bodyPr/>
          <a:lstStyle/>
          <a:p>
            <a:endParaRPr lang="en-US" dirty="0"/>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4FAB73BC-B049-4115-A692-8D63A059BFB8}"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548D31E-DCDA-41A7-9C67-C4B11B94D21D}" type="datetimeFigureOut">
              <a:rPr lang="en-US" dirty="0"/>
              <a:t>10/6/2022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B3762C0-B258-48F1-ADE6-176B4174CCDD}" type="datetimeFigureOut">
              <a:rPr lang="en-US" dirty="0"/>
              <a:t>10/6/2022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77919A6-33EB-49BD-A62F-1FA56B9F9712}" type="datetimeFigureOut">
              <a:rPr lang="en-US" dirty="0"/>
              <a:t>10/6/2022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4E7D1B-D673-4CF6-8672-009D42ABD2A0}" type="datetimeFigureOut">
              <a:rPr lang="en-US" dirty="0"/>
              <a:t>10/6/2022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a:t>Click to edit Master title style</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A16AA21-1863-4931-97CB-99D0A168701B}" type="datetimeFigureOut">
              <a:rPr lang="en-US" dirty="0"/>
              <a:t>10/6/2022</a:t>
            </a:fld>
            <a:endParaRPr lang="en-US" dirty="0"/>
          </a:p>
        </p:txBody>
      </p:sp>
      <p:sp>
        <p:nvSpPr>
          <p:cNvPr id="6" name="Footer Placeholder 5"/>
          <p:cNvSpPr>
            <a:spLocks noGrp="1"/>
          </p:cNvSpPr>
          <p:nvPr>
            <p:ph type="ftr" sz="quarter" idx="11"/>
          </p:nvPr>
        </p:nvSpPr>
        <p:spPr/>
        <p:txBody>
          <a:bodyPr/>
          <a:lstStyle/>
          <a:p>
            <a:endParaRPr lang="en-US" dirty="0"/>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772C379-9A7C-4C87-A116-CBE9F58B04C5}" type="datetimeFigureOut">
              <a:rPr lang="en-US" dirty="0"/>
              <a:t>10/6/2022</a:t>
            </a:fld>
            <a:endParaRPr lang="en-US" dirty="0"/>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8664C608-40B1-4030-A28D-5B74BC98ADCE}" type="datetimeFigureOut">
              <a:rPr lang="en-US" dirty="0"/>
              <a:t>10/6/2022</a:t>
            </a:fld>
            <a:endParaRPr lang="en-US" dirty="0"/>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en-US" dirty="0"/>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sldNum="0" hdr="0" ftr="0" dt="0"/>
  <p:txStyles>
    <p:titleStyle>
      <a:lvl1pPr algn="l" defTabSz="914400" rtl="0" eaLnBrk="1" latinLnBrk="0" hangingPunct="1">
        <a:lnSpc>
          <a:spcPct val="90000"/>
        </a:lnSpc>
        <a:spcBef>
          <a:spcPct val="0"/>
        </a:spcBef>
        <a:buNone/>
        <a:defRPr sz="540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3.wdp"/><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6.jpe"/><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6.jpe"/><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7.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extLst>
              <a:ext uri="{BEBA8EAE-BF5A-486C-A8C5-ECC9F3942E4B}">
                <a14:imgProps xmlns:a14="http://schemas.microsoft.com/office/drawing/2010/main">
                  <a14:imgLayer r:embed="rId3">
                    <a14:imgEffect>
                      <a14:sharpenSoften amount="-48000"/>
                    </a14:imgEffect>
                    <a14:imgEffect>
                      <a14:brightnessContrast contrast="-32000"/>
                    </a14:imgEffect>
                  </a14:imgLayer>
                </a14:imgProps>
              </a:ext>
            </a:extLst>
          </a:blip>
          <a:srcRect/>
          <a:stretch>
            <a:fillRect b="-17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6EC954-883C-48AB-A3E5-AF9D3657DF66}"/>
              </a:ext>
            </a:extLst>
          </p:cNvPr>
          <p:cNvSpPr>
            <a:spLocks noGrp="1"/>
          </p:cNvSpPr>
          <p:nvPr>
            <p:ph type="title"/>
          </p:nvPr>
        </p:nvSpPr>
        <p:spPr>
          <a:xfrm>
            <a:off x="2380129" y="718614"/>
            <a:ext cx="5038165" cy="1609344"/>
          </a:xfrm>
        </p:spPr>
        <p:txBody>
          <a:bodyPr/>
          <a:lstStyle/>
          <a:p>
            <a:pPr algn="ctr"/>
            <a:r>
              <a:rPr lang="en-US" b="1" dirty="0">
                <a:solidFill>
                  <a:schemeClr val="bg1"/>
                </a:solidFill>
              </a:rPr>
              <a:t>Having ears to hear</a:t>
            </a:r>
          </a:p>
        </p:txBody>
      </p:sp>
      <p:sp>
        <p:nvSpPr>
          <p:cNvPr id="3" name="Content Placeholder 2">
            <a:extLst>
              <a:ext uri="{FF2B5EF4-FFF2-40B4-BE49-F238E27FC236}">
                <a16:creationId xmlns:a16="http://schemas.microsoft.com/office/drawing/2014/main" id="{984DA001-7F88-4333-992A-62061A95DEF3}"/>
              </a:ext>
            </a:extLst>
          </p:cNvPr>
          <p:cNvSpPr>
            <a:spLocks noGrp="1"/>
          </p:cNvSpPr>
          <p:nvPr>
            <p:ph idx="1"/>
          </p:nvPr>
        </p:nvSpPr>
        <p:spPr>
          <a:xfrm>
            <a:off x="3983915" y="5425079"/>
            <a:ext cx="8208085" cy="1428613"/>
          </a:xfrm>
        </p:spPr>
        <p:txBody>
          <a:bodyPr>
            <a:noAutofit/>
          </a:bodyPr>
          <a:lstStyle/>
          <a:p>
            <a:pPr marL="0" indent="0">
              <a:buNone/>
            </a:pPr>
            <a:r>
              <a:rPr lang="en-US" sz="3200" b="1" dirty="0">
                <a:solidFill>
                  <a:srgbClr val="CCFFFF"/>
                </a:solidFill>
              </a:rPr>
              <a:t>“He who has an ear, let him hear what the Spirit says to the churches.” </a:t>
            </a:r>
            <a:r>
              <a:rPr lang="en-US" sz="3200" b="1" dirty="0">
                <a:solidFill>
                  <a:srgbClr val="FFCCFF"/>
                </a:solidFill>
              </a:rPr>
              <a:t>Revelation 2:7</a:t>
            </a:r>
          </a:p>
        </p:txBody>
      </p:sp>
    </p:spTree>
    <p:extLst>
      <p:ext uri="{BB962C8B-B14F-4D97-AF65-F5344CB8AC3E}">
        <p14:creationId xmlns:p14="http://schemas.microsoft.com/office/powerpoint/2010/main" val="11372168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72A1101-FB4A-46B9-8908-0F75C965EEE4}"/>
              </a:ext>
            </a:extLst>
          </p:cNvPr>
          <p:cNvSpPr>
            <a:spLocks noGrp="1"/>
          </p:cNvSpPr>
          <p:nvPr>
            <p:ph type="title"/>
          </p:nvPr>
        </p:nvSpPr>
        <p:spPr/>
        <p:txBody>
          <a:bodyPr>
            <a:normAutofit/>
          </a:bodyPr>
          <a:lstStyle/>
          <a:p>
            <a:r>
              <a:rPr lang="en-US" sz="3600" b="1" dirty="0">
                <a:solidFill>
                  <a:srgbClr val="C00000"/>
                </a:solidFill>
                <a:effectLst/>
                <a:ea typeface="Calibri" panose="020F0502020204030204" pitchFamily="34" charset="0"/>
              </a:rPr>
              <a:t>IV. </a:t>
            </a:r>
            <a:r>
              <a:rPr lang="en-US" sz="3600" b="1" dirty="0">
                <a:effectLst/>
                <a:ea typeface="Calibri" panose="020F0502020204030204" pitchFamily="34" charset="0"/>
              </a:rPr>
              <a:t>The Lord commands the faithful to hold fast </a:t>
            </a:r>
            <a:r>
              <a:rPr lang="en-US" sz="3600" b="1" i="1" dirty="0">
                <a:effectLst/>
                <a:ea typeface="Calibri" panose="020F0502020204030204" pitchFamily="34" charset="0"/>
              </a:rPr>
              <a:t>(verses 24-25)</a:t>
            </a:r>
            <a:endParaRPr lang="en-US" sz="3600" b="1" i="1" dirty="0"/>
          </a:p>
        </p:txBody>
      </p:sp>
      <p:sp>
        <p:nvSpPr>
          <p:cNvPr id="5" name="Content Placeholder 4">
            <a:extLst>
              <a:ext uri="{FF2B5EF4-FFF2-40B4-BE49-F238E27FC236}">
                <a16:creationId xmlns:a16="http://schemas.microsoft.com/office/drawing/2014/main" id="{AB5DB673-2A69-412B-A9B3-AAA1AD838AA0}"/>
              </a:ext>
            </a:extLst>
          </p:cNvPr>
          <p:cNvSpPr>
            <a:spLocks noGrp="1"/>
          </p:cNvSpPr>
          <p:nvPr>
            <p:ph idx="1"/>
          </p:nvPr>
        </p:nvSpPr>
        <p:spPr/>
        <p:txBody>
          <a:bodyPr>
            <a:noAutofit/>
          </a:bodyPr>
          <a:lstStyle/>
          <a:p>
            <a:pPr marL="0" indent="0">
              <a:buNone/>
            </a:pPr>
            <a:r>
              <a:rPr lang="en-US" sz="2400" b="1" dirty="0">
                <a:solidFill>
                  <a:srgbClr val="FF0000"/>
                </a:solidFill>
              </a:rPr>
              <a:t>24</a:t>
            </a:r>
            <a:r>
              <a:rPr lang="en-US" sz="2800" b="1" dirty="0"/>
              <a:t> </a:t>
            </a:r>
            <a:r>
              <a:rPr lang="en-US" sz="2800" b="1" i="1" dirty="0"/>
              <a:t>But to </a:t>
            </a:r>
            <a:r>
              <a:rPr lang="en-US" sz="2800" b="1" i="1" dirty="0">
                <a:solidFill>
                  <a:srgbClr val="0070C0"/>
                </a:solidFill>
              </a:rPr>
              <a:t>the rest of you in Thyatira</a:t>
            </a:r>
            <a:r>
              <a:rPr lang="en-US" sz="2800" b="1" i="1" dirty="0"/>
              <a:t>, who do not hold this teaching, who have not learned what some call the deep things of Satan, to you I say, </a:t>
            </a:r>
            <a:r>
              <a:rPr lang="en-US" sz="2800" b="1" i="1" dirty="0">
                <a:solidFill>
                  <a:srgbClr val="0070C0"/>
                </a:solidFill>
              </a:rPr>
              <a:t>I do not lay on you any other burden</a:t>
            </a:r>
            <a:r>
              <a:rPr lang="en-US" sz="2800" b="1" dirty="0"/>
              <a:t>. </a:t>
            </a:r>
            <a:r>
              <a:rPr lang="en-US" sz="2400" b="1" dirty="0">
                <a:solidFill>
                  <a:srgbClr val="FF0000"/>
                </a:solidFill>
              </a:rPr>
              <a:t>25</a:t>
            </a:r>
            <a:r>
              <a:rPr lang="en-US" sz="2800" b="1" dirty="0"/>
              <a:t> </a:t>
            </a:r>
            <a:r>
              <a:rPr lang="en-US" sz="2800" b="1" i="1" dirty="0">
                <a:solidFill>
                  <a:srgbClr val="0070C0"/>
                </a:solidFill>
              </a:rPr>
              <a:t>Only hold fast what you have until I come</a:t>
            </a:r>
            <a:r>
              <a:rPr lang="en-US" sz="2800" b="1" dirty="0"/>
              <a:t>.</a:t>
            </a:r>
            <a:endParaRPr lang="en-US" sz="4800" b="1" dirty="0">
              <a:solidFill>
                <a:srgbClr val="0070C0"/>
              </a:solidFill>
            </a:endParaRPr>
          </a:p>
        </p:txBody>
      </p:sp>
    </p:spTree>
    <p:extLst>
      <p:ext uri="{BB962C8B-B14F-4D97-AF65-F5344CB8AC3E}">
        <p14:creationId xmlns:p14="http://schemas.microsoft.com/office/powerpoint/2010/main" val="37887801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circle(in)">
                                      <p:cBhvr>
                                        <p:cTn id="7" dur="20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72A1101-FB4A-46B9-8908-0F75C965EEE4}"/>
              </a:ext>
            </a:extLst>
          </p:cNvPr>
          <p:cNvSpPr>
            <a:spLocks noGrp="1"/>
          </p:cNvSpPr>
          <p:nvPr>
            <p:ph type="title"/>
          </p:nvPr>
        </p:nvSpPr>
        <p:spPr/>
        <p:txBody>
          <a:bodyPr>
            <a:normAutofit/>
          </a:bodyPr>
          <a:lstStyle/>
          <a:p>
            <a:r>
              <a:rPr lang="en-US" sz="3600" b="1" dirty="0">
                <a:solidFill>
                  <a:srgbClr val="C00000"/>
                </a:solidFill>
                <a:effectLst/>
                <a:ea typeface="Calibri" panose="020F0502020204030204" pitchFamily="34" charset="0"/>
              </a:rPr>
              <a:t>V. </a:t>
            </a:r>
            <a:r>
              <a:rPr lang="en-US" sz="3600" b="1" dirty="0">
                <a:effectLst/>
                <a:ea typeface="Calibri" panose="020F0502020204030204" pitchFamily="34" charset="0"/>
              </a:rPr>
              <a:t>The Lord promises the faithful the authority to rule with Him in His kingdom when He returns </a:t>
            </a:r>
            <a:r>
              <a:rPr lang="en-US" sz="3600" b="1" i="1" dirty="0">
                <a:effectLst/>
                <a:ea typeface="Calibri" panose="020F0502020204030204" pitchFamily="34" charset="0"/>
              </a:rPr>
              <a:t>(verses 26-29)</a:t>
            </a:r>
            <a:endParaRPr lang="en-US" sz="3600" b="1" i="1" dirty="0"/>
          </a:p>
        </p:txBody>
      </p:sp>
      <p:sp>
        <p:nvSpPr>
          <p:cNvPr id="5" name="Content Placeholder 4">
            <a:extLst>
              <a:ext uri="{FF2B5EF4-FFF2-40B4-BE49-F238E27FC236}">
                <a16:creationId xmlns:a16="http://schemas.microsoft.com/office/drawing/2014/main" id="{AB5DB673-2A69-412B-A9B3-AAA1AD838AA0}"/>
              </a:ext>
            </a:extLst>
          </p:cNvPr>
          <p:cNvSpPr>
            <a:spLocks noGrp="1"/>
          </p:cNvSpPr>
          <p:nvPr>
            <p:ph idx="1"/>
          </p:nvPr>
        </p:nvSpPr>
        <p:spPr/>
        <p:txBody>
          <a:bodyPr>
            <a:noAutofit/>
          </a:bodyPr>
          <a:lstStyle/>
          <a:p>
            <a:pPr marL="0" indent="0">
              <a:buNone/>
            </a:pPr>
            <a:r>
              <a:rPr lang="en-US" sz="2800" b="1" dirty="0"/>
              <a:t>The surest sign that the church’s mission can’t be to transform the culture of this world in “</a:t>
            </a:r>
            <a:r>
              <a:rPr lang="en-US" sz="2800" b="1" i="1" dirty="0"/>
              <a:t>the present evil age</a:t>
            </a:r>
            <a:r>
              <a:rPr lang="en-US" sz="2800" b="1" dirty="0"/>
              <a:t>” (Galatians 1:4) is that Jesus will have rebellious kingdoms to deal with when He returns. </a:t>
            </a:r>
            <a:r>
              <a:rPr lang="en-US" sz="2800" b="1" dirty="0">
                <a:solidFill>
                  <a:srgbClr val="C00000"/>
                </a:solidFill>
              </a:rPr>
              <a:t>Psalm 2:9-12 </a:t>
            </a:r>
            <a:r>
              <a:rPr lang="en-US" sz="2800" b="1" dirty="0"/>
              <a:t>describes this relationship between the King of kings and the kings of the earth at that time. </a:t>
            </a:r>
            <a:r>
              <a:rPr lang="en-US" sz="2800" b="1" i="1" dirty="0"/>
              <a:t>“</a:t>
            </a:r>
            <a:r>
              <a:rPr lang="en-US" sz="2800" b="1" i="1" dirty="0">
                <a:solidFill>
                  <a:srgbClr val="0070C0"/>
                </a:solidFill>
              </a:rPr>
              <a:t>You shall break them with a rod of iron and dash them in pieces like a potter’s vessel</a:t>
            </a:r>
            <a:r>
              <a:rPr lang="en-US" sz="2800" b="1" i="1" dirty="0"/>
              <a:t>. Now therefore, O kings, be wise; be warned, O rulers of the earth. Serve the Lord with fear, and rejoice with trembling. Kiss the Son, lest he be angry, and you perish in the way, for his wrath is quickly kindled</a:t>
            </a:r>
            <a:r>
              <a:rPr lang="en-US" sz="2800" b="1" dirty="0"/>
              <a:t>.”</a:t>
            </a:r>
            <a:endParaRPr lang="en-US" sz="3600" b="1" dirty="0"/>
          </a:p>
        </p:txBody>
      </p:sp>
    </p:spTree>
    <p:extLst>
      <p:ext uri="{BB962C8B-B14F-4D97-AF65-F5344CB8AC3E}">
        <p14:creationId xmlns:p14="http://schemas.microsoft.com/office/powerpoint/2010/main" val="39847223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circle(in)">
                                      <p:cBhvr>
                                        <p:cTn id="7" dur="20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72A1101-FB4A-46B9-8908-0F75C965EEE4}"/>
              </a:ext>
            </a:extLst>
          </p:cNvPr>
          <p:cNvSpPr>
            <a:spLocks noGrp="1"/>
          </p:cNvSpPr>
          <p:nvPr>
            <p:ph type="title"/>
          </p:nvPr>
        </p:nvSpPr>
        <p:spPr/>
        <p:txBody>
          <a:bodyPr>
            <a:normAutofit/>
          </a:bodyPr>
          <a:lstStyle/>
          <a:p>
            <a:r>
              <a:rPr lang="en-US" sz="3600" b="1" dirty="0">
                <a:solidFill>
                  <a:srgbClr val="C00000"/>
                </a:solidFill>
                <a:effectLst/>
                <a:ea typeface="Calibri" panose="020F0502020204030204" pitchFamily="34" charset="0"/>
              </a:rPr>
              <a:t>V. </a:t>
            </a:r>
            <a:r>
              <a:rPr lang="en-US" sz="3600" b="1" dirty="0">
                <a:effectLst/>
                <a:ea typeface="Calibri" panose="020F0502020204030204" pitchFamily="34" charset="0"/>
              </a:rPr>
              <a:t>The Lord promises the faithful the authority to rule with Him in His kingdom when He returns </a:t>
            </a:r>
            <a:r>
              <a:rPr lang="en-US" sz="3600" b="1" i="1" dirty="0">
                <a:effectLst/>
                <a:ea typeface="Calibri" panose="020F0502020204030204" pitchFamily="34" charset="0"/>
              </a:rPr>
              <a:t>(verses 26-29)</a:t>
            </a:r>
            <a:endParaRPr lang="en-US" sz="3600" b="1" i="1" dirty="0"/>
          </a:p>
        </p:txBody>
      </p:sp>
      <p:sp>
        <p:nvSpPr>
          <p:cNvPr id="5" name="Content Placeholder 4">
            <a:extLst>
              <a:ext uri="{FF2B5EF4-FFF2-40B4-BE49-F238E27FC236}">
                <a16:creationId xmlns:a16="http://schemas.microsoft.com/office/drawing/2014/main" id="{AB5DB673-2A69-412B-A9B3-AAA1AD838AA0}"/>
              </a:ext>
            </a:extLst>
          </p:cNvPr>
          <p:cNvSpPr>
            <a:spLocks noGrp="1"/>
          </p:cNvSpPr>
          <p:nvPr>
            <p:ph idx="1"/>
          </p:nvPr>
        </p:nvSpPr>
        <p:spPr/>
        <p:txBody>
          <a:bodyPr>
            <a:noAutofit/>
          </a:bodyPr>
          <a:lstStyle/>
          <a:p>
            <a:pPr marL="0" indent="0">
              <a:buNone/>
            </a:pPr>
            <a:r>
              <a:rPr lang="en-US" sz="2400" b="1" dirty="0">
                <a:solidFill>
                  <a:srgbClr val="FF0000"/>
                </a:solidFill>
              </a:rPr>
              <a:t>26</a:t>
            </a:r>
            <a:r>
              <a:rPr lang="en-US" sz="2800" b="1" dirty="0"/>
              <a:t> </a:t>
            </a:r>
            <a:r>
              <a:rPr lang="en-US" sz="2800" b="1" i="1" dirty="0">
                <a:solidFill>
                  <a:srgbClr val="0070C0"/>
                </a:solidFill>
              </a:rPr>
              <a:t>The one who </a:t>
            </a:r>
            <a:r>
              <a:rPr lang="en-US" sz="2800" b="1" i="1" dirty="0"/>
              <a:t>conquers and who </a:t>
            </a:r>
            <a:r>
              <a:rPr lang="en-US" sz="2800" b="1" i="1" dirty="0">
                <a:solidFill>
                  <a:srgbClr val="7030A0"/>
                </a:solidFill>
              </a:rPr>
              <a:t>keeps my works until the end</a:t>
            </a:r>
            <a:r>
              <a:rPr lang="en-US" sz="2800" b="1" i="1" dirty="0"/>
              <a:t>,</a:t>
            </a:r>
            <a:r>
              <a:rPr lang="en-US" sz="2800" b="1" i="1" dirty="0">
                <a:solidFill>
                  <a:srgbClr val="FF0000"/>
                </a:solidFill>
              </a:rPr>
              <a:t>*</a:t>
            </a:r>
            <a:r>
              <a:rPr lang="en-US" sz="2800" b="1" i="1" dirty="0"/>
              <a:t> </a:t>
            </a:r>
            <a:r>
              <a:rPr lang="en-US" sz="2800" b="1" i="1" u="sng" dirty="0">
                <a:solidFill>
                  <a:srgbClr val="0070C0"/>
                </a:solidFill>
              </a:rPr>
              <a:t>to him I will give authority</a:t>
            </a:r>
            <a:r>
              <a:rPr lang="en-US" sz="2800" b="1" i="1" dirty="0">
                <a:solidFill>
                  <a:srgbClr val="0070C0"/>
                </a:solidFill>
              </a:rPr>
              <a:t> </a:t>
            </a:r>
            <a:r>
              <a:rPr lang="en-US" sz="2800" b="1" i="1" dirty="0"/>
              <a:t>over the nations</a:t>
            </a:r>
            <a:r>
              <a:rPr lang="en-US" sz="2800" b="1" dirty="0"/>
              <a:t>, </a:t>
            </a:r>
            <a:r>
              <a:rPr lang="en-US" sz="2400" b="1" dirty="0">
                <a:solidFill>
                  <a:srgbClr val="FF0000"/>
                </a:solidFill>
              </a:rPr>
              <a:t>27</a:t>
            </a:r>
            <a:r>
              <a:rPr lang="en-US" sz="2800" b="1" dirty="0"/>
              <a:t> </a:t>
            </a:r>
            <a:r>
              <a:rPr lang="en-US" sz="2800" b="1" i="1" dirty="0"/>
              <a:t>and </a:t>
            </a:r>
            <a:r>
              <a:rPr lang="en-US" sz="2800" b="1" i="1" dirty="0">
                <a:solidFill>
                  <a:srgbClr val="0070C0"/>
                </a:solidFill>
              </a:rPr>
              <a:t>he will rule them with a rod of iron, as when earthen pots are broken in pieces</a:t>
            </a:r>
            <a:r>
              <a:rPr lang="en-US" sz="2800" b="1" i="1" dirty="0"/>
              <a:t>, </a:t>
            </a:r>
            <a:r>
              <a:rPr lang="en-US" sz="2800" b="1" i="1" u="sng" dirty="0">
                <a:solidFill>
                  <a:srgbClr val="0070C0"/>
                </a:solidFill>
              </a:rPr>
              <a:t>even as I myself have received authority</a:t>
            </a:r>
            <a:r>
              <a:rPr lang="en-US" sz="2800" b="1" i="1" dirty="0"/>
              <a:t> from my Father</a:t>
            </a:r>
            <a:r>
              <a:rPr lang="en-US" sz="2800" b="1" dirty="0"/>
              <a:t>. </a:t>
            </a:r>
          </a:p>
          <a:p>
            <a:pPr marL="0" indent="0">
              <a:buNone/>
            </a:pPr>
            <a:r>
              <a:rPr lang="en-US" sz="2400" b="1" dirty="0">
                <a:solidFill>
                  <a:srgbClr val="FF0000"/>
                </a:solidFill>
              </a:rPr>
              <a:t>28</a:t>
            </a:r>
            <a:r>
              <a:rPr lang="en-US" sz="2800" b="1" dirty="0"/>
              <a:t> </a:t>
            </a:r>
            <a:r>
              <a:rPr lang="en-US" sz="2800" b="1" i="1" dirty="0"/>
              <a:t>And I will give him the morning star</a:t>
            </a:r>
            <a:r>
              <a:rPr lang="en-US" sz="2800" b="1" dirty="0"/>
              <a:t>.</a:t>
            </a:r>
          </a:p>
          <a:p>
            <a:pPr marL="0" indent="0">
              <a:buNone/>
            </a:pPr>
            <a:endParaRPr lang="en-US" sz="2800" b="1" dirty="0"/>
          </a:p>
          <a:p>
            <a:pPr marL="0" indent="0">
              <a:buNone/>
            </a:pPr>
            <a:r>
              <a:rPr lang="en-US" sz="2800" b="1" dirty="0">
                <a:solidFill>
                  <a:srgbClr val="FF0000"/>
                </a:solidFill>
              </a:rPr>
              <a:t>*</a:t>
            </a:r>
            <a:r>
              <a:rPr lang="en-US" sz="2800" b="1" dirty="0"/>
              <a:t> </a:t>
            </a:r>
            <a:r>
              <a:rPr lang="en-US" sz="2400" b="1" dirty="0">
                <a:solidFill>
                  <a:srgbClr val="FF0000"/>
                </a:solidFill>
              </a:rPr>
              <a:t>25</a:t>
            </a:r>
            <a:r>
              <a:rPr lang="en-US" sz="2800" b="1" dirty="0"/>
              <a:t> …</a:t>
            </a:r>
            <a:r>
              <a:rPr lang="en-US" sz="2800" b="1" i="1" dirty="0"/>
              <a:t> </a:t>
            </a:r>
            <a:r>
              <a:rPr lang="en-US" sz="2800" b="1" i="1" dirty="0">
                <a:solidFill>
                  <a:srgbClr val="7030A0"/>
                </a:solidFill>
              </a:rPr>
              <a:t>hold fast what you have until I come </a:t>
            </a:r>
            <a:endParaRPr lang="en-US" sz="2800" b="1" dirty="0">
              <a:solidFill>
                <a:srgbClr val="7030A0"/>
              </a:solidFill>
            </a:endParaRPr>
          </a:p>
        </p:txBody>
      </p:sp>
    </p:spTree>
    <p:extLst>
      <p:ext uri="{BB962C8B-B14F-4D97-AF65-F5344CB8AC3E}">
        <p14:creationId xmlns:p14="http://schemas.microsoft.com/office/powerpoint/2010/main" val="767890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circle(in)">
                                      <p:cBhvr>
                                        <p:cTn id="7" dur="2000"/>
                                        <p:tgtEl>
                                          <p:spTgt spid="5">
                                            <p:txEl>
                                              <p:pRg st="0" end="0"/>
                                            </p:txEl>
                                          </p:spTgt>
                                        </p:tgtEl>
                                      </p:cBhvr>
                                    </p:animEffect>
                                  </p:childTnLst>
                                </p:cTn>
                              </p:par>
                            </p:childTnLst>
                          </p:cTn>
                        </p:par>
                        <p:par>
                          <p:cTn id="8" fill="hold">
                            <p:stCondLst>
                              <p:cond delay="2000"/>
                            </p:stCondLst>
                            <p:childTnLst>
                              <p:par>
                                <p:cTn id="9" presetID="6" presetClass="entr" presetSubtype="16" fill="hold" nodeType="afterEffect">
                                  <p:stCondLst>
                                    <p:cond delay="0"/>
                                  </p:stCondLst>
                                  <p:childTnLst>
                                    <p:set>
                                      <p:cBhvr>
                                        <p:cTn id="10" dur="1" fill="hold">
                                          <p:stCondLst>
                                            <p:cond delay="0"/>
                                          </p:stCondLst>
                                        </p:cTn>
                                        <p:tgtEl>
                                          <p:spTgt spid="5">
                                            <p:txEl>
                                              <p:pRg st="3" end="3"/>
                                            </p:txEl>
                                          </p:spTgt>
                                        </p:tgtEl>
                                        <p:attrNameLst>
                                          <p:attrName>style.visibility</p:attrName>
                                        </p:attrNameLst>
                                      </p:cBhvr>
                                      <p:to>
                                        <p:strVal val="visible"/>
                                      </p:to>
                                    </p:set>
                                    <p:animEffect transition="in" filter="circle(in)">
                                      <p:cBhvr>
                                        <p:cTn id="11" dur="2000"/>
                                        <p:tgtEl>
                                          <p:spTgt spid="5">
                                            <p:txEl>
                                              <p:pRg st="3" end="3"/>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6" presetClass="entr" presetSubtype="16" fill="hold" nodeType="clickEffect">
                                  <p:stCondLst>
                                    <p:cond delay="0"/>
                                  </p:stCondLst>
                                  <p:childTnLst>
                                    <p:set>
                                      <p:cBhvr>
                                        <p:cTn id="15" dur="1" fill="hold">
                                          <p:stCondLst>
                                            <p:cond delay="0"/>
                                          </p:stCondLst>
                                        </p:cTn>
                                        <p:tgtEl>
                                          <p:spTgt spid="5">
                                            <p:txEl>
                                              <p:pRg st="1" end="1"/>
                                            </p:txEl>
                                          </p:spTgt>
                                        </p:tgtEl>
                                        <p:attrNameLst>
                                          <p:attrName>style.visibility</p:attrName>
                                        </p:attrNameLst>
                                      </p:cBhvr>
                                      <p:to>
                                        <p:strVal val="visible"/>
                                      </p:to>
                                    </p:set>
                                    <p:animEffect transition="in" filter="circle(in)">
                                      <p:cBhvr>
                                        <p:cTn id="16" dur="20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72A1101-FB4A-46B9-8908-0F75C965EEE4}"/>
              </a:ext>
            </a:extLst>
          </p:cNvPr>
          <p:cNvSpPr>
            <a:spLocks noGrp="1"/>
          </p:cNvSpPr>
          <p:nvPr>
            <p:ph type="title"/>
          </p:nvPr>
        </p:nvSpPr>
        <p:spPr/>
        <p:txBody>
          <a:bodyPr>
            <a:normAutofit/>
          </a:bodyPr>
          <a:lstStyle/>
          <a:p>
            <a:r>
              <a:rPr lang="en-US" sz="3600" b="1" dirty="0">
                <a:solidFill>
                  <a:srgbClr val="C00000"/>
                </a:solidFill>
                <a:effectLst/>
                <a:ea typeface="Calibri" panose="020F0502020204030204" pitchFamily="34" charset="0"/>
              </a:rPr>
              <a:t>VI. </a:t>
            </a:r>
            <a:r>
              <a:rPr lang="en-US" sz="3600" b="1" dirty="0">
                <a:effectLst/>
                <a:ea typeface="Calibri" panose="020F0502020204030204" pitchFamily="34" charset="0"/>
              </a:rPr>
              <a:t>Beware of false teachers</a:t>
            </a:r>
            <a:endParaRPr lang="en-US" sz="3600" b="1" i="1" dirty="0"/>
          </a:p>
        </p:txBody>
      </p:sp>
      <p:sp>
        <p:nvSpPr>
          <p:cNvPr id="5" name="Content Placeholder 4">
            <a:extLst>
              <a:ext uri="{FF2B5EF4-FFF2-40B4-BE49-F238E27FC236}">
                <a16:creationId xmlns:a16="http://schemas.microsoft.com/office/drawing/2014/main" id="{AB5DB673-2A69-412B-A9B3-AAA1AD838AA0}"/>
              </a:ext>
            </a:extLst>
          </p:cNvPr>
          <p:cNvSpPr>
            <a:spLocks noGrp="1"/>
          </p:cNvSpPr>
          <p:nvPr>
            <p:ph idx="1"/>
          </p:nvPr>
        </p:nvSpPr>
        <p:spPr/>
        <p:txBody>
          <a:bodyPr>
            <a:noAutofit/>
          </a:bodyPr>
          <a:lstStyle/>
          <a:p>
            <a:pPr marL="0" indent="0">
              <a:buNone/>
            </a:pPr>
            <a:r>
              <a:rPr lang="en-US" sz="2800" b="1" dirty="0"/>
              <a:t>“</a:t>
            </a:r>
            <a:r>
              <a:rPr lang="en-US" sz="2800" b="1" i="1" dirty="0"/>
              <a:t>But they went out, </a:t>
            </a:r>
            <a:r>
              <a:rPr lang="en-US" sz="2800" b="1" i="1" dirty="0">
                <a:solidFill>
                  <a:srgbClr val="0070C0"/>
                </a:solidFill>
              </a:rPr>
              <a:t>that it might become plain </a:t>
            </a:r>
            <a:r>
              <a:rPr lang="en-US" sz="2800" b="1" i="1" dirty="0"/>
              <a:t>that they all are not of us</a:t>
            </a:r>
            <a:r>
              <a:rPr lang="en-US" sz="2800" b="1" dirty="0"/>
              <a:t>.” </a:t>
            </a:r>
            <a:r>
              <a:rPr lang="en-US" sz="2800" b="1" dirty="0">
                <a:solidFill>
                  <a:srgbClr val="C00000"/>
                </a:solidFill>
              </a:rPr>
              <a:t>1 John 2:19</a:t>
            </a:r>
            <a:endParaRPr lang="en-US" sz="3600" b="1" dirty="0">
              <a:solidFill>
                <a:srgbClr val="C00000"/>
              </a:solidFill>
            </a:endParaRPr>
          </a:p>
        </p:txBody>
      </p:sp>
    </p:spTree>
    <p:extLst>
      <p:ext uri="{BB962C8B-B14F-4D97-AF65-F5344CB8AC3E}">
        <p14:creationId xmlns:p14="http://schemas.microsoft.com/office/powerpoint/2010/main" val="37038726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circle(in)">
                                      <p:cBhvr>
                                        <p:cTn id="7" dur="20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72A1101-FB4A-46B9-8908-0F75C965EEE4}"/>
              </a:ext>
            </a:extLst>
          </p:cNvPr>
          <p:cNvSpPr>
            <a:spLocks noGrp="1"/>
          </p:cNvSpPr>
          <p:nvPr>
            <p:ph type="title"/>
          </p:nvPr>
        </p:nvSpPr>
        <p:spPr/>
        <p:txBody>
          <a:bodyPr>
            <a:normAutofit/>
          </a:bodyPr>
          <a:lstStyle/>
          <a:p>
            <a:r>
              <a:rPr lang="en-US" sz="3600" b="1" dirty="0">
                <a:solidFill>
                  <a:srgbClr val="C00000"/>
                </a:solidFill>
                <a:effectLst/>
                <a:ea typeface="Calibri" panose="020F0502020204030204" pitchFamily="34" charset="0"/>
              </a:rPr>
              <a:t>VI. </a:t>
            </a:r>
            <a:r>
              <a:rPr lang="en-US" sz="3600" b="1" dirty="0">
                <a:effectLst/>
                <a:ea typeface="Calibri" panose="020F0502020204030204" pitchFamily="34" charset="0"/>
              </a:rPr>
              <a:t>Beware of false teaching</a:t>
            </a:r>
            <a:endParaRPr lang="en-US" sz="3600" b="1" i="1" dirty="0"/>
          </a:p>
        </p:txBody>
      </p:sp>
      <p:sp>
        <p:nvSpPr>
          <p:cNvPr id="5" name="Content Placeholder 4">
            <a:extLst>
              <a:ext uri="{FF2B5EF4-FFF2-40B4-BE49-F238E27FC236}">
                <a16:creationId xmlns:a16="http://schemas.microsoft.com/office/drawing/2014/main" id="{AB5DB673-2A69-412B-A9B3-AAA1AD838AA0}"/>
              </a:ext>
            </a:extLst>
          </p:cNvPr>
          <p:cNvSpPr>
            <a:spLocks noGrp="1"/>
          </p:cNvSpPr>
          <p:nvPr>
            <p:ph idx="1"/>
          </p:nvPr>
        </p:nvSpPr>
        <p:spPr/>
        <p:txBody>
          <a:bodyPr>
            <a:noAutofit/>
          </a:bodyPr>
          <a:lstStyle/>
          <a:p>
            <a:pPr marL="457200" indent="-457200">
              <a:buFont typeface="+mj-lt"/>
              <a:buAutoNum type="alphaUcPeriod"/>
            </a:pPr>
            <a:r>
              <a:rPr lang="en-US" sz="2800" b="1" dirty="0"/>
              <a:t>False teaching is based on God’s word</a:t>
            </a:r>
          </a:p>
          <a:p>
            <a:pPr marL="0" indent="0">
              <a:buNone/>
            </a:pPr>
            <a:r>
              <a:rPr lang="en-US" sz="2800" b="1" dirty="0"/>
              <a:t>“</a:t>
            </a:r>
            <a:r>
              <a:rPr lang="en-US" sz="2800" b="1" i="1" dirty="0"/>
              <a:t>There are some things in them that are hard to understand, which </a:t>
            </a:r>
            <a:r>
              <a:rPr lang="en-US" sz="2800" b="1" i="1" dirty="0">
                <a:solidFill>
                  <a:srgbClr val="0070C0"/>
                </a:solidFill>
              </a:rPr>
              <a:t>the ignorant and unstable twist to their own destruction, as they do the other Scriptures</a:t>
            </a:r>
            <a:r>
              <a:rPr lang="en-US" sz="2800" b="1" i="1" dirty="0"/>
              <a:t>.</a:t>
            </a:r>
            <a:r>
              <a:rPr lang="en-US" sz="2800" b="1" dirty="0"/>
              <a:t>” </a:t>
            </a:r>
            <a:r>
              <a:rPr lang="en-US" sz="2800" b="1" dirty="0">
                <a:solidFill>
                  <a:srgbClr val="C00000"/>
                </a:solidFill>
              </a:rPr>
              <a:t>2 Peter 3:16</a:t>
            </a:r>
          </a:p>
          <a:p>
            <a:pPr marL="0" indent="0">
              <a:buNone/>
            </a:pPr>
            <a:r>
              <a:rPr lang="en-US" sz="2800" b="1" dirty="0"/>
              <a:t>“</a:t>
            </a:r>
            <a:r>
              <a:rPr lang="en-US" sz="2800" b="1" i="1" dirty="0"/>
              <a:t>What shall we say then? Are we to </a:t>
            </a:r>
            <a:r>
              <a:rPr lang="en-US" sz="2800" b="1" i="1" dirty="0">
                <a:solidFill>
                  <a:srgbClr val="0070C0"/>
                </a:solidFill>
              </a:rPr>
              <a:t>continue in sin that grace may abound</a:t>
            </a:r>
            <a:r>
              <a:rPr lang="en-US" sz="2800" b="1" dirty="0"/>
              <a:t>?” </a:t>
            </a:r>
            <a:r>
              <a:rPr lang="en-US" sz="2800" b="1" dirty="0">
                <a:solidFill>
                  <a:srgbClr val="C00000"/>
                </a:solidFill>
              </a:rPr>
              <a:t>Romans 6:1 </a:t>
            </a:r>
          </a:p>
        </p:txBody>
      </p:sp>
    </p:spTree>
    <p:extLst>
      <p:ext uri="{BB962C8B-B14F-4D97-AF65-F5344CB8AC3E}">
        <p14:creationId xmlns:p14="http://schemas.microsoft.com/office/powerpoint/2010/main" val="4737328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circle(in)">
                                      <p:cBhvr>
                                        <p:cTn id="7" dur="2000"/>
                                        <p:tgtEl>
                                          <p:spTgt spid="5">
                                            <p:txEl>
                                              <p:pRg st="0" end="0"/>
                                            </p:txEl>
                                          </p:spTgt>
                                        </p:tgtEl>
                                      </p:cBhvr>
                                    </p:animEffect>
                                  </p:childTnLst>
                                </p:cTn>
                              </p:par>
                            </p:childTnLst>
                          </p:cTn>
                        </p:par>
                        <p:par>
                          <p:cTn id="8" fill="hold">
                            <p:stCondLst>
                              <p:cond delay="2000"/>
                            </p:stCondLst>
                            <p:childTnLst>
                              <p:par>
                                <p:cTn id="9" presetID="6" presetClass="entr" presetSubtype="16" fill="hold" nodeType="afterEffect">
                                  <p:stCondLst>
                                    <p:cond delay="2000"/>
                                  </p:stCondLst>
                                  <p:childTnLst>
                                    <p:set>
                                      <p:cBhvr>
                                        <p:cTn id="10" dur="1" fill="hold">
                                          <p:stCondLst>
                                            <p:cond delay="0"/>
                                          </p:stCondLst>
                                        </p:cTn>
                                        <p:tgtEl>
                                          <p:spTgt spid="5">
                                            <p:txEl>
                                              <p:pRg st="1" end="1"/>
                                            </p:txEl>
                                          </p:spTgt>
                                        </p:tgtEl>
                                        <p:attrNameLst>
                                          <p:attrName>style.visibility</p:attrName>
                                        </p:attrNameLst>
                                      </p:cBhvr>
                                      <p:to>
                                        <p:strVal val="visible"/>
                                      </p:to>
                                    </p:set>
                                    <p:animEffect transition="in" filter="circle(in)">
                                      <p:cBhvr>
                                        <p:cTn id="11" dur="2000"/>
                                        <p:tgtEl>
                                          <p:spTgt spid="5">
                                            <p:txEl>
                                              <p:pRg st="1" end="1"/>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6" presetClass="entr" presetSubtype="16" fill="hold" nodeType="clickEffect">
                                  <p:stCondLst>
                                    <p:cond delay="0"/>
                                  </p:stCondLst>
                                  <p:childTnLst>
                                    <p:set>
                                      <p:cBhvr>
                                        <p:cTn id="15" dur="1" fill="hold">
                                          <p:stCondLst>
                                            <p:cond delay="0"/>
                                          </p:stCondLst>
                                        </p:cTn>
                                        <p:tgtEl>
                                          <p:spTgt spid="5">
                                            <p:txEl>
                                              <p:pRg st="2" end="2"/>
                                            </p:txEl>
                                          </p:spTgt>
                                        </p:tgtEl>
                                        <p:attrNameLst>
                                          <p:attrName>style.visibility</p:attrName>
                                        </p:attrNameLst>
                                      </p:cBhvr>
                                      <p:to>
                                        <p:strVal val="visible"/>
                                      </p:to>
                                    </p:set>
                                    <p:animEffect transition="in" filter="circle(in)">
                                      <p:cBhvr>
                                        <p:cTn id="16" dur="20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72A1101-FB4A-46B9-8908-0F75C965EEE4}"/>
              </a:ext>
            </a:extLst>
          </p:cNvPr>
          <p:cNvSpPr>
            <a:spLocks noGrp="1"/>
          </p:cNvSpPr>
          <p:nvPr>
            <p:ph type="title"/>
          </p:nvPr>
        </p:nvSpPr>
        <p:spPr/>
        <p:txBody>
          <a:bodyPr>
            <a:normAutofit/>
          </a:bodyPr>
          <a:lstStyle/>
          <a:p>
            <a:r>
              <a:rPr lang="en-US" sz="3600" b="1" dirty="0">
                <a:solidFill>
                  <a:srgbClr val="C00000"/>
                </a:solidFill>
                <a:effectLst/>
                <a:ea typeface="Calibri" panose="020F0502020204030204" pitchFamily="34" charset="0"/>
              </a:rPr>
              <a:t>VI. </a:t>
            </a:r>
            <a:r>
              <a:rPr lang="en-US" sz="3600" b="1" dirty="0">
                <a:effectLst/>
                <a:ea typeface="Calibri" panose="020F0502020204030204" pitchFamily="34" charset="0"/>
              </a:rPr>
              <a:t>Beware of false teaching</a:t>
            </a:r>
            <a:endParaRPr lang="en-US" sz="3600" b="1" i="1" dirty="0"/>
          </a:p>
        </p:txBody>
      </p:sp>
      <p:sp>
        <p:nvSpPr>
          <p:cNvPr id="5" name="Content Placeholder 4">
            <a:extLst>
              <a:ext uri="{FF2B5EF4-FFF2-40B4-BE49-F238E27FC236}">
                <a16:creationId xmlns:a16="http://schemas.microsoft.com/office/drawing/2014/main" id="{AB5DB673-2A69-412B-A9B3-AAA1AD838AA0}"/>
              </a:ext>
            </a:extLst>
          </p:cNvPr>
          <p:cNvSpPr>
            <a:spLocks noGrp="1"/>
          </p:cNvSpPr>
          <p:nvPr>
            <p:ph idx="1"/>
          </p:nvPr>
        </p:nvSpPr>
        <p:spPr/>
        <p:txBody>
          <a:bodyPr>
            <a:noAutofit/>
          </a:bodyPr>
          <a:lstStyle/>
          <a:p>
            <a:pPr marL="457200" indent="-457200">
              <a:buFont typeface="+mj-lt"/>
              <a:buAutoNum type="alphaUcPeriod"/>
            </a:pPr>
            <a:r>
              <a:rPr lang="en-US" sz="2800" b="1" dirty="0"/>
              <a:t>False teaching is based on God’s word</a:t>
            </a:r>
          </a:p>
          <a:p>
            <a:pPr marL="0" indent="0">
              <a:buNone/>
            </a:pPr>
            <a:r>
              <a:rPr lang="en-US" sz="2800" b="1" dirty="0"/>
              <a:t>Using Paul’s teaching in </a:t>
            </a:r>
            <a:r>
              <a:rPr lang="en-US" sz="2800" b="1" dirty="0">
                <a:solidFill>
                  <a:srgbClr val="C00000"/>
                </a:solidFill>
              </a:rPr>
              <a:t>1 Corinthians 9:22 </a:t>
            </a:r>
            <a:r>
              <a:rPr lang="en-US" sz="2800" b="1" dirty="0"/>
              <a:t>where he writes “</a:t>
            </a:r>
            <a:r>
              <a:rPr lang="en-US" sz="2800" b="1" i="1" dirty="0"/>
              <a:t>I have become all things to all people, that by all means I might save some</a:t>
            </a:r>
            <a:r>
              <a:rPr lang="en-US" sz="2800" b="1" dirty="0"/>
              <a:t>,” this church’s ministry philosophy was “</a:t>
            </a:r>
            <a:r>
              <a:rPr lang="en-US" sz="2800" b="1" dirty="0">
                <a:solidFill>
                  <a:srgbClr val="0070C0"/>
                </a:solidFill>
              </a:rPr>
              <a:t>to get as close as possible to sin</a:t>
            </a:r>
            <a:r>
              <a:rPr lang="en-US" sz="2800" b="1" dirty="0"/>
              <a:t>.”</a:t>
            </a:r>
            <a:endParaRPr lang="en-US" sz="3600" b="1" dirty="0">
              <a:solidFill>
                <a:srgbClr val="C00000"/>
              </a:solidFill>
            </a:endParaRPr>
          </a:p>
        </p:txBody>
      </p:sp>
    </p:spTree>
    <p:extLst>
      <p:ext uri="{BB962C8B-B14F-4D97-AF65-F5344CB8AC3E}">
        <p14:creationId xmlns:p14="http://schemas.microsoft.com/office/powerpoint/2010/main" val="34048700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circle(in)">
                                      <p:cBhvr>
                                        <p:cTn id="7" dur="20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72A1101-FB4A-46B9-8908-0F75C965EEE4}"/>
              </a:ext>
            </a:extLst>
          </p:cNvPr>
          <p:cNvSpPr>
            <a:spLocks noGrp="1"/>
          </p:cNvSpPr>
          <p:nvPr>
            <p:ph type="title"/>
          </p:nvPr>
        </p:nvSpPr>
        <p:spPr/>
        <p:txBody>
          <a:bodyPr>
            <a:normAutofit/>
          </a:bodyPr>
          <a:lstStyle/>
          <a:p>
            <a:r>
              <a:rPr lang="en-US" sz="3600" b="1" dirty="0">
                <a:solidFill>
                  <a:srgbClr val="C00000"/>
                </a:solidFill>
                <a:effectLst/>
                <a:ea typeface="Calibri" panose="020F0502020204030204" pitchFamily="34" charset="0"/>
              </a:rPr>
              <a:t>VI. </a:t>
            </a:r>
            <a:r>
              <a:rPr lang="en-US" sz="3600" b="1" dirty="0">
                <a:effectLst/>
                <a:ea typeface="Calibri" panose="020F0502020204030204" pitchFamily="34" charset="0"/>
              </a:rPr>
              <a:t>Beware of false teaching</a:t>
            </a:r>
            <a:endParaRPr lang="en-US" sz="3600" b="1" i="1" dirty="0"/>
          </a:p>
        </p:txBody>
      </p:sp>
      <p:sp>
        <p:nvSpPr>
          <p:cNvPr id="5" name="Content Placeholder 4">
            <a:extLst>
              <a:ext uri="{FF2B5EF4-FFF2-40B4-BE49-F238E27FC236}">
                <a16:creationId xmlns:a16="http://schemas.microsoft.com/office/drawing/2014/main" id="{AB5DB673-2A69-412B-A9B3-AAA1AD838AA0}"/>
              </a:ext>
            </a:extLst>
          </p:cNvPr>
          <p:cNvSpPr>
            <a:spLocks noGrp="1"/>
          </p:cNvSpPr>
          <p:nvPr>
            <p:ph idx="1"/>
          </p:nvPr>
        </p:nvSpPr>
        <p:spPr>
          <a:xfrm>
            <a:off x="1069848" y="2121408"/>
            <a:ext cx="8099552" cy="4050792"/>
          </a:xfrm>
        </p:spPr>
        <p:txBody>
          <a:bodyPr>
            <a:noAutofit/>
          </a:bodyPr>
          <a:lstStyle/>
          <a:p>
            <a:pPr marL="457200" indent="-457200">
              <a:buFont typeface="+mj-lt"/>
              <a:buAutoNum type="alphaUcPeriod" startAt="2"/>
            </a:pPr>
            <a:r>
              <a:rPr lang="en-US" sz="2800" b="1" dirty="0"/>
              <a:t>Beware of teaching based on “</a:t>
            </a:r>
            <a:r>
              <a:rPr lang="en-US" sz="2800" b="1" i="1" dirty="0"/>
              <a:t>deep things</a:t>
            </a:r>
            <a:r>
              <a:rPr lang="en-US" sz="2800" b="1" dirty="0"/>
              <a:t>” </a:t>
            </a:r>
          </a:p>
          <a:p>
            <a:pPr marL="0" indent="0">
              <a:buNone/>
            </a:pPr>
            <a:r>
              <a:rPr lang="en-US" sz="2800" b="1" i="1" dirty="0"/>
              <a:t>Someone may say to you, “Let’s ask the mediums and those who consult the spirits of the dead. With their whisperings and mutterings, they will tell us what to do.” But shouldn’t people ask God for guidance? Should the living seek guidance from the dead? </a:t>
            </a:r>
            <a:r>
              <a:rPr lang="en-US" sz="2800" b="1" i="1" dirty="0">
                <a:solidFill>
                  <a:srgbClr val="0070C0"/>
                </a:solidFill>
              </a:rPr>
              <a:t>Look to God’s instructions and teachings! People who contradict his word are completely in the dark</a:t>
            </a:r>
            <a:r>
              <a:rPr lang="en-US" sz="2800" b="1" dirty="0"/>
              <a:t>. </a:t>
            </a:r>
            <a:r>
              <a:rPr lang="en-US" sz="2800" b="1" dirty="0">
                <a:solidFill>
                  <a:srgbClr val="C00000"/>
                </a:solidFill>
              </a:rPr>
              <a:t>Isaiah 8:19-20, NLT</a:t>
            </a:r>
          </a:p>
        </p:txBody>
      </p:sp>
      <p:pic>
        <p:nvPicPr>
          <p:cNvPr id="2" name="Content Placeholder 4">
            <a:extLst>
              <a:ext uri="{FF2B5EF4-FFF2-40B4-BE49-F238E27FC236}">
                <a16:creationId xmlns:a16="http://schemas.microsoft.com/office/drawing/2014/main" id="{DF865136-21C2-73C2-A9B4-FBA596725688}"/>
              </a:ext>
            </a:extLst>
          </p:cNvPr>
          <p:cNvPicPr>
            <a:picLocks noChangeAspect="1"/>
          </p:cNvPicPr>
          <p:nvPr/>
        </p:nvPicPr>
        <p:blipFill>
          <a:blip r:embed="rId2"/>
          <a:stretch>
            <a:fillRect/>
          </a:stretch>
        </p:blipFill>
        <p:spPr>
          <a:xfrm>
            <a:off x="9296403" y="1573275"/>
            <a:ext cx="2766699" cy="4309999"/>
          </a:xfrm>
          <a:prstGeom prst="rect">
            <a:avLst/>
          </a:prstGeom>
        </p:spPr>
      </p:pic>
    </p:spTree>
    <p:extLst>
      <p:ext uri="{BB962C8B-B14F-4D97-AF65-F5344CB8AC3E}">
        <p14:creationId xmlns:p14="http://schemas.microsoft.com/office/powerpoint/2010/main" val="37120431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circle(in)">
                                      <p:cBhvr>
                                        <p:cTn id="7" dur="20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circle(in)">
                                      <p:cBhvr>
                                        <p:cTn id="12" dur="20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5">
                                            <p:txEl>
                                              <p:pRg st="1" end="1"/>
                                            </p:txEl>
                                          </p:spTgt>
                                        </p:tgtEl>
                                        <p:attrNameLst>
                                          <p:attrName>style.visibility</p:attrName>
                                        </p:attrNameLst>
                                      </p:cBhvr>
                                      <p:to>
                                        <p:strVal val="visible"/>
                                      </p:to>
                                    </p:set>
                                    <p:animEffect transition="in" filter="circle(in)">
                                      <p:cBhvr>
                                        <p:cTn id="17" dur="20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72A1101-FB4A-46B9-8908-0F75C965EEE4}"/>
              </a:ext>
            </a:extLst>
          </p:cNvPr>
          <p:cNvSpPr>
            <a:spLocks noGrp="1"/>
          </p:cNvSpPr>
          <p:nvPr>
            <p:ph type="title"/>
          </p:nvPr>
        </p:nvSpPr>
        <p:spPr/>
        <p:txBody>
          <a:bodyPr>
            <a:normAutofit/>
          </a:bodyPr>
          <a:lstStyle/>
          <a:p>
            <a:r>
              <a:rPr lang="en-US" sz="3600" b="1" dirty="0">
                <a:solidFill>
                  <a:srgbClr val="C00000"/>
                </a:solidFill>
                <a:effectLst/>
                <a:ea typeface="Calibri" panose="020F0502020204030204" pitchFamily="34" charset="0"/>
              </a:rPr>
              <a:t>VI. </a:t>
            </a:r>
            <a:r>
              <a:rPr lang="en-US" sz="3600" b="1" dirty="0">
                <a:effectLst/>
                <a:ea typeface="Calibri" panose="020F0502020204030204" pitchFamily="34" charset="0"/>
              </a:rPr>
              <a:t>Beware of false teaching</a:t>
            </a:r>
            <a:endParaRPr lang="en-US" sz="3600" b="1" i="1" dirty="0"/>
          </a:p>
        </p:txBody>
      </p:sp>
      <p:sp>
        <p:nvSpPr>
          <p:cNvPr id="5" name="Content Placeholder 4">
            <a:extLst>
              <a:ext uri="{FF2B5EF4-FFF2-40B4-BE49-F238E27FC236}">
                <a16:creationId xmlns:a16="http://schemas.microsoft.com/office/drawing/2014/main" id="{AB5DB673-2A69-412B-A9B3-AAA1AD838AA0}"/>
              </a:ext>
            </a:extLst>
          </p:cNvPr>
          <p:cNvSpPr>
            <a:spLocks noGrp="1"/>
          </p:cNvSpPr>
          <p:nvPr>
            <p:ph idx="1"/>
          </p:nvPr>
        </p:nvSpPr>
        <p:spPr/>
        <p:txBody>
          <a:bodyPr>
            <a:noAutofit/>
          </a:bodyPr>
          <a:lstStyle/>
          <a:p>
            <a:pPr marL="457200" indent="-457200">
              <a:buFont typeface="+mj-lt"/>
              <a:buAutoNum type="alphaUcPeriod" startAt="3"/>
            </a:pPr>
            <a:r>
              <a:rPr lang="en-US" sz="2800" b="1" dirty="0"/>
              <a:t>Don’t claim authority Christ hasn’t given you</a:t>
            </a:r>
          </a:p>
          <a:p>
            <a:pPr marL="0" indent="0">
              <a:buNone/>
            </a:pPr>
            <a:r>
              <a:rPr lang="en-US" sz="2800" b="1" i="1" dirty="0">
                <a:solidFill>
                  <a:srgbClr val="00B050"/>
                </a:solidFill>
              </a:rPr>
              <a:t>Let every person be subject to </a:t>
            </a:r>
            <a:r>
              <a:rPr lang="en-US" sz="2800" b="1" i="1" dirty="0">
                <a:solidFill>
                  <a:schemeClr val="accent1">
                    <a:lumMod val="75000"/>
                  </a:schemeClr>
                </a:solidFill>
              </a:rPr>
              <a:t>the governing authorities</a:t>
            </a:r>
            <a:r>
              <a:rPr lang="en-US" sz="2800" b="1" i="1" dirty="0"/>
              <a:t>. </a:t>
            </a:r>
            <a:r>
              <a:rPr lang="en-US" sz="2800" b="1" i="1" dirty="0">
                <a:solidFill>
                  <a:srgbClr val="0070C0"/>
                </a:solidFill>
              </a:rPr>
              <a:t>For there is no authority except from God, and those that exist have been instituted by God</a:t>
            </a:r>
            <a:r>
              <a:rPr lang="en-US" sz="2800" b="1" dirty="0"/>
              <a:t>. </a:t>
            </a:r>
            <a:r>
              <a:rPr lang="en-US" sz="2800" b="1" dirty="0">
                <a:solidFill>
                  <a:srgbClr val="C00000"/>
                </a:solidFill>
              </a:rPr>
              <a:t>Romans 13:1</a:t>
            </a:r>
          </a:p>
          <a:p>
            <a:pPr marL="0" indent="0">
              <a:buNone/>
            </a:pPr>
            <a:endParaRPr lang="en-US" sz="2800" b="1" dirty="0">
              <a:solidFill>
                <a:srgbClr val="C00000"/>
              </a:solidFill>
            </a:endParaRPr>
          </a:p>
          <a:p>
            <a:pPr marL="0" indent="0">
              <a:buNone/>
            </a:pPr>
            <a:r>
              <a:rPr lang="en-US" sz="2800" b="1" dirty="0"/>
              <a:t>“Although changing our society by calling it back to a safer morality is a noble goal, </a:t>
            </a:r>
            <a:r>
              <a:rPr lang="en-US" sz="2800" b="1" dirty="0">
                <a:solidFill>
                  <a:srgbClr val="0070C0"/>
                </a:solidFill>
              </a:rPr>
              <a:t>that has </a:t>
            </a:r>
            <a:r>
              <a:rPr lang="en-US" sz="2800" b="1" u="sng" dirty="0">
                <a:solidFill>
                  <a:srgbClr val="0070C0"/>
                </a:solidFill>
              </a:rPr>
              <a:t>never been </a:t>
            </a:r>
            <a:r>
              <a:rPr lang="en-US" sz="2800" b="1" dirty="0">
                <a:solidFill>
                  <a:srgbClr val="0070C0"/>
                </a:solidFill>
              </a:rPr>
              <a:t>Christ's goal for His church</a:t>
            </a:r>
            <a:r>
              <a:rPr lang="en-US" sz="2800" b="1" dirty="0"/>
              <a:t>.” </a:t>
            </a:r>
            <a:r>
              <a:rPr lang="en-US" sz="2800" b="1" dirty="0">
                <a:solidFill>
                  <a:srgbClr val="C00000"/>
                </a:solidFill>
              </a:rPr>
              <a:t>John MacArthur </a:t>
            </a:r>
          </a:p>
          <a:p>
            <a:pPr marL="0" indent="0">
              <a:buNone/>
            </a:pPr>
            <a:endParaRPr lang="en-US" sz="2800" b="1" dirty="0">
              <a:solidFill>
                <a:srgbClr val="C00000"/>
              </a:solidFill>
            </a:endParaRPr>
          </a:p>
        </p:txBody>
      </p:sp>
    </p:spTree>
    <p:extLst>
      <p:ext uri="{BB962C8B-B14F-4D97-AF65-F5344CB8AC3E}">
        <p14:creationId xmlns:p14="http://schemas.microsoft.com/office/powerpoint/2010/main" val="6860284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circle(in)">
                                      <p:cBhvr>
                                        <p:cTn id="7" dur="20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circle(in)">
                                      <p:cBhvr>
                                        <p:cTn id="12" dur="20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5">
                                            <p:txEl>
                                              <p:pRg st="3" end="3"/>
                                            </p:txEl>
                                          </p:spTgt>
                                        </p:tgtEl>
                                        <p:attrNameLst>
                                          <p:attrName>style.visibility</p:attrName>
                                        </p:attrNameLst>
                                      </p:cBhvr>
                                      <p:to>
                                        <p:strVal val="visible"/>
                                      </p:to>
                                    </p:set>
                                    <p:animEffect transition="in" filter="circle(in)">
                                      <p:cBhvr>
                                        <p:cTn id="17" dur="20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DF2178C0-6E53-E26C-2B74-969FD92D8EFE}"/>
              </a:ext>
            </a:extLst>
          </p:cNvPr>
          <p:cNvPicPr>
            <a:picLocks noGrp="1" noChangeAspect="1"/>
          </p:cNvPicPr>
          <p:nvPr>
            <p:ph idx="1"/>
          </p:nvPr>
        </p:nvPicPr>
        <p:blipFill>
          <a:blip r:embed="rId2"/>
          <a:stretch>
            <a:fillRect/>
          </a:stretch>
        </p:blipFill>
        <p:spPr>
          <a:xfrm>
            <a:off x="914403" y="454025"/>
            <a:ext cx="3819426" cy="5949950"/>
          </a:xfrm>
        </p:spPr>
      </p:pic>
      <p:sp>
        <p:nvSpPr>
          <p:cNvPr id="7" name="TextBox 6">
            <a:extLst>
              <a:ext uri="{FF2B5EF4-FFF2-40B4-BE49-F238E27FC236}">
                <a16:creationId xmlns:a16="http://schemas.microsoft.com/office/drawing/2014/main" id="{28226053-F582-E21B-397E-7626EAA0E329}"/>
              </a:ext>
            </a:extLst>
          </p:cNvPr>
          <p:cNvSpPr txBox="1"/>
          <p:nvPr/>
        </p:nvSpPr>
        <p:spPr>
          <a:xfrm>
            <a:off x="5077609" y="172123"/>
            <a:ext cx="6863379" cy="6555641"/>
          </a:xfrm>
          <a:prstGeom prst="rect">
            <a:avLst/>
          </a:prstGeom>
          <a:noFill/>
        </p:spPr>
        <p:txBody>
          <a:bodyPr wrap="square" rtlCol="0">
            <a:spAutoFit/>
          </a:bodyPr>
          <a:lstStyle/>
          <a:p>
            <a:r>
              <a:rPr lang="en-US" sz="2800" b="1" dirty="0">
                <a:solidFill>
                  <a:srgbClr val="000000"/>
                </a:solidFill>
                <a:effectLst/>
                <a:ea typeface="Times New Roman" panose="02020603050405020304" pitchFamily="18" charset="0"/>
              </a:rPr>
              <a:t>“</a:t>
            </a:r>
            <a:r>
              <a:rPr lang="en-US" sz="2800" b="1" i="1" dirty="0">
                <a:effectLst/>
                <a:ea typeface="Calibri" panose="020F0502020204030204" pitchFamily="34" charset="0"/>
              </a:rPr>
              <a:t>Be fruitful and multiply and fill the earth and subdue it, </a:t>
            </a:r>
            <a:r>
              <a:rPr lang="en-US" sz="2800" b="1" i="1" dirty="0">
                <a:solidFill>
                  <a:srgbClr val="0070C0"/>
                </a:solidFill>
                <a:effectLst/>
                <a:ea typeface="Calibri" panose="020F0502020204030204" pitchFamily="34" charset="0"/>
              </a:rPr>
              <a:t>and have dominion </a:t>
            </a:r>
            <a:r>
              <a:rPr lang="en-US" sz="2800" b="1" i="1" dirty="0">
                <a:effectLst/>
                <a:ea typeface="Calibri" panose="020F0502020204030204" pitchFamily="34" charset="0"/>
              </a:rPr>
              <a:t>over the fish of the sea and over the birds of the heavens and over every living thing that moves on the earth</a:t>
            </a:r>
            <a:r>
              <a:rPr lang="en-US" sz="2800" b="1" dirty="0">
                <a:effectLst/>
                <a:ea typeface="Calibri" panose="020F0502020204030204" pitchFamily="34" charset="0"/>
              </a:rPr>
              <a:t>.” </a:t>
            </a:r>
            <a:r>
              <a:rPr lang="en-US" sz="2800" b="1" dirty="0">
                <a:solidFill>
                  <a:srgbClr val="C00000"/>
                </a:solidFill>
                <a:effectLst/>
                <a:ea typeface="Times New Roman" panose="02020603050405020304" pitchFamily="18" charset="0"/>
              </a:rPr>
              <a:t>Genesis 1:28 </a:t>
            </a:r>
          </a:p>
          <a:p>
            <a:endParaRPr lang="en-US" sz="2800" b="1" dirty="0">
              <a:solidFill>
                <a:srgbClr val="C00000"/>
              </a:solidFill>
            </a:endParaRPr>
          </a:p>
          <a:p>
            <a:r>
              <a:rPr lang="en-US" sz="2800" b="1" dirty="0">
                <a:solidFill>
                  <a:srgbClr val="000000"/>
                </a:solidFill>
                <a:effectLst/>
                <a:ea typeface="Times New Roman" panose="02020603050405020304" pitchFamily="18" charset="0"/>
                <a:cs typeface="Times New Roman" panose="02020603050405020304" pitchFamily="18" charset="0"/>
              </a:rPr>
              <a:t>In essence, Wallnau sees </a:t>
            </a:r>
            <a:r>
              <a:rPr lang="en-US" sz="2800" b="1" dirty="0">
                <a:solidFill>
                  <a:srgbClr val="C00000"/>
                </a:solidFill>
                <a:effectLst/>
                <a:ea typeface="Times New Roman" panose="02020603050405020304" pitchFamily="18" charset="0"/>
                <a:cs typeface="Times New Roman" panose="02020603050405020304" pitchFamily="18" charset="0"/>
              </a:rPr>
              <a:t>Revelation 11:15</a:t>
            </a:r>
            <a:r>
              <a:rPr lang="en-US" sz="2800" b="1" dirty="0">
                <a:solidFill>
                  <a:srgbClr val="000000"/>
                </a:solidFill>
                <a:effectLst/>
                <a:ea typeface="Times New Roman" panose="02020603050405020304" pitchFamily="18" charset="0"/>
                <a:cs typeface="Times New Roman" panose="02020603050405020304" pitchFamily="18" charset="0"/>
              </a:rPr>
              <a:t> – </a:t>
            </a:r>
            <a:r>
              <a:rPr lang="en-US" sz="2800" b="1" dirty="0">
                <a:solidFill>
                  <a:srgbClr val="000000"/>
                </a:solidFill>
                <a:effectLst/>
                <a:ea typeface="Calibri" panose="020F0502020204030204" pitchFamily="34" charset="0"/>
                <a:cs typeface="Times New Roman" panose="02020603050405020304" pitchFamily="18" charset="0"/>
              </a:rPr>
              <a:t>“</a:t>
            </a:r>
            <a:r>
              <a:rPr lang="en-US" sz="2800" b="1" i="1" dirty="0">
                <a:solidFill>
                  <a:srgbClr val="000000"/>
                </a:solidFill>
                <a:effectLst/>
                <a:ea typeface="Calibri" panose="020F0502020204030204" pitchFamily="34" charset="0"/>
                <a:cs typeface="Times New Roman" panose="02020603050405020304" pitchFamily="18" charset="0"/>
              </a:rPr>
              <a:t>The kingdom of the world has become the kingdom of our Lord and of his Christ, and he shall reign forever and ever</a:t>
            </a:r>
            <a:r>
              <a:rPr lang="en-US" sz="2800" b="1" dirty="0">
                <a:solidFill>
                  <a:srgbClr val="000000"/>
                </a:solidFill>
                <a:effectLst/>
                <a:ea typeface="Calibri" panose="020F0502020204030204" pitchFamily="34" charset="0"/>
                <a:cs typeface="Times New Roman" panose="02020603050405020304" pitchFamily="18" charset="0"/>
              </a:rPr>
              <a:t>” - </a:t>
            </a:r>
            <a:r>
              <a:rPr lang="en-US" sz="2800" b="1" dirty="0">
                <a:solidFill>
                  <a:srgbClr val="000000"/>
                </a:solidFill>
                <a:effectLst/>
                <a:ea typeface="Times New Roman" panose="02020603050405020304" pitchFamily="18" charset="0"/>
                <a:cs typeface="Times New Roman" panose="02020603050405020304" pitchFamily="18" charset="0"/>
              </a:rPr>
              <a:t>as an outcome the Church is commanded to bring to pass before Christ returns. </a:t>
            </a:r>
            <a:endParaRPr lang="en-US" sz="2800" b="1" dirty="0">
              <a:effectLst/>
              <a:ea typeface="Calibri" panose="020F0502020204030204" pitchFamily="34" charset="0"/>
              <a:cs typeface="Times New Roman" panose="02020603050405020304" pitchFamily="18" charset="0"/>
            </a:endParaRPr>
          </a:p>
          <a:p>
            <a:endParaRPr lang="en-US" sz="2800" b="1" dirty="0">
              <a:solidFill>
                <a:srgbClr val="C00000"/>
              </a:solidFill>
            </a:endParaRPr>
          </a:p>
        </p:txBody>
      </p:sp>
    </p:spTree>
    <p:extLst>
      <p:ext uri="{BB962C8B-B14F-4D97-AF65-F5344CB8AC3E}">
        <p14:creationId xmlns:p14="http://schemas.microsoft.com/office/powerpoint/2010/main" val="23869811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circle(in)">
                                      <p:cBhvr>
                                        <p:cTn id="7" dur="20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7">
                                            <p:txEl>
                                              <p:pRg st="2" end="2"/>
                                            </p:txEl>
                                          </p:spTgt>
                                        </p:tgtEl>
                                        <p:attrNameLst>
                                          <p:attrName>style.visibility</p:attrName>
                                        </p:attrNameLst>
                                      </p:cBhvr>
                                      <p:to>
                                        <p:strVal val="visible"/>
                                      </p:to>
                                    </p:set>
                                    <p:animEffect transition="in" filter="circle(in)">
                                      <p:cBhvr>
                                        <p:cTn id="12" dur="2000"/>
                                        <p:tgtEl>
                                          <p:spTgt spid="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A9DC82-D1D9-44FF-AD32-E65058521F3E}"/>
              </a:ext>
            </a:extLst>
          </p:cNvPr>
          <p:cNvSpPr>
            <a:spLocks noGrp="1"/>
          </p:cNvSpPr>
          <p:nvPr>
            <p:ph type="ctrTitle"/>
          </p:nvPr>
        </p:nvSpPr>
        <p:spPr>
          <a:xfrm>
            <a:off x="0" y="0"/>
            <a:ext cx="3113313" cy="1157287"/>
          </a:xfrm>
        </p:spPr>
        <p:txBody>
          <a:bodyPr/>
          <a:lstStyle/>
          <a:p>
            <a:pPr algn="ctr"/>
            <a:br>
              <a:rPr lang="en-US" sz="4000" b="1" i="1" dirty="0">
                <a:solidFill>
                  <a:schemeClr val="bg1"/>
                </a:solidFill>
              </a:rPr>
            </a:br>
            <a:r>
              <a:rPr lang="en-US" sz="4000" b="1" i="1" dirty="0">
                <a:solidFill>
                  <a:schemeClr val="bg1"/>
                </a:solidFill>
              </a:rPr>
              <a:t>Revelation 2:18-29</a:t>
            </a:r>
            <a:endParaRPr lang="en-US" sz="4000" b="1" dirty="0">
              <a:solidFill>
                <a:schemeClr val="bg1"/>
              </a:solidFill>
            </a:endParaRPr>
          </a:p>
        </p:txBody>
      </p:sp>
      <p:sp>
        <p:nvSpPr>
          <p:cNvPr id="3" name="Title 1">
            <a:extLst>
              <a:ext uri="{FF2B5EF4-FFF2-40B4-BE49-F238E27FC236}">
                <a16:creationId xmlns:a16="http://schemas.microsoft.com/office/drawing/2014/main" id="{74CF0A9B-050B-461C-B3F0-6870761A64E2}"/>
              </a:ext>
            </a:extLst>
          </p:cNvPr>
          <p:cNvSpPr txBox="1">
            <a:spLocks/>
          </p:cNvSpPr>
          <p:nvPr/>
        </p:nvSpPr>
        <p:spPr>
          <a:xfrm>
            <a:off x="7566213" y="5474803"/>
            <a:ext cx="4101354" cy="1157287"/>
          </a:xfrm>
          <a:prstGeom prst="rect">
            <a:avLst/>
          </a:prstGeom>
        </p:spPr>
        <p:txBody>
          <a:bodyPr vert="horz" lIns="91440" tIns="45720" rIns="91440" bIns="45720" rtlCol="0" anchor="ctr">
            <a:noAutofit/>
          </a:bodyPr>
          <a:lstStyle>
            <a:lvl1pPr algn="l" defTabSz="914400" rtl="0" eaLnBrk="1" latinLnBrk="0" hangingPunct="1">
              <a:lnSpc>
                <a:spcPct val="80000"/>
              </a:lnSpc>
              <a:spcBef>
                <a:spcPct val="0"/>
              </a:spcBef>
              <a:buNone/>
              <a:defRPr sz="9600" kern="1200" cap="all" baseline="0">
                <a:blipFill dpi="0" rotWithShape="1">
                  <a:blip r:embed="rId3"/>
                  <a:srcRect/>
                  <a:tile tx="6350" ty="-127000" sx="65000" sy="64000" flip="none" algn="tl"/>
                </a:blipFill>
                <a:latin typeface="+mj-lt"/>
                <a:ea typeface="+mj-ea"/>
                <a:cs typeface="+mj-cs"/>
              </a:defRPr>
            </a:lvl1pPr>
          </a:lstStyle>
          <a:p>
            <a:pPr algn="ctr"/>
            <a:r>
              <a:rPr lang="en-US" sz="4400" b="1" dirty="0">
                <a:solidFill>
                  <a:schemeClr val="bg1"/>
                </a:solidFill>
              </a:rPr>
              <a:t>Beware of False Teaching</a:t>
            </a:r>
          </a:p>
          <a:p>
            <a:pPr algn="r"/>
            <a:r>
              <a:rPr lang="en-US" sz="2800" b="1" i="1" dirty="0">
                <a:solidFill>
                  <a:schemeClr val="bg1"/>
                </a:solidFill>
                <a:ea typeface="MS Gothic" panose="020B0609070205080204" pitchFamily="49" charset="-128"/>
              </a:rPr>
              <a:t>Part 2</a:t>
            </a:r>
            <a:endParaRPr lang="en-US" sz="2000" b="1" i="1" dirty="0">
              <a:solidFill>
                <a:schemeClr val="bg1"/>
              </a:solidFill>
              <a:ea typeface="MS Gothic" panose="020B0609070205080204" pitchFamily="49" charset="-128"/>
            </a:endParaRPr>
          </a:p>
        </p:txBody>
      </p:sp>
      <p:sp>
        <p:nvSpPr>
          <p:cNvPr id="4" name="TextBox 3">
            <a:extLst>
              <a:ext uri="{FF2B5EF4-FFF2-40B4-BE49-F238E27FC236}">
                <a16:creationId xmlns:a16="http://schemas.microsoft.com/office/drawing/2014/main" id="{966848E5-4F78-63EA-8A1D-571CEE334A7D}"/>
              </a:ext>
            </a:extLst>
          </p:cNvPr>
          <p:cNvSpPr txBox="1"/>
          <p:nvPr/>
        </p:nvSpPr>
        <p:spPr>
          <a:xfrm>
            <a:off x="6820348" y="96817"/>
            <a:ext cx="5371652" cy="3539430"/>
          </a:xfrm>
          <a:prstGeom prst="rect">
            <a:avLst/>
          </a:prstGeom>
          <a:noFill/>
        </p:spPr>
        <p:txBody>
          <a:bodyPr wrap="square" rtlCol="0">
            <a:spAutoFit/>
          </a:bodyPr>
          <a:lstStyle/>
          <a:p>
            <a:r>
              <a:rPr lang="en-US" sz="3200" b="1" dirty="0">
                <a:solidFill>
                  <a:schemeClr val="bg1"/>
                </a:solidFill>
                <a:effectLst/>
                <a:latin typeface="+mj-lt"/>
                <a:ea typeface="Calibri" panose="020F0502020204030204" pitchFamily="34" charset="0"/>
              </a:rPr>
              <a:t>“</a:t>
            </a:r>
            <a:r>
              <a:rPr lang="en-US" sz="3200" b="1" i="1" dirty="0">
                <a:solidFill>
                  <a:srgbClr val="00B0F0"/>
                </a:solidFill>
                <a:effectLst/>
                <a:latin typeface="+mj-lt"/>
                <a:ea typeface="Calibri" panose="020F0502020204030204" pitchFamily="34" charset="0"/>
              </a:rPr>
              <a:t>My kingdom is not of this world</a:t>
            </a:r>
            <a:r>
              <a:rPr lang="en-US" sz="3200" b="1" i="1" dirty="0">
                <a:solidFill>
                  <a:schemeClr val="bg1"/>
                </a:solidFill>
                <a:effectLst/>
                <a:latin typeface="+mj-lt"/>
                <a:ea typeface="Calibri" panose="020F0502020204030204" pitchFamily="34" charset="0"/>
              </a:rPr>
              <a:t>. If my kingdom were of this world, my servants would have been fighting, that I might not be delivered over to the Jews</a:t>
            </a:r>
            <a:r>
              <a:rPr lang="en-US" sz="3200" b="1" dirty="0">
                <a:solidFill>
                  <a:schemeClr val="bg1"/>
                </a:solidFill>
                <a:effectLst/>
                <a:latin typeface="+mj-lt"/>
                <a:ea typeface="Calibri" panose="020F0502020204030204" pitchFamily="34" charset="0"/>
              </a:rPr>
              <a:t>.” </a:t>
            </a:r>
            <a:r>
              <a:rPr lang="en-US" sz="3200" b="1" dirty="0">
                <a:solidFill>
                  <a:srgbClr val="FFFF00"/>
                </a:solidFill>
                <a:effectLst/>
                <a:latin typeface="+mj-lt"/>
                <a:ea typeface="Calibri" panose="020F0502020204030204" pitchFamily="34" charset="0"/>
              </a:rPr>
              <a:t>John 18:36</a:t>
            </a:r>
            <a:endParaRPr lang="en-US" sz="3200" b="1" i="1" dirty="0">
              <a:solidFill>
                <a:srgbClr val="FFFF00"/>
              </a:solidFill>
              <a:latin typeface="+mj-lt"/>
              <a:ea typeface="MS Gothic" panose="020B0609070205080204" pitchFamily="49" charset="-128"/>
            </a:endParaRPr>
          </a:p>
          <a:p>
            <a:endParaRPr lang="en-US" sz="3200" b="1" dirty="0">
              <a:solidFill>
                <a:schemeClr val="bg1"/>
              </a:solidFill>
              <a:latin typeface="+mj-lt"/>
            </a:endParaRPr>
          </a:p>
        </p:txBody>
      </p:sp>
    </p:spTree>
    <p:extLst>
      <p:ext uri="{BB962C8B-B14F-4D97-AF65-F5344CB8AC3E}">
        <p14:creationId xmlns:p14="http://schemas.microsoft.com/office/powerpoint/2010/main" val="10810044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par>
                                <p:cTn id="8" presetID="6" presetClass="entr" presetSubtype="16" fill="hold" grpId="0"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circle(in)">
                                      <p:cBhvr>
                                        <p:cTn id="10" dur="2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6" presetClass="entr" presetSubtype="16"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circle(in)">
                                      <p:cBhvr>
                                        <p:cTn id="15"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72A1101-FB4A-46B9-8908-0F75C965EEE4}"/>
              </a:ext>
            </a:extLst>
          </p:cNvPr>
          <p:cNvSpPr>
            <a:spLocks noGrp="1"/>
          </p:cNvSpPr>
          <p:nvPr>
            <p:ph type="title"/>
          </p:nvPr>
        </p:nvSpPr>
        <p:spPr/>
        <p:txBody>
          <a:bodyPr>
            <a:normAutofit/>
          </a:bodyPr>
          <a:lstStyle/>
          <a:p>
            <a:r>
              <a:rPr lang="en-US" sz="3600" b="1" dirty="0">
                <a:solidFill>
                  <a:srgbClr val="C00000"/>
                </a:solidFill>
                <a:effectLst/>
                <a:ea typeface="Calibri" panose="020F0502020204030204" pitchFamily="34" charset="0"/>
              </a:rPr>
              <a:t>I.</a:t>
            </a:r>
            <a:r>
              <a:rPr lang="en-US" sz="3600" b="1" dirty="0">
                <a:effectLst/>
                <a:ea typeface="Calibri" panose="020F0502020204030204" pitchFamily="34" charset="0"/>
              </a:rPr>
              <a:t> The Son of God is the perfect and mighty judge of all </a:t>
            </a:r>
            <a:r>
              <a:rPr lang="en-US" sz="3600" b="1" i="1" dirty="0">
                <a:effectLst/>
                <a:ea typeface="Calibri" panose="020F0502020204030204" pitchFamily="34" charset="0"/>
              </a:rPr>
              <a:t>(verse 18)</a:t>
            </a:r>
            <a:endParaRPr lang="en-US" sz="3600" i="1" dirty="0"/>
          </a:p>
        </p:txBody>
      </p:sp>
      <p:sp>
        <p:nvSpPr>
          <p:cNvPr id="5" name="Content Placeholder 4">
            <a:extLst>
              <a:ext uri="{FF2B5EF4-FFF2-40B4-BE49-F238E27FC236}">
                <a16:creationId xmlns:a16="http://schemas.microsoft.com/office/drawing/2014/main" id="{AB5DB673-2A69-412B-A9B3-AAA1AD838AA0}"/>
              </a:ext>
            </a:extLst>
          </p:cNvPr>
          <p:cNvSpPr>
            <a:spLocks noGrp="1"/>
          </p:cNvSpPr>
          <p:nvPr>
            <p:ph idx="1"/>
          </p:nvPr>
        </p:nvSpPr>
        <p:spPr>
          <a:xfrm>
            <a:off x="1069848" y="1994408"/>
            <a:ext cx="10353526" cy="4569848"/>
          </a:xfrm>
        </p:spPr>
        <p:txBody>
          <a:bodyPr>
            <a:normAutofit/>
          </a:bodyPr>
          <a:lstStyle/>
          <a:p>
            <a:pPr marL="0" indent="0">
              <a:buNone/>
            </a:pPr>
            <a:r>
              <a:rPr lang="en-US" sz="2400" b="1" dirty="0">
                <a:solidFill>
                  <a:srgbClr val="FF0000"/>
                </a:solidFill>
              </a:rPr>
              <a:t>18</a:t>
            </a:r>
            <a:r>
              <a:rPr lang="en-US" sz="2800" b="1" dirty="0"/>
              <a:t> </a:t>
            </a:r>
            <a:r>
              <a:rPr lang="en-US" sz="2800" b="1" i="1" dirty="0"/>
              <a:t>“And to the angel of the church in Thyatira write: ‘The words of </a:t>
            </a:r>
            <a:r>
              <a:rPr lang="en-US" sz="2800" b="1" i="1" dirty="0">
                <a:solidFill>
                  <a:srgbClr val="0070C0"/>
                </a:solidFill>
              </a:rPr>
              <a:t>the Son of God</a:t>
            </a:r>
            <a:r>
              <a:rPr lang="en-US" sz="2800" b="1" i="1" dirty="0"/>
              <a:t>, who </a:t>
            </a:r>
            <a:r>
              <a:rPr lang="en-US" sz="2800" b="1" i="1" dirty="0">
                <a:solidFill>
                  <a:srgbClr val="0070C0"/>
                </a:solidFill>
              </a:rPr>
              <a:t>has eyes like a flame of fire</a:t>
            </a:r>
            <a:r>
              <a:rPr lang="en-US" sz="2800" b="1" i="1" dirty="0"/>
              <a:t>, and whose </a:t>
            </a:r>
            <a:r>
              <a:rPr lang="en-US" sz="2800" b="1" i="1" dirty="0">
                <a:solidFill>
                  <a:srgbClr val="0070C0"/>
                </a:solidFill>
              </a:rPr>
              <a:t>feet are like burnished bronze</a:t>
            </a:r>
            <a:r>
              <a:rPr lang="en-US" sz="2800" b="1" dirty="0"/>
              <a:t>.”</a:t>
            </a:r>
          </a:p>
          <a:p>
            <a:pPr marL="0" indent="0">
              <a:buNone/>
            </a:pPr>
            <a:endParaRPr lang="en-US" sz="2800" b="1" dirty="0"/>
          </a:p>
          <a:p>
            <a:pPr marL="0" indent="0">
              <a:buNone/>
            </a:pPr>
            <a:r>
              <a:rPr lang="en-US" sz="2800" b="1" dirty="0"/>
              <a:t>His </a:t>
            </a:r>
            <a:r>
              <a:rPr lang="en-US" sz="2800" b="1" i="1" dirty="0"/>
              <a:t>feet…like burnished bronze</a:t>
            </a:r>
            <a:r>
              <a:rPr lang="en-US" sz="2800" b="1" dirty="0"/>
              <a:t> indicates that He is ready and able to act in judgment in ways, as </a:t>
            </a:r>
            <a:r>
              <a:rPr lang="en-US" sz="2800" b="1" dirty="0">
                <a:solidFill>
                  <a:srgbClr val="C00000"/>
                </a:solidFill>
              </a:rPr>
              <a:t>Psalm 2:12 </a:t>
            </a:r>
            <a:r>
              <a:rPr lang="en-US" sz="2800" b="1" dirty="0"/>
              <a:t>indicates, where “</a:t>
            </a:r>
            <a:r>
              <a:rPr lang="en-US" sz="2800" b="1" i="1" dirty="0"/>
              <a:t>his wrath is quickly kindled</a:t>
            </a:r>
            <a:r>
              <a:rPr lang="en-US" sz="2800" b="1" dirty="0"/>
              <a:t>.”</a:t>
            </a:r>
            <a:endParaRPr lang="en-US" sz="5400" b="1" dirty="0"/>
          </a:p>
        </p:txBody>
      </p:sp>
    </p:spTree>
    <p:extLst>
      <p:ext uri="{BB962C8B-B14F-4D97-AF65-F5344CB8AC3E}">
        <p14:creationId xmlns:p14="http://schemas.microsoft.com/office/powerpoint/2010/main" val="23784377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circle(in)">
                                      <p:cBhvr>
                                        <p:cTn id="7" dur="20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Effect transition="in" filter="circle(in)">
                                      <p:cBhvr>
                                        <p:cTn id="12" dur="20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72A1101-FB4A-46B9-8908-0F75C965EEE4}"/>
              </a:ext>
            </a:extLst>
          </p:cNvPr>
          <p:cNvSpPr>
            <a:spLocks noGrp="1"/>
          </p:cNvSpPr>
          <p:nvPr>
            <p:ph type="title"/>
          </p:nvPr>
        </p:nvSpPr>
        <p:spPr/>
        <p:txBody>
          <a:bodyPr>
            <a:normAutofit/>
          </a:bodyPr>
          <a:lstStyle/>
          <a:p>
            <a:r>
              <a:rPr lang="en-US" sz="3600" b="1" dirty="0">
                <a:solidFill>
                  <a:srgbClr val="C00000"/>
                </a:solidFill>
                <a:effectLst/>
                <a:ea typeface="Calibri" panose="020F0502020204030204" pitchFamily="34" charset="0"/>
              </a:rPr>
              <a:t>II. </a:t>
            </a:r>
            <a:r>
              <a:rPr lang="en-US" sz="3600" b="1" dirty="0">
                <a:effectLst/>
                <a:ea typeface="Calibri" panose="020F0502020204030204" pitchFamily="34" charset="0"/>
              </a:rPr>
              <a:t>he Lord gave the highest of commendations to the faithful in Thyatira </a:t>
            </a:r>
            <a:r>
              <a:rPr lang="en-US" sz="3600" b="1" i="1" dirty="0">
                <a:effectLst/>
                <a:ea typeface="Calibri" panose="020F0502020204030204" pitchFamily="34" charset="0"/>
              </a:rPr>
              <a:t>(verse 19)</a:t>
            </a:r>
            <a:endParaRPr lang="en-US" sz="3600" b="1" i="1" dirty="0"/>
          </a:p>
        </p:txBody>
      </p:sp>
      <p:sp>
        <p:nvSpPr>
          <p:cNvPr id="5" name="Content Placeholder 4">
            <a:extLst>
              <a:ext uri="{FF2B5EF4-FFF2-40B4-BE49-F238E27FC236}">
                <a16:creationId xmlns:a16="http://schemas.microsoft.com/office/drawing/2014/main" id="{AB5DB673-2A69-412B-A9B3-AAA1AD838AA0}"/>
              </a:ext>
            </a:extLst>
          </p:cNvPr>
          <p:cNvSpPr>
            <a:spLocks noGrp="1"/>
          </p:cNvSpPr>
          <p:nvPr>
            <p:ph idx="1"/>
          </p:nvPr>
        </p:nvSpPr>
        <p:spPr/>
        <p:txBody>
          <a:bodyPr>
            <a:noAutofit/>
          </a:bodyPr>
          <a:lstStyle/>
          <a:p>
            <a:pPr marL="0" indent="0">
              <a:lnSpc>
                <a:spcPct val="100000"/>
              </a:lnSpc>
              <a:buNone/>
            </a:pPr>
            <a:r>
              <a:rPr lang="en-US" sz="2400" b="1" dirty="0">
                <a:solidFill>
                  <a:srgbClr val="FF0000"/>
                </a:solidFill>
              </a:rPr>
              <a:t>19</a:t>
            </a:r>
            <a:r>
              <a:rPr lang="en-US" sz="2800" b="1" dirty="0"/>
              <a:t> “</a:t>
            </a:r>
            <a:r>
              <a:rPr lang="en-US" sz="2800" b="1" i="1" dirty="0"/>
              <a:t>‘I know your works, </a:t>
            </a:r>
            <a:r>
              <a:rPr lang="en-US" sz="2800" b="1" i="1" dirty="0">
                <a:solidFill>
                  <a:srgbClr val="0070C0"/>
                </a:solidFill>
              </a:rPr>
              <a:t>your love </a:t>
            </a:r>
            <a:r>
              <a:rPr lang="en-US" sz="2800" b="1" i="1" dirty="0"/>
              <a:t>and faith and service and patient endurance, and that </a:t>
            </a:r>
            <a:r>
              <a:rPr lang="en-US" sz="2800" b="1" i="1" dirty="0">
                <a:solidFill>
                  <a:srgbClr val="0070C0"/>
                </a:solidFill>
              </a:rPr>
              <a:t>your latter works exceed the first</a:t>
            </a:r>
            <a:r>
              <a:rPr lang="en-US" sz="2800" b="1" dirty="0"/>
              <a:t>.’</a:t>
            </a:r>
            <a:endParaRPr lang="en-US" sz="4400" b="1" i="1" dirty="0"/>
          </a:p>
        </p:txBody>
      </p:sp>
    </p:spTree>
    <p:extLst>
      <p:ext uri="{BB962C8B-B14F-4D97-AF65-F5344CB8AC3E}">
        <p14:creationId xmlns:p14="http://schemas.microsoft.com/office/powerpoint/2010/main" val="22352314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circle(in)">
                                      <p:cBhvr>
                                        <p:cTn id="7" dur="20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72A1101-FB4A-46B9-8908-0F75C965EEE4}"/>
              </a:ext>
            </a:extLst>
          </p:cNvPr>
          <p:cNvSpPr>
            <a:spLocks noGrp="1"/>
          </p:cNvSpPr>
          <p:nvPr>
            <p:ph type="title"/>
          </p:nvPr>
        </p:nvSpPr>
        <p:spPr/>
        <p:txBody>
          <a:bodyPr>
            <a:normAutofit/>
          </a:bodyPr>
          <a:lstStyle/>
          <a:p>
            <a:r>
              <a:rPr lang="en-US" sz="3600" b="1" dirty="0">
                <a:solidFill>
                  <a:srgbClr val="C00000"/>
                </a:solidFill>
                <a:effectLst/>
                <a:ea typeface="Calibri" panose="020F0502020204030204" pitchFamily="34" charset="0"/>
              </a:rPr>
              <a:t>III. </a:t>
            </a:r>
            <a:r>
              <a:rPr lang="en-US" sz="3600" b="1" dirty="0">
                <a:effectLst/>
                <a:ea typeface="Calibri" panose="020F0502020204030204" pitchFamily="34" charset="0"/>
              </a:rPr>
              <a:t>The Lord gave fearsome warnings to the immoral in Thyatira </a:t>
            </a:r>
            <a:r>
              <a:rPr lang="en-US" sz="3600" b="1" i="1" dirty="0">
                <a:effectLst/>
                <a:ea typeface="Calibri" panose="020F0502020204030204" pitchFamily="34" charset="0"/>
              </a:rPr>
              <a:t>(verses 20-23)</a:t>
            </a:r>
            <a:endParaRPr lang="en-US" sz="3600" b="1" i="1" dirty="0"/>
          </a:p>
        </p:txBody>
      </p:sp>
      <p:sp>
        <p:nvSpPr>
          <p:cNvPr id="5" name="Content Placeholder 4">
            <a:extLst>
              <a:ext uri="{FF2B5EF4-FFF2-40B4-BE49-F238E27FC236}">
                <a16:creationId xmlns:a16="http://schemas.microsoft.com/office/drawing/2014/main" id="{AB5DB673-2A69-412B-A9B3-AAA1AD838AA0}"/>
              </a:ext>
            </a:extLst>
          </p:cNvPr>
          <p:cNvSpPr>
            <a:spLocks noGrp="1"/>
          </p:cNvSpPr>
          <p:nvPr>
            <p:ph idx="1"/>
          </p:nvPr>
        </p:nvSpPr>
        <p:spPr>
          <a:xfrm>
            <a:off x="1069848" y="1938527"/>
            <a:ext cx="10058400" cy="4050792"/>
          </a:xfrm>
        </p:spPr>
        <p:txBody>
          <a:bodyPr>
            <a:noAutofit/>
          </a:bodyPr>
          <a:lstStyle/>
          <a:p>
            <a:pPr marL="457200" indent="-457200">
              <a:buFont typeface="+mj-lt"/>
              <a:buAutoNum type="alphaUcPeriod"/>
            </a:pPr>
            <a:r>
              <a:rPr lang="en-US" sz="2800" b="1" dirty="0"/>
              <a:t>To the unrepentant </a:t>
            </a:r>
            <a:r>
              <a:rPr lang="en-US" sz="2800" b="1" i="1" dirty="0"/>
              <a:t>(20-23)</a:t>
            </a:r>
          </a:p>
          <a:p>
            <a:pPr marL="0" indent="0">
              <a:buNone/>
            </a:pPr>
            <a:r>
              <a:rPr lang="en-US" sz="2800" b="1" dirty="0"/>
              <a:t>20 </a:t>
            </a:r>
            <a:r>
              <a:rPr lang="en-US" sz="2800" b="1" i="1" dirty="0"/>
              <a:t>But I have this against you, that you tolerate that woman </a:t>
            </a:r>
            <a:r>
              <a:rPr lang="en-US" sz="2800" b="1" i="1" dirty="0">
                <a:solidFill>
                  <a:srgbClr val="0070C0"/>
                </a:solidFill>
              </a:rPr>
              <a:t>Jezebel, who calls herself a prophetess and is teaching and seducing my servants to practice sexual immorality and to eat food sacrificed to idols</a:t>
            </a:r>
            <a:r>
              <a:rPr lang="en-US" sz="2800" b="1" dirty="0"/>
              <a:t>. 21 </a:t>
            </a:r>
            <a:r>
              <a:rPr lang="en-US" sz="2800" b="1" i="1" dirty="0"/>
              <a:t>I gave her time to repent, but she refuses to repent of her sexual immorality</a:t>
            </a:r>
            <a:r>
              <a:rPr lang="en-US" sz="2800" b="1" dirty="0"/>
              <a:t>. 22 </a:t>
            </a:r>
            <a:r>
              <a:rPr lang="en-US" sz="2800" b="1" i="1" dirty="0"/>
              <a:t>Behold, I will throw her onto a sickbed, and those who commit adultery with her I will throw into great tribulation, unless they repent of her works</a:t>
            </a:r>
            <a:r>
              <a:rPr lang="en-US" sz="2800" b="1" dirty="0"/>
              <a:t>, 23 </a:t>
            </a:r>
            <a:r>
              <a:rPr lang="en-US" sz="2800" b="1" i="1" dirty="0"/>
              <a:t>and I will strike her children dead. And all the churches will know that I am he who searches mind and heart, and I will give to each of you according to your works</a:t>
            </a:r>
            <a:r>
              <a:rPr lang="en-US" sz="2800" b="1" dirty="0"/>
              <a:t>. </a:t>
            </a:r>
          </a:p>
          <a:p>
            <a:pPr marL="0" indent="0">
              <a:buNone/>
            </a:pPr>
            <a:endParaRPr lang="en-US" sz="5400" b="1" i="1" dirty="0">
              <a:solidFill>
                <a:srgbClr val="C00000"/>
              </a:solidFill>
            </a:endParaRPr>
          </a:p>
        </p:txBody>
      </p:sp>
    </p:spTree>
    <p:extLst>
      <p:ext uri="{BB962C8B-B14F-4D97-AF65-F5344CB8AC3E}">
        <p14:creationId xmlns:p14="http://schemas.microsoft.com/office/powerpoint/2010/main" val="34983938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circle(in)">
                                      <p:cBhvr>
                                        <p:cTn id="7" dur="2000"/>
                                        <p:tgtEl>
                                          <p:spTgt spid="5">
                                            <p:txEl>
                                              <p:pRg st="0" end="0"/>
                                            </p:txEl>
                                          </p:spTgt>
                                        </p:tgtEl>
                                      </p:cBhvr>
                                    </p:animEffect>
                                  </p:childTnLst>
                                </p:cTn>
                              </p:par>
                            </p:childTnLst>
                          </p:cTn>
                        </p:par>
                        <p:par>
                          <p:cTn id="8" fill="hold">
                            <p:stCondLst>
                              <p:cond delay="2000"/>
                            </p:stCondLst>
                            <p:childTnLst>
                              <p:par>
                                <p:cTn id="9" presetID="6" presetClass="entr" presetSubtype="16" fill="hold" nodeType="after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animEffect transition="in" filter="circle(in)">
                                      <p:cBhvr>
                                        <p:cTn id="11" dur="20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72A1101-FB4A-46B9-8908-0F75C965EEE4}"/>
              </a:ext>
            </a:extLst>
          </p:cNvPr>
          <p:cNvSpPr>
            <a:spLocks noGrp="1"/>
          </p:cNvSpPr>
          <p:nvPr>
            <p:ph type="title"/>
          </p:nvPr>
        </p:nvSpPr>
        <p:spPr/>
        <p:txBody>
          <a:bodyPr>
            <a:normAutofit/>
          </a:bodyPr>
          <a:lstStyle/>
          <a:p>
            <a:r>
              <a:rPr lang="en-US" sz="3600" b="1" dirty="0">
                <a:solidFill>
                  <a:srgbClr val="C00000"/>
                </a:solidFill>
                <a:effectLst/>
                <a:ea typeface="Calibri" panose="020F0502020204030204" pitchFamily="34" charset="0"/>
              </a:rPr>
              <a:t>III. </a:t>
            </a:r>
            <a:r>
              <a:rPr lang="en-US" sz="3600" b="1" dirty="0">
                <a:effectLst/>
                <a:ea typeface="Calibri" panose="020F0502020204030204" pitchFamily="34" charset="0"/>
              </a:rPr>
              <a:t>The Lord gave fearsome warnings to the immoral in Thyatira </a:t>
            </a:r>
            <a:r>
              <a:rPr lang="en-US" sz="3600" b="1" i="1" dirty="0">
                <a:effectLst/>
                <a:ea typeface="Calibri" panose="020F0502020204030204" pitchFamily="34" charset="0"/>
              </a:rPr>
              <a:t>(verses 20-23)</a:t>
            </a:r>
            <a:endParaRPr lang="en-US" sz="3600" b="1" i="1" dirty="0"/>
          </a:p>
        </p:txBody>
      </p:sp>
      <p:sp>
        <p:nvSpPr>
          <p:cNvPr id="5" name="Content Placeholder 4">
            <a:extLst>
              <a:ext uri="{FF2B5EF4-FFF2-40B4-BE49-F238E27FC236}">
                <a16:creationId xmlns:a16="http://schemas.microsoft.com/office/drawing/2014/main" id="{AB5DB673-2A69-412B-A9B3-AAA1AD838AA0}"/>
              </a:ext>
            </a:extLst>
          </p:cNvPr>
          <p:cNvSpPr>
            <a:spLocks noGrp="1"/>
          </p:cNvSpPr>
          <p:nvPr>
            <p:ph idx="1"/>
          </p:nvPr>
        </p:nvSpPr>
        <p:spPr>
          <a:xfrm>
            <a:off x="1069848" y="1938527"/>
            <a:ext cx="10058400" cy="4050792"/>
          </a:xfrm>
        </p:spPr>
        <p:txBody>
          <a:bodyPr>
            <a:noAutofit/>
          </a:bodyPr>
          <a:lstStyle/>
          <a:p>
            <a:pPr marL="457200" indent="-457200">
              <a:buFont typeface="+mj-lt"/>
              <a:buAutoNum type="alphaUcPeriod"/>
            </a:pPr>
            <a:r>
              <a:rPr lang="en-US" sz="2800" b="1" dirty="0"/>
              <a:t>To the unrepentant </a:t>
            </a:r>
            <a:r>
              <a:rPr lang="en-US" sz="2800" b="1" i="1" dirty="0"/>
              <a:t>(20-23)</a:t>
            </a:r>
          </a:p>
          <a:p>
            <a:pPr marL="0" indent="0">
              <a:buNone/>
            </a:pPr>
            <a:r>
              <a:rPr lang="en-US" sz="2800" b="1" dirty="0"/>
              <a:t>20 </a:t>
            </a:r>
            <a:r>
              <a:rPr lang="en-US" sz="2800" b="1" i="1" dirty="0"/>
              <a:t>But I have this against you, that </a:t>
            </a:r>
            <a:r>
              <a:rPr lang="en-US" sz="2800" b="1" i="1" dirty="0">
                <a:solidFill>
                  <a:srgbClr val="0070C0"/>
                </a:solidFill>
              </a:rPr>
              <a:t>you tolerate that woman </a:t>
            </a:r>
            <a:r>
              <a:rPr lang="en-US" sz="2800" b="1" i="1" dirty="0"/>
              <a:t>Jezebel, who calls herself a prophetess and is teaching and seducing my servants to practice sexual immorality and to eat food sacrificed to idols</a:t>
            </a:r>
            <a:r>
              <a:rPr lang="en-US" sz="2800" b="1" dirty="0"/>
              <a:t>. 21 </a:t>
            </a:r>
            <a:r>
              <a:rPr lang="en-US" sz="2800" b="1" i="1" dirty="0">
                <a:solidFill>
                  <a:srgbClr val="0070C0"/>
                </a:solidFill>
              </a:rPr>
              <a:t>I gave her time to repent, but she refuses to repent</a:t>
            </a:r>
            <a:r>
              <a:rPr lang="en-US" sz="2800" b="1" i="1" dirty="0"/>
              <a:t> of her sexual immorality</a:t>
            </a:r>
            <a:r>
              <a:rPr lang="en-US" sz="2800" b="1" dirty="0"/>
              <a:t>. 22 </a:t>
            </a:r>
            <a:r>
              <a:rPr lang="en-US" sz="2800" b="1" i="1" dirty="0"/>
              <a:t>Behold, </a:t>
            </a:r>
            <a:r>
              <a:rPr lang="en-US" sz="2800" b="1" i="1" dirty="0">
                <a:solidFill>
                  <a:srgbClr val="0070C0"/>
                </a:solidFill>
              </a:rPr>
              <a:t>I will throw her onto a sickbed</a:t>
            </a:r>
            <a:r>
              <a:rPr lang="en-US" sz="2800" b="1" i="1" dirty="0"/>
              <a:t>, and those who commit adultery with her I will throw into great tribulation, unless they repent of her works</a:t>
            </a:r>
            <a:r>
              <a:rPr lang="en-US" sz="2800" b="1" dirty="0"/>
              <a:t>, 23 </a:t>
            </a:r>
            <a:r>
              <a:rPr lang="en-US" sz="2800" b="1" i="1" dirty="0">
                <a:solidFill>
                  <a:srgbClr val="0070C0"/>
                </a:solidFill>
              </a:rPr>
              <a:t>and I will strike her children dead</a:t>
            </a:r>
            <a:r>
              <a:rPr lang="en-US" sz="2800" b="1" i="1" dirty="0"/>
              <a:t>. </a:t>
            </a:r>
            <a:r>
              <a:rPr lang="en-US" sz="2800" b="1" i="1" dirty="0">
                <a:solidFill>
                  <a:srgbClr val="0070C0"/>
                </a:solidFill>
              </a:rPr>
              <a:t>And</a:t>
            </a:r>
            <a:r>
              <a:rPr lang="en-US" sz="2800" b="1" i="1" dirty="0"/>
              <a:t> </a:t>
            </a:r>
            <a:r>
              <a:rPr lang="en-US" sz="2800" b="1" i="1" dirty="0">
                <a:solidFill>
                  <a:srgbClr val="0070C0"/>
                </a:solidFill>
              </a:rPr>
              <a:t>all the churches will know </a:t>
            </a:r>
            <a:r>
              <a:rPr lang="en-US" sz="2800" b="1" i="1" dirty="0"/>
              <a:t>that I am he who searches mind and heart, and I will give to each of you according to your works</a:t>
            </a:r>
            <a:r>
              <a:rPr lang="en-US" sz="2800" b="1" dirty="0"/>
              <a:t>. </a:t>
            </a:r>
          </a:p>
          <a:p>
            <a:pPr marL="0" indent="0">
              <a:buNone/>
            </a:pPr>
            <a:endParaRPr lang="en-US" sz="5400" b="1" i="1" dirty="0">
              <a:solidFill>
                <a:srgbClr val="C00000"/>
              </a:solidFill>
            </a:endParaRPr>
          </a:p>
        </p:txBody>
      </p:sp>
    </p:spTree>
    <p:extLst>
      <p:ext uri="{BB962C8B-B14F-4D97-AF65-F5344CB8AC3E}">
        <p14:creationId xmlns:p14="http://schemas.microsoft.com/office/powerpoint/2010/main" val="12808259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72A1101-FB4A-46B9-8908-0F75C965EEE4}"/>
              </a:ext>
            </a:extLst>
          </p:cNvPr>
          <p:cNvSpPr>
            <a:spLocks noGrp="1"/>
          </p:cNvSpPr>
          <p:nvPr>
            <p:ph type="title"/>
          </p:nvPr>
        </p:nvSpPr>
        <p:spPr/>
        <p:txBody>
          <a:bodyPr>
            <a:normAutofit/>
          </a:bodyPr>
          <a:lstStyle/>
          <a:p>
            <a:r>
              <a:rPr lang="en-US" sz="3600" b="1" dirty="0">
                <a:solidFill>
                  <a:srgbClr val="C00000"/>
                </a:solidFill>
                <a:effectLst/>
                <a:ea typeface="Calibri" panose="020F0502020204030204" pitchFamily="34" charset="0"/>
              </a:rPr>
              <a:t>III. </a:t>
            </a:r>
            <a:r>
              <a:rPr lang="en-US" sz="3600" b="1" dirty="0">
                <a:effectLst/>
                <a:ea typeface="Calibri" panose="020F0502020204030204" pitchFamily="34" charset="0"/>
              </a:rPr>
              <a:t>The Lord gave fearsome warnings to the immoral in Thyatira </a:t>
            </a:r>
            <a:r>
              <a:rPr lang="en-US" sz="3600" b="1" i="1" dirty="0">
                <a:effectLst/>
                <a:ea typeface="Calibri" panose="020F0502020204030204" pitchFamily="34" charset="0"/>
              </a:rPr>
              <a:t>(verses 20-23)</a:t>
            </a:r>
            <a:endParaRPr lang="en-US" sz="3600" b="1" i="1" dirty="0"/>
          </a:p>
        </p:txBody>
      </p:sp>
      <p:sp>
        <p:nvSpPr>
          <p:cNvPr id="5" name="Content Placeholder 4">
            <a:extLst>
              <a:ext uri="{FF2B5EF4-FFF2-40B4-BE49-F238E27FC236}">
                <a16:creationId xmlns:a16="http://schemas.microsoft.com/office/drawing/2014/main" id="{AB5DB673-2A69-412B-A9B3-AAA1AD838AA0}"/>
              </a:ext>
            </a:extLst>
          </p:cNvPr>
          <p:cNvSpPr>
            <a:spLocks noGrp="1"/>
          </p:cNvSpPr>
          <p:nvPr>
            <p:ph idx="1"/>
          </p:nvPr>
        </p:nvSpPr>
        <p:spPr>
          <a:xfrm>
            <a:off x="1069848" y="1938527"/>
            <a:ext cx="10058400" cy="4050792"/>
          </a:xfrm>
        </p:spPr>
        <p:txBody>
          <a:bodyPr>
            <a:noAutofit/>
          </a:bodyPr>
          <a:lstStyle/>
          <a:p>
            <a:pPr marL="457200" indent="-457200">
              <a:buFont typeface="+mj-lt"/>
              <a:buAutoNum type="alphaUcPeriod"/>
            </a:pPr>
            <a:r>
              <a:rPr lang="en-US" sz="2800" b="1" dirty="0"/>
              <a:t>To the unrepentant </a:t>
            </a:r>
            <a:r>
              <a:rPr lang="en-US" sz="2800" b="1" i="1" dirty="0"/>
              <a:t>(20-23)</a:t>
            </a:r>
          </a:p>
          <a:p>
            <a:pPr marL="0" indent="0">
              <a:buNone/>
            </a:pPr>
            <a:r>
              <a:rPr lang="en-US" sz="2800" b="1" dirty="0">
                <a:effectLst/>
                <a:ea typeface="Calibri" panose="020F0502020204030204" pitchFamily="34" charset="0"/>
              </a:rPr>
              <a:t>This is reminiscent of the Lord striking Ananias and Sapphira dead in </a:t>
            </a:r>
            <a:r>
              <a:rPr lang="en-US" sz="2800" b="1" dirty="0">
                <a:solidFill>
                  <a:srgbClr val="C00000"/>
                </a:solidFill>
                <a:effectLst/>
                <a:ea typeface="Calibri" panose="020F0502020204030204" pitchFamily="34" charset="0"/>
              </a:rPr>
              <a:t>Acts 5</a:t>
            </a:r>
            <a:r>
              <a:rPr lang="en-US" sz="2800" b="1" dirty="0">
                <a:effectLst/>
                <a:ea typeface="Calibri" panose="020F0502020204030204" pitchFamily="34" charset="0"/>
              </a:rPr>
              <a:t> for lying to the Holy Spirit; an action with a testimony Luke describes this way in </a:t>
            </a:r>
            <a:r>
              <a:rPr lang="en-US" sz="2800" b="1" dirty="0">
                <a:solidFill>
                  <a:srgbClr val="C00000"/>
                </a:solidFill>
                <a:effectLst/>
                <a:ea typeface="Calibri" panose="020F0502020204030204" pitchFamily="34" charset="0"/>
              </a:rPr>
              <a:t>Acts 5:11</a:t>
            </a:r>
            <a:r>
              <a:rPr lang="en-US" sz="2800" b="1" dirty="0">
                <a:effectLst/>
                <a:ea typeface="Calibri" panose="020F0502020204030204" pitchFamily="34" charset="0"/>
              </a:rPr>
              <a:t>. “</a:t>
            </a:r>
            <a:r>
              <a:rPr lang="en-US" sz="2800" b="1" i="1" dirty="0">
                <a:solidFill>
                  <a:srgbClr val="0070C0"/>
                </a:solidFill>
                <a:effectLst/>
                <a:ea typeface="Calibri" panose="020F0502020204030204" pitchFamily="34" charset="0"/>
              </a:rPr>
              <a:t>And great fear came upon the whole church and upon all who heard of these things</a:t>
            </a:r>
            <a:r>
              <a:rPr lang="en-US" sz="2800" b="1" dirty="0">
                <a:effectLst/>
                <a:ea typeface="Calibri" panose="020F0502020204030204" pitchFamily="34" charset="0"/>
              </a:rPr>
              <a:t>.” When a church is unrepentant in matters that dishonor Christ and lead His flock astray, Jesus is both willing and able to take extreme measures to preserve His name and protect the holiness of His people. </a:t>
            </a:r>
            <a:endParaRPr lang="en-US" sz="2800" b="1" i="1" dirty="0">
              <a:solidFill>
                <a:srgbClr val="C00000"/>
              </a:solidFill>
            </a:endParaRPr>
          </a:p>
        </p:txBody>
      </p:sp>
    </p:spTree>
    <p:extLst>
      <p:ext uri="{BB962C8B-B14F-4D97-AF65-F5344CB8AC3E}">
        <p14:creationId xmlns:p14="http://schemas.microsoft.com/office/powerpoint/2010/main" val="16370203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circle(in)">
                                      <p:cBhvr>
                                        <p:cTn id="7" dur="20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72A1101-FB4A-46B9-8908-0F75C965EEE4}"/>
              </a:ext>
            </a:extLst>
          </p:cNvPr>
          <p:cNvSpPr>
            <a:spLocks noGrp="1"/>
          </p:cNvSpPr>
          <p:nvPr>
            <p:ph type="title"/>
          </p:nvPr>
        </p:nvSpPr>
        <p:spPr/>
        <p:txBody>
          <a:bodyPr>
            <a:normAutofit/>
          </a:bodyPr>
          <a:lstStyle/>
          <a:p>
            <a:r>
              <a:rPr lang="en-US" sz="3600" b="1" dirty="0">
                <a:solidFill>
                  <a:srgbClr val="C00000"/>
                </a:solidFill>
                <a:effectLst/>
                <a:ea typeface="Calibri" panose="020F0502020204030204" pitchFamily="34" charset="0"/>
              </a:rPr>
              <a:t>III. </a:t>
            </a:r>
            <a:r>
              <a:rPr lang="en-US" sz="3600" b="1" dirty="0">
                <a:effectLst/>
                <a:ea typeface="Calibri" panose="020F0502020204030204" pitchFamily="34" charset="0"/>
              </a:rPr>
              <a:t>The Lord gave fearsome warnings to the immoral in Thyatira </a:t>
            </a:r>
            <a:r>
              <a:rPr lang="en-US" sz="3600" b="1" i="1" dirty="0">
                <a:effectLst/>
                <a:ea typeface="Calibri" panose="020F0502020204030204" pitchFamily="34" charset="0"/>
              </a:rPr>
              <a:t>(verses 20-23)</a:t>
            </a:r>
            <a:endParaRPr lang="en-US" sz="3600" b="1" i="1" dirty="0"/>
          </a:p>
        </p:txBody>
      </p:sp>
      <p:sp>
        <p:nvSpPr>
          <p:cNvPr id="5" name="Content Placeholder 4">
            <a:extLst>
              <a:ext uri="{FF2B5EF4-FFF2-40B4-BE49-F238E27FC236}">
                <a16:creationId xmlns:a16="http://schemas.microsoft.com/office/drawing/2014/main" id="{AB5DB673-2A69-412B-A9B3-AAA1AD838AA0}"/>
              </a:ext>
            </a:extLst>
          </p:cNvPr>
          <p:cNvSpPr>
            <a:spLocks noGrp="1"/>
          </p:cNvSpPr>
          <p:nvPr>
            <p:ph idx="1"/>
          </p:nvPr>
        </p:nvSpPr>
        <p:spPr>
          <a:xfrm>
            <a:off x="1069848" y="1938527"/>
            <a:ext cx="10058400" cy="4050792"/>
          </a:xfrm>
        </p:spPr>
        <p:txBody>
          <a:bodyPr>
            <a:noAutofit/>
          </a:bodyPr>
          <a:lstStyle/>
          <a:p>
            <a:pPr marL="514350" indent="-514350">
              <a:buFont typeface="+mj-lt"/>
              <a:buAutoNum type="alphaUcPeriod" startAt="2"/>
            </a:pPr>
            <a:r>
              <a:rPr lang="en-US" sz="2800" b="1" dirty="0"/>
              <a:t>To those with time yet to repent </a:t>
            </a:r>
            <a:r>
              <a:rPr lang="en-US" sz="2800" b="1" i="1" dirty="0"/>
              <a:t>(20 &amp; 22) </a:t>
            </a:r>
          </a:p>
          <a:p>
            <a:pPr marL="0" indent="0">
              <a:buNone/>
            </a:pPr>
            <a:r>
              <a:rPr lang="en-US" sz="2800" b="1" dirty="0"/>
              <a:t>20 </a:t>
            </a:r>
            <a:r>
              <a:rPr lang="en-US" sz="2800" b="1" i="1" dirty="0"/>
              <a:t>But I have this against you, that you tolerate that woman Jezebel, who calls herself a prophetess and is teaching and </a:t>
            </a:r>
            <a:r>
              <a:rPr lang="en-US" sz="2800" b="1" i="1" dirty="0">
                <a:solidFill>
                  <a:srgbClr val="0070C0"/>
                </a:solidFill>
              </a:rPr>
              <a:t>seducing </a:t>
            </a:r>
            <a:r>
              <a:rPr lang="en-US" sz="2800" b="1" i="1" u="sng" dirty="0">
                <a:solidFill>
                  <a:srgbClr val="0070C0"/>
                </a:solidFill>
              </a:rPr>
              <a:t>my servants</a:t>
            </a:r>
            <a:r>
              <a:rPr lang="en-US" sz="2800" b="1" i="1" dirty="0">
                <a:solidFill>
                  <a:srgbClr val="0070C0"/>
                </a:solidFill>
              </a:rPr>
              <a:t> to practice sexual immorality and to eat food sacrificed to idols</a:t>
            </a:r>
            <a:r>
              <a:rPr lang="en-US" sz="2800" b="1" dirty="0"/>
              <a:t>. 21 </a:t>
            </a:r>
            <a:r>
              <a:rPr lang="en-US" sz="2800" b="1" i="1" dirty="0"/>
              <a:t>I gave her time to repent, but she refuses to repent of her sexual immorality</a:t>
            </a:r>
            <a:r>
              <a:rPr lang="en-US" sz="2800" b="1" dirty="0"/>
              <a:t>. 22 </a:t>
            </a:r>
            <a:r>
              <a:rPr lang="en-US" sz="2800" b="1" i="1" dirty="0"/>
              <a:t>Behold, I will throw her onto a sickbed, and </a:t>
            </a:r>
            <a:r>
              <a:rPr lang="en-US" sz="2800" b="1" i="1" dirty="0">
                <a:solidFill>
                  <a:srgbClr val="0070C0"/>
                </a:solidFill>
              </a:rPr>
              <a:t>those who commit adultery with her I will throw into great tribulation, unless they repent of </a:t>
            </a:r>
            <a:r>
              <a:rPr lang="en-US" sz="2800" b="1" i="1" u="sng" dirty="0">
                <a:solidFill>
                  <a:srgbClr val="7030A0"/>
                </a:solidFill>
              </a:rPr>
              <a:t>her</a:t>
            </a:r>
            <a:r>
              <a:rPr lang="en-US" sz="2800" b="1" i="1" dirty="0">
                <a:solidFill>
                  <a:srgbClr val="0070C0"/>
                </a:solidFill>
              </a:rPr>
              <a:t> works</a:t>
            </a:r>
            <a:r>
              <a:rPr lang="en-US" sz="2800" b="1" dirty="0"/>
              <a:t>, 23 </a:t>
            </a:r>
            <a:r>
              <a:rPr lang="en-US" sz="2800" b="1" i="1" dirty="0"/>
              <a:t>and I will strike her children dead. And all the churches will know that I am he who searches mind and heart, and I will give to each of you according to your works</a:t>
            </a:r>
            <a:r>
              <a:rPr lang="en-US" sz="2800" b="1" dirty="0"/>
              <a:t>. </a:t>
            </a:r>
          </a:p>
          <a:p>
            <a:pPr marL="0" indent="0">
              <a:buNone/>
            </a:pPr>
            <a:endParaRPr lang="en-US" sz="2800" b="1" i="1" dirty="0">
              <a:solidFill>
                <a:srgbClr val="C00000"/>
              </a:solidFill>
            </a:endParaRPr>
          </a:p>
        </p:txBody>
      </p:sp>
    </p:spTree>
    <p:extLst>
      <p:ext uri="{BB962C8B-B14F-4D97-AF65-F5344CB8AC3E}">
        <p14:creationId xmlns:p14="http://schemas.microsoft.com/office/powerpoint/2010/main" val="29934336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circle(in)">
                                      <p:cBhvr>
                                        <p:cTn id="7" dur="2000"/>
                                        <p:tgtEl>
                                          <p:spTgt spid="5">
                                            <p:txEl>
                                              <p:pRg st="0" end="0"/>
                                            </p:txEl>
                                          </p:spTgt>
                                        </p:tgtEl>
                                      </p:cBhvr>
                                    </p:animEffect>
                                  </p:childTnLst>
                                </p:cTn>
                              </p:par>
                            </p:childTnLst>
                          </p:cTn>
                        </p:par>
                        <p:par>
                          <p:cTn id="8" fill="hold">
                            <p:stCondLst>
                              <p:cond delay="2000"/>
                            </p:stCondLst>
                            <p:childTnLst>
                              <p:par>
                                <p:cTn id="9" presetID="6" presetClass="entr" presetSubtype="16" fill="hold" nodeType="after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animEffect transition="in" filter="circle(in)">
                                      <p:cBhvr>
                                        <p:cTn id="11" dur="20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ood Type">
  <a:themeElements>
    <a:clrScheme name="Wood Type">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Wood Type">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docProps/app.xml><?xml version="1.0" encoding="utf-8"?>
<Properties xmlns="http://schemas.openxmlformats.org/officeDocument/2006/extended-properties" xmlns:vt="http://schemas.openxmlformats.org/officeDocument/2006/docPropsVTypes">
  <Template>TM03090434[[fn=Wood Type]]</Template>
  <TotalTime>15575</TotalTime>
  <Words>1502</Words>
  <Application>Microsoft Office PowerPoint</Application>
  <PresentationFormat>Widescreen</PresentationFormat>
  <Paragraphs>53</Paragraphs>
  <Slides>17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Rockwell</vt:lpstr>
      <vt:lpstr>Rockwell Condensed</vt:lpstr>
      <vt:lpstr>Wingdings</vt:lpstr>
      <vt:lpstr>Wood Type</vt:lpstr>
      <vt:lpstr>Having ears to hear</vt:lpstr>
      <vt:lpstr>PowerPoint Presentation</vt:lpstr>
      <vt:lpstr> Revelation 2:18-29</vt:lpstr>
      <vt:lpstr>I. The Son of God is the perfect and mighty judge of all (verse 18)</vt:lpstr>
      <vt:lpstr>II. he Lord gave the highest of commendations to the faithful in Thyatira (verse 19)</vt:lpstr>
      <vt:lpstr>III. The Lord gave fearsome warnings to the immoral in Thyatira (verses 20-23)</vt:lpstr>
      <vt:lpstr>III. The Lord gave fearsome warnings to the immoral in Thyatira (verses 20-23)</vt:lpstr>
      <vt:lpstr>III. The Lord gave fearsome warnings to the immoral in Thyatira (verses 20-23)</vt:lpstr>
      <vt:lpstr>III. The Lord gave fearsome warnings to the immoral in Thyatira (verses 20-23)</vt:lpstr>
      <vt:lpstr>IV. The Lord commands the faithful to hold fast (verses 24-25)</vt:lpstr>
      <vt:lpstr>V. The Lord promises the faithful the authority to rule with Him in His kingdom when He returns (verses 26-29)</vt:lpstr>
      <vt:lpstr>V. The Lord promises the faithful the authority to rule with Him in His kingdom when He returns (verses 26-29)</vt:lpstr>
      <vt:lpstr>VI. Beware of false teachers</vt:lpstr>
      <vt:lpstr>VI. Beware of false teaching</vt:lpstr>
      <vt:lpstr>VI. Beware of false teaching</vt:lpstr>
      <vt:lpstr>VI. Beware of false teaching</vt:lpstr>
      <vt:lpstr>VI. Beware of false teaching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User1</dc:creator>
  <cp:lastModifiedBy>User1</cp:lastModifiedBy>
  <cp:revision>104</cp:revision>
  <dcterms:created xsi:type="dcterms:W3CDTF">2021-12-13T14:34:44Z</dcterms:created>
  <dcterms:modified xsi:type="dcterms:W3CDTF">2022-10-06T14:04:50Z</dcterms:modified>
</cp:coreProperties>
</file>