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56" r:id="rId4"/>
    <p:sldId id="257" r:id="rId5"/>
    <p:sldId id="258" r:id="rId6"/>
    <p:sldId id="259" r:id="rId7"/>
    <p:sldId id="260" r:id="rId8"/>
    <p:sldId id="321" r:id="rId9"/>
    <p:sldId id="322" r:id="rId10"/>
    <p:sldId id="323" r:id="rId11"/>
    <p:sldId id="324" r:id="rId12"/>
    <p:sldId id="325" r:id="rId13"/>
    <p:sldId id="326" r:id="rId14"/>
    <p:sldId id="327" r:id="rId15"/>
    <p:sldId id="329" r:id="rId16"/>
    <p:sldId id="330" r:id="rId17"/>
    <p:sldId id="331" r:id="rId18"/>
    <p:sldId id="332" r:id="rId19"/>
    <p:sldId id="333" r:id="rId20"/>
    <p:sldId id="334" r:id="rId21"/>
    <p:sldId id="335" r:id="rId22"/>
    <p:sldId id="336" r:id="rId23"/>
    <p:sldId id="337" r:id="rId24"/>
    <p:sldId id="338" r:id="rId25"/>
    <p:sldId id="339" r:id="rId26"/>
    <p:sldId id="340" r:id="rId27"/>
    <p:sldId id="362" r:id="rId28"/>
    <p:sldId id="341" r:id="rId29"/>
    <p:sldId id="342" r:id="rId30"/>
    <p:sldId id="343" r:id="rId31"/>
    <p:sldId id="344" r:id="rId32"/>
    <p:sldId id="345" r:id="rId33"/>
    <p:sldId id="346" r:id="rId34"/>
    <p:sldId id="347" r:id="rId35"/>
    <p:sldId id="348" r:id="rId36"/>
    <p:sldId id="349" r:id="rId37"/>
    <p:sldId id="350" r:id="rId38"/>
    <p:sldId id="352" r:id="rId39"/>
    <p:sldId id="354" r:id="rId40"/>
    <p:sldId id="355" r:id="rId41"/>
    <p:sldId id="356" r:id="rId42"/>
    <p:sldId id="357" r:id="rId43"/>
    <p:sldId id="358" r:id="rId44"/>
    <p:sldId id="359" r:id="rId45"/>
    <p:sldId id="360" r:id="rId46"/>
    <p:sldId id="361" r:id="rId47"/>
    <p:sldId id="264" r:id="rId48"/>
    <p:sldId id="265"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09"/>
    <p:restoredTop sz="94656"/>
  </p:normalViewPr>
  <p:slideViewPr>
    <p:cSldViewPr snapToGrid="0">
      <p:cViewPr varScale="1">
        <p:scale>
          <a:sx n="47" d="100"/>
          <a:sy n="47" d="100"/>
        </p:scale>
        <p:origin x="1022" y="55"/>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FDD9C-52ED-DE3C-0256-50EF37F298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31C8E61-52E8-6EF8-B6EA-D2F90CD842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345CA8F-F282-E1F3-F9F6-3E08DBA738CD}"/>
              </a:ext>
            </a:extLst>
          </p:cNvPr>
          <p:cNvSpPr>
            <a:spLocks noGrp="1"/>
          </p:cNvSpPr>
          <p:nvPr>
            <p:ph type="dt" sz="half" idx="10"/>
          </p:nvPr>
        </p:nvSpPr>
        <p:spPr/>
        <p:txBody>
          <a:bodyPr/>
          <a:lstStyle/>
          <a:p>
            <a:fld id="{6379EF67-CFEB-4CBB-A28D-5D1D89A5CCF6}" type="datetimeFigureOut">
              <a:rPr lang="en-US" smtClean="0"/>
              <a:pPr/>
              <a:t>9/20/2022</a:t>
            </a:fld>
            <a:endParaRPr lang="en-US"/>
          </a:p>
        </p:txBody>
      </p:sp>
      <p:sp>
        <p:nvSpPr>
          <p:cNvPr id="5" name="Footer Placeholder 4">
            <a:extLst>
              <a:ext uri="{FF2B5EF4-FFF2-40B4-BE49-F238E27FC236}">
                <a16:creationId xmlns:a16="http://schemas.microsoft.com/office/drawing/2014/main" id="{BEFCAD29-37DE-FB64-5DAC-4658806271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463C1F-6456-2FDC-0A25-9AA3E69744C4}"/>
              </a:ext>
            </a:extLst>
          </p:cNvPr>
          <p:cNvSpPr>
            <a:spLocks noGrp="1"/>
          </p:cNvSpPr>
          <p:nvPr>
            <p:ph type="sldNum" sz="quarter" idx="12"/>
          </p:nvPr>
        </p:nvSpPr>
        <p:spPr/>
        <p:txBody>
          <a:bodyPr/>
          <a:lstStyle/>
          <a:p>
            <a:fld id="{EBAE2582-59CD-4757-A387-CD66E699BCAF}" type="slidenum">
              <a:rPr lang="en-US" smtClean="0"/>
              <a:pPr/>
              <a:t>‹#›</a:t>
            </a:fld>
            <a:endParaRPr lang="en-US"/>
          </a:p>
        </p:txBody>
      </p:sp>
    </p:spTree>
    <p:extLst>
      <p:ext uri="{BB962C8B-B14F-4D97-AF65-F5344CB8AC3E}">
        <p14:creationId xmlns:p14="http://schemas.microsoft.com/office/powerpoint/2010/main" val="2517334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72B7E-B371-5A7D-8B54-5F9EE1E6504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B28534F-9E29-25AB-6E57-9067F4AE38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E95483-749B-4F01-3C22-B0422536A786}"/>
              </a:ext>
            </a:extLst>
          </p:cNvPr>
          <p:cNvSpPr>
            <a:spLocks noGrp="1"/>
          </p:cNvSpPr>
          <p:nvPr>
            <p:ph type="dt" sz="half" idx="10"/>
          </p:nvPr>
        </p:nvSpPr>
        <p:spPr/>
        <p:txBody>
          <a:bodyPr/>
          <a:lstStyle/>
          <a:p>
            <a:fld id="{6379EF67-CFEB-4CBB-A28D-5D1D89A5CCF6}" type="datetimeFigureOut">
              <a:rPr lang="en-US" smtClean="0"/>
              <a:pPr/>
              <a:t>9/20/2022</a:t>
            </a:fld>
            <a:endParaRPr lang="en-US"/>
          </a:p>
        </p:txBody>
      </p:sp>
      <p:sp>
        <p:nvSpPr>
          <p:cNvPr id="5" name="Footer Placeholder 4">
            <a:extLst>
              <a:ext uri="{FF2B5EF4-FFF2-40B4-BE49-F238E27FC236}">
                <a16:creationId xmlns:a16="http://schemas.microsoft.com/office/drawing/2014/main" id="{334008F5-E38E-2362-23A1-5DF2FC3515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26A86C-0757-D1CE-F637-0D46B2AB73F4}"/>
              </a:ext>
            </a:extLst>
          </p:cNvPr>
          <p:cNvSpPr>
            <a:spLocks noGrp="1"/>
          </p:cNvSpPr>
          <p:nvPr>
            <p:ph type="sldNum" sz="quarter" idx="12"/>
          </p:nvPr>
        </p:nvSpPr>
        <p:spPr/>
        <p:txBody>
          <a:bodyPr/>
          <a:lstStyle/>
          <a:p>
            <a:fld id="{EBAE2582-59CD-4757-A387-CD66E699BCAF}" type="slidenum">
              <a:rPr lang="en-US" smtClean="0"/>
              <a:pPr/>
              <a:t>‹#›</a:t>
            </a:fld>
            <a:endParaRPr lang="en-US"/>
          </a:p>
        </p:txBody>
      </p:sp>
    </p:spTree>
    <p:extLst>
      <p:ext uri="{BB962C8B-B14F-4D97-AF65-F5344CB8AC3E}">
        <p14:creationId xmlns:p14="http://schemas.microsoft.com/office/powerpoint/2010/main" val="3121796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9C1669-E75A-B4BE-5449-5EF8F2293DA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215CAA-5390-4AA7-D33A-087C5EB94C5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F89BCB-D19E-FA14-D047-5150ACEF4BF2}"/>
              </a:ext>
            </a:extLst>
          </p:cNvPr>
          <p:cNvSpPr>
            <a:spLocks noGrp="1"/>
          </p:cNvSpPr>
          <p:nvPr>
            <p:ph type="dt" sz="half" idx="10"/>
          </p:nvPr>
        </p:nvSpPr>
        <p:spPr/>
        <p:txBody>
          <a:bodyPr/>
          <a:lstStyle/>
          <a:p>
            <a:fld id="{6379EF67-CFEB-4CBB-A28D-5D1D89A5CCF6}" type="datetimeFigureOut">
              <a:rPr lang="en-US" smtClean="0"/>
              <a:pPr/>
              <a:t>9/20/2022</a:t>
            </a:fld>
            <a:endParaRPr lang="en-US"/>
          </a:p>
        </p:txBody>
      </p:sp>
      <p:sp>
        <p:nvSpPr>
          <p:cNvPr id="5" name="Footer Placeholder 4">
            <a:extLst>
              <a:ext uri="{FF2B5EF4-FFF2-40B4-BE49-F238E27FC236}">
                <a16:creationId xmlns:a16="http://schemas.microsoft.com/office/drawing/2014/main" id="{0A3DB52B-5F97-1C33-65DF-98B770B08A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307CEB-0CF4-06FA-D63A-3FF5B2AD38B2}"/>
              </a:ext>
            </a:extLst>
          </p:cNvPr>
          <p:cNvSpPr>
            <a:spLocks noGrp="1"/>
          </p:cNvSpPr>
          <p:nvPr>
            <p:ph type="sldNum" sz="quarter" idx="12"/>
          </p:nvPr>
        </p:nvSpPr>
        <p:spPr/>
        <p:txBody>
          <a:bodyPr/>
          <a:lstStyle/>
          <a:p>
            <a:fld id="{EBAE2582-59CD-4757-A387-CD66E699BCAF}" type="slidenum">
              <a:rPr lang="en-US" smtClean="0"/>
              <a:pPr/>
              <a:t>‹#›</a:t>
            </a:fld>
            <a:endParaRPr lang="en-US"/>
          </a:p>
        </p:txBody>
      </p:sp>
    </p:spTree>
    <p:extLst>
      <p:ext uri="{BB962C8B-B14F-4D97-AF65-F5344CB8AC3E}">
        <p14:creationId xmlns:p14="http://schemas.microsoft.com/office/powerpoint/2010/main" val="3301968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FC039-796A-0C0A-3074-D84E35D46E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DF3B72-D98E-65C3-F0AA-9DF36062A3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F350E0-70FC-B460-7191-B1A47C2BFF91}"/>
              </a:ext>
            </a:extLst>
          </p:cNvPr>
          <p:cNvSpPr>
            <a:spLocks noGrp="1"/>
          </p:cNvSpPr>
          <p:nvPr>
            <p:ph type="dt" sz="half" idx="10"/>
          </p:nvPr>
        </p:nvSpPr>
        <p:spPr/>
        <p:txBody>
          <a:bodyPr/>
          <a:lstStyle/>
          <a:p>
            <a:fld id="{6379EF67-CFEB-4CBB-A28D-5D1D89A5CCF6}" type="datetimeFigureOut">
              <a:rPr lang="en-US" smtClean="0"/>
              <a:pPr/>
              <a:t>9/20/2022</a:t>
            </a:fld>
            <a:endParaRPr lang="en-US"/>
          </a:p>
        </p:txBody>
      </p:sp>
      <p:sp>
        <p:nvSpPr>
          <p:cNvPr id="5" name="Footer Placeholder 4">
            <a:extLst>
              <a:ext uri="{FF2B5EF4-FFF2-40B4-BE49-F238E27FC236}">
                <a16:creationId xmlns:a16="http://schemas.microsoft.com/office/drawing/2014/main" id="{7573B924-0448-CFEF-FF86-195B001C55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3B4E5E-B67F-296F-05DB-778075489218}"/>
              </a:ext>
            </a:extLst>
          </p:cNvPr>
          <p:cNvSpPr>
            <a:spLocks noGrp="1"/>
          </p:cNvSpPr>
          <p:nvPr>
            <p:ph type="sldNum" sz="quarter" idx="12"/>
          </p:nvPr>
        </p:nvSpPr>
        <p:spPr/>
        <p:txBody>
          <a:bodyPr/>
          <a:lstStyle/>
          <a:p>
            <a:fld id="{EBAE2582-59CD-4757-A387-CD66E699BCAF}" type="slidenum">
              <a:rPr lang="en-US" smtClean="0"/>
              <a:pPr/>
              <a:t>‹#›</a:t>
            </a:fld>
            <a:endParaRPr lang="en-US"/>
          </a:p>
        </p:txBody>
      </p:sp>
    </p:spTree>
    <p:extLst>
      <p:ext uri="{BB962C8B-B14F-4D97-AF65-F5344CB8AC3E}">
        <p14:creationId xmlns:p14="http://schemas.microsoft.com/office/powerpoint/2010/main" val="1837683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98B11-73CE-DC46-B9C9-A3B87D592E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B9EB8E-D56A-1FBF-7A1E-8B80646DC2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F3E9DE-FB8F-8DF5-8895-7DD4DC81F6AA}"/>
              </a:ext>
            </a:extLst>
          </p:cNvPr>
          <p:cNvSpPr>
            <a:spLocks noGrp="1"/>
          </p:cNvSpPr>
          <p:nvPr>
            <p:ph type="dt" sz="half" idx="10"/>
          </p:nvPr>
        </p:nvSpPr>
        <p:spPr/>
        <p:txBody>
          <a:bodyPr/>
          <a:lstStyle/>
          <a:p>
            <a:fld id="{6379EF67-CFEB-4CBB-A28D-5D1D89A5CCF6}" type="datetimeFigureOut">
              <a:rPr lang="en-US" smtClean="0"/>
              <a:pPr/>
              <a:t>9/20/2022</a:t>
            </a:fld>
            <a:endParaRPr lang="en-US"/>
          </a:p>
        </p:txBody>
      </p:sp>
      <p:sp>
        <p:nvSpPr>
          <p:cNvPr id="5" name="Footer Placeholder 4">
            <a:extLst>
              <a:ext uri="{FF2B5EF4-FFF2-40B4-BE49-F238E27FC236}">
                <a16:creationId xmlns:a16="http://schemas.microsoft.com/office/drawing/2014/main" id="{8983CA82-7A09-2287-E3B1-C512960D8E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A6DBED-65AB-DBDC-02C8-C8330CD3E50A}"/>
              </a:ext>
            </a:extLst>
          </p:cNvPr>
          <p:cNvSpPr>
            <a:spLocks noGrp="1"/>
          </p:cNvSpPr>
          <p:nvPr>
            <p:ph type="sldNum" sz="quarter" idx="12"/>
          </p:nvPr>
        </p:nvSpPr>
        <p:spPr/>
        <p:txBody>
          <a:bodyPr/>
          <a:lstStyle/>
          <a:p>
            <a:fld id="{EBAE2582-59CD-4757-A387-CD66E699BCAF}" type="slidenum">
              <a:rPr lang="en-US" smtClean="0"/>
              <a:pPr/>
              <a:t>‹#›</a:t>
            </a:fld>
            <a:endParaRPr lang="en-US"/>
          </a:p>
        </p:txBody>
      </p:sp>
    </p:spTree>
    <p:extLst>
      <p:ext uri="{BB962C8B-B14F-4D97-AF65-F5344CB8AC3E}">
        <p14:creationId xmlns:p14="http://schemas.microsoft.com/office/powerpoint/2010/main" val="1179321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811B8-A75A-6F01-C93D-536A3B5508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BEEA07-27B7-5B94-9DD1-7686D4B687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9FEE99-BBA9-5721-65BF-276EDADF3C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319330B-FFCF-CC41-C200-96B3734AF32F}"/>
              </a:ext>
            </a:extLst>
          </p:cNvPr>
          <p:cNvSpPr>
            <a:spLocks noGrp="1"/>
          </p:cNvSpPr>
          <p:nvPr>
            <p:ph type="dt" sz="half" idx="10"/>
          </p:nvPr>
        </p:nvSpPr>
        <p:spPr/>
        <p:txBody>
          <a:bodyPr/>
          <a:lstStyle/>
          <a:p>
            <a:fld id="{6379EF67-CFEB-4CBB-A28D-5D1D89A5CCF6}" type="datetimeFigureOut">
              <a:rPr lang="en-US" smtClean="0"/>
              <a:pPr/>
              <a:t>9/20/2022</a:t>
            </a:fld>
            <a:endParaRPr lang="en-US"/>
          </a:p>
        </p:txBody>
      </p:sp>
      <p:sp>
        <p:nvSpPr>
          <p:cNvPr id="6" name="Footer Placeholder 5">
            <a:extLst>
              <a:ext uri="{FF2B5EF4-FFF2-40B4-BE49-F238E27FC236}">
                <a16:creationId xmlns:a16="http://schemas.microsoft.com/office/drawing/2014/main" id="{A4340B3F-0747-1274-8342-547F8266BB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37D4E2-5DF9-4565-AE8A-4C7D10C1FE07}"/>
              </a:ext>
            </a:extLst>
          </p:cNvPr>
          <p:cNvSpPr>
            <a:spLocks noGrp="1"/>
          </p:cNvSpPr>
          <p:nvPr>
            <p:ph type="sldNum" sz="quarter" idx="12"/>
          </p:nvPr>
        </p:nvSpPr>
        <p:spPr/>
        <p:txBody>
          <a:bodyPr/>
          <a:lstStyle/>
          <a:p>
            <a:fld id="{EBAE2582-59CD-4757-A387-CD66E699BCAF}" type="slidenum">
              <a:rPr lang="en-US" smtClean="0"/>
              <a:pPr/>
              <a:t>‹#›</a:t>
            </a:fld>
            <a:endParaRPr lang="en-US"/>
          </a:p>
        </p:txBody>
      </p:sp>
    </p:spTree>
    <p:extLst>
      <p:ext uri="{BB962C8B-B14F-4D97-AF65-F5344CB8AC3E}">
        <p14:creationId xmlns:p14="http://schemas.microsoft.com/office/powerpoint/2010/main" val="1508819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A1B2E-1DF4-78FC-87AB-1651F08C829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00BBA8E-8BF6-7BB7-2436-3989C53411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81A7F5-0515-E024-417E-F92D29C6429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CA69CCF-9105-C56C-51C4-E1FC052344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E352F49-84D2-ED93-62E4-F3E594EE36F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188D4F1-7A01-F72D-1D15-A587BAACEB5E}"/>
              </a:ext>
            </a:extLst>
          </p:cNvPr>
          <p:cNvSpPr>
            <a:spLocks noGrp="1"/>
          </p:cNvSpPr>
          <p:nvPr>
            <p:ph type="dt" sz="half" idx="10"/>
          </p:nvPr>
        </p:nvSpPr>
        <p:spPr/>
        <p:txBody>
          <a:bodyPr/>
          <a:lstStyle/>
          <a:p>
            <a:fld id="{6379EF67-CFEB-4CBB-A28D-5D1D89A5CCF6}" type="datetimeFigureOut">
              <a:rPr lang="en-US" smtClean="0"/>
              <a:pPr/>
              <a:t>9/20/2022</a:t>
            </a:fld>
            <a:endParaRPr lang="en-US"/>
          </a:p>
        </p:txBody>
      </p:sp>
      <p:sp>
        <p:nvSpPr>
          <p:cNvPr id="8" name="Footer Placeholder 7">
            <a:extLst>
              <a:ext uri="{FF2B5EF4-FFF2-40B4-BE49-F238E27FC236}">
                <a16:creationId xmlns:a16="http://schemas.microsoft.com/office/drawing/2014/main" id="{EBBF7AA0-0D71-C404-4564-4897D3F283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1C37627-6132-F17A-2F0A-471DF39D45BF}"/>
              </a:ext>
            </a:extLst>
          </p:cNvPr>
          <p:cNvSpPr>
            <a:spLocks noGrp="1"/>
          </p:cNvSpPr>
          <p:nvPr>
            <p:ph type="sldNum" sz="quarter" idx="12"/>
          </p:nvPr>
        </p:nvSpPr>
        <p:spPr/>
        <p:txBody>
          <a:bodyPr/>
          <a:lstStyle/>
          <a:p>
            <a:fld id="{EBAE2582-59CD-4757-A387-CD66E699BCAF}" type="slidenum">
              <a:rPr lang="en-US" smtClean="0"/>
              <a:pPr/>
              <a:t>‹#›</a:t>
            </a:fld>
            <a:endParaRPr lang="en-US"/>
          </a:p>
        </p:txBody>
      </p:sp>
    </p:spTree>
    <p:extLst>
      <p:ext uri="{BB962C8B-B14F-4D97-AF65-F5344CB8AC3E}">
        <p14:creationId xmlns:p14="http://schemas.microsoft.com/office/powerpoint/2010/main" val="3432361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A7F1A-3521-24E4-DF60-20EFA26A7E9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940B57-C3CA-9B3A-8FB8-4F9F4488B494}"/>
              </a:ext>
            </a:extLst>
          </p:cNvPr>
          <p:cNvSpPr>
            <a:spLocks noGrp="1"/>
          </p:cNvSpPr>
          <p:nvPr>
            <p:ph type="dt" sz="half" idx="10"/>
          </p:nvPr>
        </p:nvSpPr>
        <p:spPr/>
        <p:txBody>
          <a:bodyPr/>
          <a:lstStyle/>
          <a:p>
            <a:fld id="{6379EF67-CFEB-4CBB-A28D-5D1D89A5CCF6}" type="datetimeFigureOut">
              <a:rPr lang="en-US" smtClean="0"/>
              <a:pPr/>
              <a:t>9/20/2022</a:t>
            </a:fld>
            <a:endParaRPr lang="en-US"/>
          </a:p>
        </p:txBody>
      </p:sp>
      <p:sp>
        <p:nvSpPr>
          <p:cNvPr id="4" name="Footer Placeholder 3">
            <a:extLst>
              <a:ext uri="{FF2B5EF4-FFF2-40B4-BE49-F238E27FC236}">
                <a16:creationId xmlns:a16="http://schemas.microsoft.com/office/drawing/2014/main" id="{979AA642-4E70-F438-3A33-8E3FA752919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784ED92-A71A-A4AD-1972-F4DEE54DB70C}"/>
              </a:ext>
            </a:extLst>
          </p:cNvPr>
          <p:cNvSpPr>
            <a:spLocks noGrp="1"/>
          </p:cNvSpPr>
          <p:nvPr>
            <p:ph type="sldNum" sz="quarter" idx="12"/>
          </p:nvPr>
        </p:nvSpPr>
        <p:spPr/>
        <p:txBody>
          <a:bodyPr/>
          <a:lstStyle/>
          <a:p>
            <a:fld id="{EBAE2582-59CD-4757-A387-CD66E699BCAF}" type="slidenum">
              <a:rPr lang="en-US" smtClean="0"/>
              <a:pPr/>
              <a:t>‹#›</a:t>
            </a:fld>
            <a:endParaRPr lang="en-US"/>
          </a:p>
        </p:txBody>
      </p:sp>
    </p:spTree>
    <p:extLst>
      <p:ext uri="{BB962C8B-B14F-4D97-AF65-F5344CB8AC3E}">
        <p14:creationId xmlns:p14="http://schemas.microsoft.com/office/powerpoint/2010/main" val="1021111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157E9A-C30F-D831-7644-F04EE1E9794B}"/>
              </a:ext>
            </a:extLst>
          </p:cNvPr>
          <p:cNvSpPr>
            <a:spLocks noGrp="1"/>
          </p:cNvSpPr>
          <p:nvPr>
            <p:ph type="dt" sz="half" idx="10"/>
          </p:nvPr>
        </p:nvSpPr>
        <p:spPr/>
        <p:txBody>
          <a:bodyPr/>
          <a:lstStyle/>
          <a:p>
            <a:fld id="{6379EF67-CFEB-4CBB-A28D-5D1D89A5CCF6}" type="datetimeFigureOut">
              <a:rPr lang="en-US" smtClean="0"/>
              <a:pPr/>
              <a:t>9/20/2022</a:t>
            </a:fld>
            <a:endParaRPr lang="en-US"/>
          </a:p>
        </p:txBody>
      </p:sp>
      <p:sp>
        <p:nvSpPr>
          <p:cNvPr id="3" name="Footer Placeholder 2">
            <a:extLst>
              <a:ext uri="{FF2B5EF4-FFF2-40B4-BE49-F238E27FC236}">
                <a16:creationId xmlns:a16="http://schemas.microsoft.com/office/drawing/2014/main" id="{AADE46B1-EC81-4548-236F-3AA8491179F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65CC976-771F-BBA8-D60C-892C4A4F3009}"/>
              </a:ext>
            </a:extLst>
          </p:cNvPr>
          <p:cNvSpPr>
            <a:spLocks noGrp="1"/>
          </p:cNvSpPr>
          <p:nvPr>
            <p:ph type="sldNum" sz="quarter" idx="12"/>
          </p:nvPr>
        </p:nvSpPr>
        <p:spPr/>
        <p:txBody>
          <a:bodyPr/>
          <a:lstStyle/>
          <a:p>
            <a:fld id="{EBAE2582-59CD-4757-A387-CD66E699BCAF}" type="slidenum">
              <a:rPr lang="en-US" smtClean="0"/>
              <a:pPr/>
              <a:t>‹#›</a:t>
            </a:fld>
            <a:endParaRPr lang="en-US"/>
          </a:p>
        </p:txBody>
      </p:sp>
    </p:spTree>
    <p:extLst>
      <p:ext uri="{BB962C8B-B14F-4D97-AF65-F5344CB8AC3E}">
        <p14:creationId xmlns:p14="http://schemas.microsoft.com/office/powerpoint/2010/main" val="3832939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8FE02-6758-F9F1-7D21-6B816F6BBD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E138ADD-32DB-285B-D01A-67FFD9065B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EB856C9-BD50-8B11-57FD-CAC64FB13B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9B74D8-0B34-F800-3295-1E5BB5227BFF}"/>
              </a:ext>
            </a:extLst>
          </p:cNvPr>
          <p:cNvSpPr>
            <a:spLocks noGrp="1"/>
          </p:cNvSpPr>
          <p:nvPr>
            <p:ph type="dt" sz="half" idx="10"/>
          </p:nvPr>
        </p:nvSpPr>
        <p:spPr/>
        <p:txBody>
          <a:bodyPr/>
          <a:lstStyle/>
          <a:p>
            <a:fld id="{6379EF67-CFEB-4CBB-A28D-5D1D89A5CCF6}" type="datetimeFigureOut">
              <a:rPr lang="en-US" smtClean="0"/>
              <a:pPr/>
              <a:t>9/20/2022</a:t>
            </a:fld>
            <a:endParaRPr lang="en-US"/>
          </a:p>
        </p:txBody>
      </p:sp>
      <p:sp>
        <p:nvSpPr>
          <p:cNvPr id="6" name="Footer Placeholder 5">
            <a:extLst>
              <a:ext uri="{FF2B5EF4-FFF2-40B4-BE49-F238E27FC236}">
                <a16:creationId xmlns:a16="http://schemas.microsoft.com/office/drawing/2014/main" id="{917B52ED-2B4F-0A1F-4E0A-31FEBCC77B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2422C2-DB04-3166-BA44-0D9B11022141}"/>
              </a:ext>
            </a:extLst>
          </p:cNvPr>
          <p:cNvSpPr>
            <a:spLocks noGrp="1"/>
          </p:cNvSpPr>
          <p:nvPr>
            <p:ph type="sldNum" sz="quarter" idx="12"/>
          </p:nvPr>
        </p:nvSpPr>
        <p:spPr/>
        <p:txBody>
          <a:bodyPr/>
          <a:lstStyle/>
          <a:p>
            <a:fld id="{EBAE2582-59CD-4757-A387-CD66E699BCAF}" type="slidenum">
              <a:rPr lang="en-US" smtClean="0"/>
              <a:pPr/>
              <a:t>‹#›</a:t>
            </a:fld>
            <a:endParaRPr lang="en-US"/>
          </a:p>
        </p:txBody>
      </p:sp>
    </p:spTree>
    <p:extLst>
      <p:ext uri="{BB962C8B-B14F-4D97-AF65-F5344CB8AC3E}">
        <p14:creationId xmlns:p14="http://schemas.microsoft.com/office/powerpoint/2010/main" val="2995902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E59F7-A788-7213-BBA7-18F40FECB3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DBFF454-829C-AA31-D11C-E6585787B3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F2AA745-26EB-EC46-FD19-B21493DCA7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AAAAA8-8C75-B101-4096-03E65746A9DE}"/>
              </a:ext>
            </a:extLst>
          </p:cNvPr>
          <p:cNvSpPr>
            <a:spLocks noGrp="1"/>
          </p:cNvSpPr>
          <p:nvPr>
            <p:ph type="dt" sz="half" idx="10"/>
          </p:nvPr>
        </p:nvSpPr>
        <p:spPr/>
        <p:txBody>
          <a:bodyPr/>
          <a:lstStyle/>
          <a:p>
            <a:fld id="{6379EF67-CFEB-4CBB-A28D-5D1D89A5CCF6}" type="datetimeFigureOut">
              <a:rPr lang="en-US" smtClean="0"/>
              <a:pPr/>
              <a:t>9/20/2022</a:t>
            </a:fld>
            <a:endParaRPr lang="en-US"/>
          </a:p>
        </p:txBody>
      </p:sp>
      <p:sp>
        <p:nvSpPr>
          <p:cNvPr id="6" name="Footer Placeholder 5">
            <a:extLst>
              <a:ext uri="{FF2B5EF4-FFF2-40B4-BE49-F238E27FC236}">
                <a16:creationId xmlns:a16="http://schemas.microsoft.com/office/drawing/2014/main" id="{DDFB81EF-2B21-F9FB-B51C-EBE7F4BF3A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99E270-B4E9-7D8D-975E-0A539D293589}"/>
              </a:ext>
            </a:extLst>
          </p:cNvPr>
          <p:cNvSpPr>
            <a:spLocks noGrp="1"/>
          </p:cNvSpPr>
          <p:nvPr>
            <p:ph type="sldNum" sz="quarter" idx="12"/>
          </p:nvPr>
        </p:nvSpPr>
        <p:spPr/>
        <p:txBody>
          <a:bodyPr/>
          <a:lstStyle/>
          <a:p>
            <a:fld id="{EBAE2582-59CD-4757-A387-CD66E699BCAF}" type="slidenum">
              <a:rPr lang="en-US" smtClean="0"/>
              <a:pPr/>
              <a:t>‹#›</a:t>
            </a:fld>
            <a:endParaRPr lang="en-US"/>
          </a:p>
        </p:txBody>
      </p:sp>
    </p:spTree>
    <p:extLst>
      <p:ext uri="{BB962C8B-B14F-4D97-AF65-F5344CB8AC3E}">
        <p14:creationId xmlns:p14="http://schemas.microsoft.com/office/powerpoint/2010/main" val="1881403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C6B6A1-B2B1-745B-1BB2-FAF7D6F1F4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7C9CDAF-34A8-83B6-D1CB-827DE364D4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7E924A-2E0F-245D-D408-04ACDE478C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79EF67-CFEB-4CBB-A28D-5D1D89A5CCF6}" type="datetimeFigureOut">
              <a:rPr lang="en-US" smtClean="0"/>
              <a:pPr/>
              <a:t>9/20/2022</a:t>
            </a:fld>
            <a:endParaRPr lang="en-US"/>
          </a:p>
        </p:txBody>
      </p:sp>
      <p:sp>
        <p:nvSpPr>
          <p:cNvPr id="5" name="Footer Placeholder 4">
            <a:extLst>
              <a:ext uri="{FF2B5EF4-FFF2-40B4-BE49-F238E27FC236}">
                <a16:creationId xmlns:a16="http://schemas.microsoft.com/office/drawing/2014/main" id="{F06AC033-511C-477E-9DA0-B7A3AEA1C7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A096E68-4118-5483-0AC7-9A6B6AF3F0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AE2582-59CD-4757-A387-CD66E699BCAF}" type="slidenum">
              <a:rPr lang="en-US" smtClean="0"/>
              <a:pPr/>
              <a:t>‹#›</a:t>
            </a:fld>
            <a:endParaRPr lang="en-US"/>
          </a:p>
        </p:txBody>
      </p:sp>
    </p:spTree>
    <p:extLst>
      <p:ext uri="{BB962C8B-B14F-4D97-AF65-F5344CB8AC3E}">
        <p14:creationId xmlns:p14="http://schemas.microsoft.com/office/powerpoint/2010/main" val="362188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C7E905-533E-6006-DAB6-FAC3BE95256B}"/>
              </a:ext>
            </a:extLst>
          </p:cNvPr>
          <p:cNvSpPr txBox="1"/>
          <p:nvPr/>
        </p:nvSpPr>
        <p:spPr>
          <a:xfrm>
            <a:off x="210312" y="397290"/>
            <a:ext cx="11981688" cy="1015663"/>
          </a:xfrm>
          <a:prstGeom prst="rect">
            <a:avLst/>
          </a:prstGeom>
          <a:noFill/>
        </p:spPr>
        <p:txBody>
          <a:bodyPr wrap="square" rtlCol="0">
            <a:spAutoFit/>
          </a:bodyPr>
          <a:lstStyle/>
          <a:p>
            <a:pPr algn="ctr"/>
            <a:r>
              <a:rPr lang="en-US" sz="6000" b="1" i="1" dirty="0">
                <a:solidFill>
                  <a:srgbClr val="C00000"/>
                </a:solidFill>
                <a:latin typeface="Tahoma" panose="020B0604030504040204" pitchFamily="34" charset="0"/>
                <a:ea typeface="Tahoma" panose="020B0604030504040204" pitchFamily="34" charset="0"/>
                <a:cs typeface="Tahoma" panose="020B0604030504040204" pitchFamily="34" charset="0"/>
              </a:rPr>
              <a:t>Insist On These Things</a:t>
            </a:r>
          </a:p>
        </p:txBody>
      </p:sp>
      <p:sp>
        <p:nvSpPr>
          <p:cNvPr id="2" name="TextBox 1">
            <a:extLst>
              <a:ext uri="{FF2B5EF4-FFF2-40B4-BE49-F238E27FC236}">
                <a16:creationId xmlns:a16="http://schemas.microsoft.com/office/drawing/2014/main" id="{C6F57468-DCD7-AFFF-09AA-7E7A01033806}"/>
              </a:ext>
            </a:extLst>
          </p:cNvPr>
          <p:cNvSpPr txBox="1"/>
          <p:nvPr/>
        </p:nvSpPr>
        <p:spPr>
          <a:xfrm>
            <a:off x="3278777" y="2991394"/>
            <a:ext cx="5447212" cy="677108"/>
          </a:xfrm>
          <a:prstGeom prst="rect">
            <a:avLst/>
          </a:prstGeom>
          <a:noFill/>
        </p:spPr>
        <p:txBody>
          <a:bodyPr wrap="square" rtlCol="0">
            <a:spAutoFit/>
          </a:bodyPr>
          <a:lstStyle/>
          <a:p>
            <a:pPr algn="ctr"/>
            <a:r>
              <a:rPr lang="en-US" sz="3800" b="1" dirty="0">
                <a:latin typeface="Tahoma" panose="020B0604030504040204" pitchFamily="34" charset="0"/>
                <a:ea typeface="Tahoma" panose="020B0604030504040204" pitchFamily="34" charset="0"/>
                <a:cs typeface="Tahoma" panose="020B0604030504040204" pitchFamily="34" charset="0"/>
              </a:rPr>
              <a:t>Titus 3:1-8</a:t>
            </a:r>
          </a:p>
        </p:txBody>
      </p:sp>
    </p:spTree>
    <p:extLst>
      <p:ext uri="{BB962C8B-B14F-4D97-AF65-F5344CB8AC3E}">
        <p14:creationId xmlns:p14="http://schemas.microsoft.com/office/powerpoint/2010/main" val="4087511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E67B7B6-AA83-DE76-9267-00ABC445FAD6}"/>
              </a:ext>
            </a:extLst>
          </p:cNvPr>
          <p:cNvSpPr txBox="1"/>
          <p:nvPr/>
        </p:nvSpPr>
        <p:spPr>
          <a:xfrm>
            <a:off x="210312" y="231692"/>
            <a:ext cx="9571641" cy="738664"/>
          </a:xfrm>
          <a:prstGeom prst="rect">
            <a:avLst/>
          </a:prstGeom>
          <a:noFill/>
        </p:spPr>
        <p:txBody>
          <a:bodyPr wrap="square" rtlCol="0">
            <a:spAutoFit/>
          </a:bodyPr>
          <a:lstStyle/>
          <a:p>
            <a:r>
              <a:rPr lang="en-US" sz="4200" b="1" dirty="0">
                <a:solidFill>
                  <a:srgbClr val="C00000"/>
                </a:solidFill>
              </a:rPr>
              <a:t>The Goodness of God  Appeared</a:t>
            </a:r>
          </a:p>
        </p:txBody>
      </p:sp>
      <p:sp>
        <p:nvSpPr>
          <p:cNvPr id="3" name="TextBox 2">
            <a:extLst>
              <a:ext uri="{FF2B5EF4-FFF2-40B4-BE49-F238E27FC236}">
                <a16:creationId xmlns:a16="http://schemas.microsoft.com/office/drawing/2014/main" id="{F44C00CE-DAFC-99FA-3FF2-9835CDE078EA}"/>
              </a:ext>
            </a:extLst>
          </p:cNvPr>
          <p:cNvSpPr txBox="1"/>
          <p:nvPr/>
        </p:nvSpPr>
        <p:spPr>
          <a:xfrm>
            <a:off x="210312" y="1662044"/>
            <a:ext cx="11666255" cy="4185761"/>
          </a:xfrm>
          <a:prstGeom prst="rect">
            <a:avLst/>
          </a:prstGeom>
          <a:noFill/>
        </p:spPr>
        <p:txBody>
          <a:bodyPr wrap="square" rtlCol="0">
            <a:spAutoFit/>
          </a:bodyPr>
          <a:lstStyle/>
          <a:p>
            <a:r>
              <a:rPr lang="en-US" sz="3800" dirty="0">
                <a:solidFill>
                  <a:srgbClr val="002060"/>
                </a:solidFill>
                <a:latin typeface="Tahoma" panose="020B0604030504040204" pitchFamily="34" charset="0"/>
                <a:ea typeface="Tahoma" panose="020B0604030504040204" pitchFamily="34" charset="0"/>
                <a:cs typeface="Tahoma" panose="020B0604030504040204" pitchFamily="34" charset="0"/>
              </a:rPr>
              <a:t>“[But God…] raised us up with him and seated us with him in the heavenly places in Christ Jesus, so that in the coming ages he might show the </a:t>
            </a:r>
            <a:r>
              <a:rPr lang="en-US" sz="3800" dirty="0">
                <a:solidFill>
                  <a:srgbClr val="0070C0"/>
                </a:solidFill>
                <a:latin typeface="Tahoma" panose="020B0604030504040204" pitchFamily="34" charset="0"/>
                <a:ea typeface="Tahoma" panose="020B0604030504040204" pitchFamily="34" charset="0"/>
                <a:cs typeface="Tahoma" panose="020B0604030504040204" pitchFamily="34" charset="0"/>
              </a:rPr>
              <a:t>immeasurable riches of his grace in kindness </a:t>
            </a:r>
            <a:r>
              <a:rPr lang="en-US" sz="3800" dirty="0">
                <a:solidFill>
                  <a:srgbClr val="002060"/>
                </a:solidFill>
                <a:latin typeface="Tahoma" panose="020B0604030504040204" pitchFamily="34" charset="0"/>
                <a:ea typeface="Tahoma" panose="020B0604030504040204" pitchFamily="34" charset="0"/>
                <a:cs typeface="Tahoma" panose="020B0604030504040204" pitchFamily="34" charset="0"/>
              </a:rPr>
              <a:t>toward us in Christ Jesus. For by grace you have been saved through faith. And this is not your own doing; it is the gift of God,” 		(Eph. 2:6–8 ESV)</a:t>
            </a:r>
            <a:endParaRPr lang="en-US" dirty="0">
              <a:solidFill>
                <a:srgbClr val="002060"/>
              </a:solidFill>
            </a:endParaRPr>
          </a:p>
        </p:txBody>
      </p:sp>
    </p:spTree>
    <p:extLst>
      <p:ext uri="{BB962C8B-B14F-4D97-AF65-F5344CB8AC3E}">
        <p14:creationId xmlns:p14="http://schemas.microsoft.com/office/powerpoint/2010/main" val="153134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E67B7B6-AA83-DE76-9267-00ABC445FAD6}"/>
              </a:ext>
            </a:extLst>
          </p:cNvPr>
          <p:cNvSpPr txBox="1"/>
          <p:nvPr/>
        </p:nvSpPr>
        <p:spPr>
          <a:xfrm>
            <a:off x="210312" y="231692"/>
            <a:ext cx="9571641" cy="738664"/>
          </a:xfrm>
          <a:prstGeom prst="rect">
            <a:avLst/>
          </a:prstGeom>
          <a:noFill/>
        </p:spPr>
        <p:txBody>
          <a:bodyPr wrap="square" rtlCol="0">
            <a:spAutoFit/>
          </a:bodyPr>
          <a:lstStyle/>
          <a:p>
            <a:r>
              <a:rPr lang="en-US" sz="4200" b="1" dirty="0">
                <a:solidFill>
                  <a:srgbClr val="C00000"/>
                </a:solidFill>
              </a:rPr>
              <a:t>The Goodness of God  Appeared</a:t>
            </a:r>
          </a:p>
        </p:txBody>
      </p:sp>
      <p:sp>
        <p:nvSpPr>
          <p:cNvPr id="3" name="TextBox 2">
            <a:extLst>
              <a:ext uri="{FF2B5EF4-FFF2-40B4-BE49-F238E27FC236}">
                <a16:creationId xmlns:a16="http://schemas.microsoft.com/office/drawing/2014/main" id="{F44C00CE-DAFC-99FA-3FF2-9835CDE078EA}"/>
              </a:ext>
            </a:extLst>
          </p:cNvPr>
          <p:cNvSpPr txBox="1"/>
          <p:nvPr/>
        </p:nvSpPr>
        <p:spPr>
          <a:xfrm>
            <a:off x="210312" y="2103721"/>
            <a:ext cx="11666255" cy="1846659"/>
          </a:xfrm>
          <a:prstGeom prst="rect">
            <a:avLst/>
          </a:prstGeom>
          <a:noFill/>
        </p:spPr>
        <p:txBody>
          <a:bodyPr wrap="square" rtlCol="0">
            <a:spAutoFit/>
          </a:bodyPr>
          <a:lstStyle/>
          <a:p>
            <a:r>
              <a:rPr lang="en-US" sz="3800" dirty="0">
                <a:solidFill>
                  <a:srgbClr val="002060"/>
                </a:solidFill>
                <a:latin typeface="Tahoma" panose="020B0604030504040204" pitchFamily="34" charset="0"/>
                <a:ea typeface="Tahoma" panose="020B0604030504040204" pitchFamily="34" charset="0"/>
                <a:cs typeface="Tahoma" panose="020B0604030504040204" pitchFamily="34" charset="0"/>
              </a:rPr>
              <a:t>“You have led in your steadfast love the people whom you have </a:t>
            </a:r>
            <a:r>
              <a:rPr lang="en-US" sz="3800" dirty="0">
                <a:solidFill>
                  <a:srgbClr val="0070C0"/>
                </a:solidFill>
                <a:latin typeface="Tahoma" panose="020B0604030504040204" pitchFamily="34" charset="0"/>
                <a:ea typeface="Tahoma" panose="020B0604030504040204" pitchFamily="34" charset="0"/>
                <a:cs typeface="Tahoma" panose="020B0604030504040204" pitchFamily="34" charset="0"/>
              </a:rPr>
              <a:t>redeemed</a:t>
            </a:r>
            <a:r>
              <a:rPr lang="en-US" sz="3800" dirty="0">
                <a:solidFill>
                  <a:srgbClr val="002060"/>
                </a:solidFill>
                <a:latin typeface="Tahoma" panose="020B0604030504040204" pitchFamily="34" charset="0"/>
                <a:ea typeface="Tahoma" panose="020B0604030504040204" pitchFamily="34" charset="0"/>
                <a:cs typeface="Tahoma" panose="020B0604030504040204" pitchFamily="34" charset="0"/>
              </a:rPr>
              <a:t>; you have guided them by your strength to your holy abode.” (Ex. 15:13 ESV)</a:t>
            </a:r>
            <a:endParaRPr lang="en-US" dirty="0">
              <a:solidFill>
                <a:srgbClr val="002060"/>
              </a:solidFill>
            </a:endParaRPr>
          </a:p>
        </p:txBody>
      </p:sp>
    </p:spTree>
    <p:extLst>
      <p:ext uri="{BB962C8B-B14F-4D97-AF65-F5344CB8AC3E}">
        <p14:creationId xmlns:p14="http://schemas.microsoft.com/office/powerpoint/2010/main" val="80694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C7E905-533E-6006-DAB6-FAC3BE95256B}"/>
              </a:ext>
            </a:extLst>
          </p:cNvPr>
          <p:cNvSpPr txBox="1"/>
          <p:nvPr/>
        </p:nvSpPr>
        <p:spPr>
          <a:xfrm>
            <a:off x="210312" y="1109672"/>
            <a:ext cx="11981688" cy="2431435"/>
          </a:xfrm>
          <a:prstGeom prst="rect">
            <a:avLst/>
          </a:prstGeom>
          <a:noFill/>
        </p:spPr>
        <p:txBody>
          <a:bodyPr wrap="square" rtlCol="0">
            <a:spAutoFit/>
          </a:bodyPr>
          <a:lstStyle/>
          <a:p>
            <a:r>
              <a:rPr lang="en-US" sz="3800" dirty="0">
                <a:latin typeface="Tahoma" panose="020B0604030504040204" pitchFamily="34" charset="0"/>
                <a:ea typeface="Tahoma" panose="020B0604030504040204" pitchFamily="34" charset="0"/>
                <a:cs typeface="Tahoma" panose="020B0604030504040204" pitchFamily="34" charset="0"/>
              </a:rPr>
              <a:t>“he saved us, </a:t>
            </a:r>
            <a:r>
              <a:rPr lang="en-US" sz="3800" dirty="0">
                <a:solidFill>
                  <a:srgbClr val="0070C0"/>
                </a:solidFill>
                <a:latin typeface="Tahoma" panose="020B0604030504040204" pitchFamily="34" charset="0"/>
                <a:ea typeface="Tahoma" panose="020B0604030504040204" pitchFamily="34" charset="0"/>
                <a:cs typeface="Tahoma" panose="020B0604030504040204" pitchFamily="34" charset="0"/>
              </a:rPr>
              <a:t>not because of works done by us in righteousness</a:t>
            </a:r>
            <a:r>
              <a:rPr lang="en-US" sz="3800" dirty="0">
                <a:latin typeface="Tahoma" panose="020B0604030504040204" pitchFamily="34" charset="0"/>
                <a:ea typeface="Tahoma" panose="020B0604030504040204" pitchFamily="34" charset="0"/>
                <a:cs typeface="Tahoma" panose="020B0604030504040204" pitchFamily="34" charset="0"/>
              </a:rPr>
              <a:t>, but according to his own mercy, by the washing of regeneration and renewal of the Holy Spirit,” (Titus 3:5 ESV)</a:t>
            </a:r>
          </a:p>
        </p:txBody>
      </p:sp>
      <p:sp>
        <p:nvSpPr>
          <p:cNvPr id="2" name="TextBox 1">
            <a:extLst>
              <a:ext uri="{FF2B5EF4-FFF2-40B4-BE49-F238E27FC236}">
                <a16:creationId xmlns:a16="http://schemas.microsoft.com/office/drawing/2014/main" id="{FE67B7B6-AA83-DE76-9267-00ABC445FAD6}"/>
              </a:ext>
            </a:extLst>
          </p:cNvPr>
          <p:cNvSpPr txBox="1"/>
          <p:nvPr/>
        </p:nvSpPr>
        <p:spPr>
          <a:xfrm>
            <a:off x="210312" y="231692"/>
            <a:ext cx="9539744" cy="738664"/>
          </a:xfrm>
          <a:prstGeom prst="rect">
            <a:avLst/>
          </a:prstGeom>
          <a:noFill/>
        </p:spPr>
        <p:txBody>
          <a:bodyPr wrap="square" rtlCol="0">
            <a:spAutoFit/>
          </a:bodyPr>
          <a:lstStyle/>
          <a:p>
            <a:r>
              <a:rPr lang="en-US" sz="4200" b="1" dirty="0">
                <a:solidFill>
                  <a:srgbClr val="C00000"/>
                </a:solidFill>
              </a:rPr>
              <a:t>Not because of anything we had done</a:t>
            </a:r>
          </a:p>
        </p:txBody>
      </p:sp>
    </p:spTree>
    <p:extLst>
      <p:ext uri="{BB962C8B-B14F-4D97-AF65-F5344CB8AC3E}">
        <p14:creationId xmlns:p14="http://schemas.microsoft.com/office/powerpoint/2010/main" val="3000216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C7E905-533E-6006-DAB6-FAC3BE95256B}"/>
              </a:ext>
            </a:extLst>
          </p:cNvPr>
          <p:cNvSpPr txBox="1"/>
          <p:nvPr/>
        </p:nvSpPr>
        <p:spPr>
          <a:xfrm>
            <a:off x="210312" y="1109672"/>
            <a:ext cx="11981688" cy="5355312"/>
          </a:xfrm>
          <a:prstGeom prst="rect">
            <a:avLst/>
          </a:prstGeom>
          <a:noFill/>
        </p:spPr>
        <p:txBody>
          <a:bodyPr wrap="square" rtlCol="0">
            <a:spAutoFit/>
          </a:bodyPr>
          <a:lstStyle/>
          <a:p>
            <a:r>
              <a:rPr lang="en-US" sz="3800" dirty="0">
                <a:latin typeface="Tahoma" panose="020B0604030504040204" pitchFamily="34" charset="0"/>
                <a:ea typeface="Tahoma" panose="020B0604030504040204" pitchFamily="34" charset="0"/>
                <a:cs typeface="Tahoma" panose="020B0604030504040204" pitchFamily="34" charset="0"/>
              </a:rPr>
              <a:t>He “</a:t>
            </a:r>
            <a:r>
              <a:rPr lang="en-US" sz="3800" dirty="0">
                <a:solidFill>
                  <a:srgbClr val="0070C0"/>
                </a:solidFill>
                <a:latin typeface="Tahoma" panose="020B0604030504040204" pitchFamily="34" charset="0"/>
                <a:ea typeface="Tahoma" panose="020B0604030504040204" pitchFamily="34" charset="0"/>
                <a:cs typeface="Tahoma" panose="020B0604030504040204" pitchFamily="34" charset="0"/>
              </a:rPr>
              <a:t>saved</a:t>
            </a:r>
            <a:r>
              <a:rPr lang="en-US" sz="3800" dirty="0">
                <a:latin typeface="Tahoma" panose="020B0604030504040204" pitchFamily="34" charset="0"/>
                <a:ea typeface="Tahoma" panose="020B0604030504040204" pitchFamily="34" charset="0"/>
                <a:cs typeface="Tahoma" panose="020B0604030504040204" pitchFamily="34" charset="0"/>
              </a:rPr>
              <a:t> us and called us to a holy calling”.  </a:t>
            </a:r>
          </a:p>
          <a:p>
            <a:r>
              <a:rPr lang="en-US" sz="3800" dirty="0">
                <a:latin typeface="Tahoma" panose="020B0604030504040204" pitchFamily="34" charset="0"/>
                <a:ea typeface="Tahoma" panose="020B0604030504040204" pitchFamily="34" charset="0"/>
                <a:cs typeface="Tahoma" panose="020B0604030504040204" pitchFamily="34" charset="0"/>
              </a:rPr>
              <a:t>				</a:t>
            </a:r>
            <a:r>
              <a:rPr lang="en-US" sz="3800">
                <a:latin typeface="Tahoma" panose="020B0604030504040204" pitchFamily="34" charset="0"/>
                <a:ea typeface="Tahoma" panose="020B0604030504040204" pitchFamily="34" charset="0"/>
                <a:cs typeface="Tahoma" panose="020B0604030504040204" pitchFamily="34" charset="0"/>
              </a:rPr>
              <a:t>			(</a:t>
            </a:r>
            <a:r>
              <a:rPr lang="en-US" sz="3800" dirty="0">
                <a:latin typeface="Tahoma" panose="020B0604030504040204" pitchFamily="34" charset="0"/>
                <a:ea typeface="Tahoma" panose="020B0604030504040204" pitchFamily="34" charset="0"/>
                <a:cs typeface="Tahoma" panose="020B0604030504040204" pitchFamily="34" charset="0"/>
              </a:rPr>
              <a:t>2 Timothy 1:9)</a:t>
            </a:r>
          </a:p>
          <a:p>
            <a:r>
              <a:rPr lang="en-US" sz="3800" dirty="0">
                <a:latin typeface="Tahoma" panose="020B0604030504040204" pitchFamily="34" charset="0"/>
                <a:ea typeface="Tahoma" panose="020B0604030504040204" pitchFamily="34" charset="0"/>
                <a:cs typeface="Tahoma" panose="020B0604030504040204" pitchFamily="34" charset="0"/>
              </a:rPr>
              <a:t>“The LORD is my strength and my song; he has</a:t>
            </a:r>
          </a:p>
          <a:p>
            <a:r>
              <a:rPr lang="en-US" sz="3800" dirty="0">
                <a:latin typeface="Tahoma" panose="020B0604030504040204" pitchFamily="34" charset="0"/>
                <a:ea typeface="Tahoma" panose="020B0604030504040204" pitchFamily="34" charset="0"/>
                <a:cs typeface="Tahoma" panose="020B0604030504040204" pitchFamily="34" charset="0"/>
              </a:rPr>
              <a:t>	 become my </a:t>
            </a:r>
            <a:r>
              <a:rPr lang="en-US" sz="3800" dirty="0">
                <a:solidFill>
                  <a:srgbClr val="0070C0"/>
                </a:solidFill>
                <a:latin typeface="Tahoma" panose="020B0604030504040204" pitchFamily="34" charset="0"/>
                <a:ea typeface="Tahoma" panose="020B0604030504040204" pitchFamily="34" charset="0"/>
                <a:cs typeface="Tahoma" panose="020B0604030504040204" pitchFamily="34" charset="0"/>
              </a:rPr>
              <a:t>salvation</a:t>
            </a:r>
            <a:r>
              <a:rPr lang="en-US" sz="3800" dirty="0">
                <a:latin typeface="Tahoma" panose="020B0604030504040204" pitchFamily="34" charset="0"/>
                <a:ea typeface="Tahoma" panose="020B0604030504040204" pitchFamily="34" charset="0"/>
                <a:cs typeface="Tahoma" panose="020B0604030504040204" pitchFamily="34" charset="0"/>
              </a:rPr>
              <a:t>”	(Exodus 15:2)</a:t>
            </a:r>
          </a:p>
          <a:p>
            <a:r>
              <a:rPr lang="en-US" sz="3800" dirty="0">
                <a:latin typeface="Tahoma" panose="020B0604030504040204" pitchFamily="34" charset="0"/>
                <a:ea typeface="Tahoma" panose="020B0604030504040204" pitchFamily="34" charset="0"/>
                <a:cs typeface="Tahoma" panose="020B0604030504040204" pitchFamily="34" charset="0"/>
              </a:rPr>
              <a:t>“God so loved the world, that he gave his only Son …</a:t>
            </a:r>
          </a:p>
          <a:p>
            <a:r>
              <a:rPr lang="en-US" sz="3800" dirty="0">
                <a:latin typeface="Tahoma" panose="020B0604030504040204" pitchFamily="34" charset="0"/>
                <a:ea typeface="Tahoma" panose="020B0604030504040204" pitchFamily="34" charset="0"/>
                <a:cs typeface="Tahoma" panose="020B0604030504040204" pitchFamily="34" charset="0"/>
              </a:rPr>
              <a:t>	in order that the world might be </a:t>
            </a:r>
            <a:r>
              <a:rPr lang="en-US" sz="3800" dirty="0">
                <a:solidFill>
                  <a:srgbClr val="0070C0"/>
                </a:solidFill>
                <a:latin typeface="Tahoma" panose="020B0604030504040204" pitchFamily="34" charset="0"/>
                <a:ea typeface="Tahoma" panose="020B0604030504040204" pitchFamily="34" charset="0"/>
                <a:cs typeface="Tahoma" panose="020B0604030504040204" pitchFamily="34" charset="0"/>
              </a:rPr>
              <a:t>saved</a:t>
            </a:r>
            <a:r>
              <a:rPr lang="en-US" sz="3800" dirty="0">
                <a:latin typeface="Tahoma" panose="020B0604030504040204" pitchFamily="34" charset="0"/>
                <a:ea typeface="Tahoma" panose="020B0604030504040204" pitchFamily="34" charset="0"/>
                <a:cs typeface="Tahoma" panose="020B0604030504040204" pitchFamily="34" charset="0"/>
              </a:rPr>
              <a:t> through </a:t>
            </a:r>
          </a:p>
          <a:p>
            <a:r>
              <a:rPr lang="en-US" sz="3800" dirty="0">
                <a:latin typeface="Tahoma" panose="020B0604030504040204" pitchFamily="34" charset="0"/>
                <a:ea typeface="Tahoma" panose="020B0604030504040204" pitchFamily="34" charset="0"/>
                <a:cs typeface="Tahoma" panose="020B0604030504040204" pitchFamily="34" charset="0"/>
              </a:rPr>
              <a:t>	him”.  					(John 3:16, 17)</a:t>
            </a:r>
          </a:p>
          <a:p>
            <a:r>
              <a:rPr lang="en-US" sz="3800" dirty="0">
                <a:latin typeface="Tahoma" panose="020B0604030504040204" pitchFamily="34" charset="0"/>
                <a:ea typeface="Tahoma" panose="020B0604030504040204" pitchFamily="34" charset="0"/>
                <a:cs typeface="Tahoma" panose="020B0604030504040204" pitchFamily="34" charset="0"/>
              </a:rPr>
              <a:t>“The LORD preserves the simple; when I was brought </a:t>
            </a:r>
          </a:p>
          <a:p>
            <a:r>
              <a:rPr lang="en-US" sz="3800" dirty="0">
                <a:latin typeface="Tahoma" panose="020B0604030504040204" pitchFamily="34" charset="0"/>
                <a:ea typeface="Tahoma" panose="020B0604030504040204" pitchFamily="34" charset="0"/>
                <a:cs typeface="Tahoma" panose="020B0604030504040204" pitchFamily="34" charset="0"/>
              </a:rPr>
              <a:t>	low, he </a:t>
            </a:r>
            <a:r>
              <a:rPr lang="en-US" sz="3800" dirty="0">
                <a:solidFill>
                  <a:srgbClr val="0070C0"/>
                </a:solidFill>
                <a:latin typeface="Tahoma" panose="020B0604030504040204" pitchFamily="34" charset="0"/>
                <a:ea typeface="Tahoma" panose="020B0604030504040204" pitchFamily="34" charset="0"/>
                <a:cs typeface="Tahoma" panose="020B0604030504040204" pitchFamily="34" charset="0"/>
              </a:rPr>
              <a:t>saved</a:t>
            </a:r>
            <a:r>
              <a:rPr lang="en-US" sz="3800" dirty="0">
                <a:latin typeface="Tahoma" panose="020B0604030504040204" pitchFamily="34" charset="0"/>
                <a:ea typeface="Tahoma" panose="020B0604030504040204" pitchFamily="34" charset="0"/>
                <a:cs typeface="Tahoma" panose="020B0604030504040204" pitchFamily="34" charset="0"/>
              </a:rPr>
              <a:t> me.” 		(Psalm 116:6 ESV)</a:t>
            </a:r>
          </a:p>
        </p:txBody>
      </p:sp>
      <p:sp>
        <p:nvSpPr>
          <p:cNvPr id="2" name="TextBox 1">
            <a:extLst>
              <a:ext uri="{FF2B5EF4-FFF2-40B4-BE49-F238E27FC236}">
                <a16:creationId xmlns:a16="http://schemas.microsoft.com/office/drawing/2014/main" id="{FE67B7B6-AA83-DE76-9267-00ABC445FAD6}"/>
              </a:ext>
            </a:extLst>
          </p:cNvPr>
          <p:cNvSpPr txBox="1"/>
          <p:nvPr/>
        </p:nvSpPr>
        <p:spPr>
          <a:xfrm>
            <a:off x="210312" y="231692"/>
            <a:ext cx="9539744" cy="738664"/>
          </a:xfrm>
          <a:prstGeom prst="rect">
            <a:avLst/>
          </a:prstGeom>
          <a:noFill/>
        </p:spPr>
        <p:txBody>
          <a:bodyPr wrap="square" rtlCol="0">
            <a:spAutoFit/>
          </a:bodyPr>
          <a:lstStyle/>
          <a:p>
            <a:r>
              <a:rPr lang="en-US" sz="4200" b="1" dirty="0">
                <a:solidFill>
                  <a:srgbClr val="C00000"/>
                </a:solidFill>
              </a:rPr>
              <a:t>He saved us</a:t>
            </a:r>
          </a:p>
        </p:txBody>
      </p:sp>
    </p:spTree>
    <p:extLst>
      <p:ext uri="{BB962C8B-B14F-4D97-AF65-F5344CB8AC3E}">
        <p14:creationId xmlns:p14="http://schemas.microsoft.com/office/powerpoint/2010/main" val="2633872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C7E905-533E-6006-DAB6-FAC3BE95256B}"/>
              </a:ext>
            </a:extLst>
          </p:cNvPr>
          <p:cNvSpPr txBox="1"/>
          <p:nvPr/>
        </p:nvSpPr>
        <p:spPr>
          <a:xfrm>
            <a:off x="210312" y="1109672"/>
            <a:ext cx="11981688" cy="3600986"/>
          </a:xfrm>
          <a:prstGeom prst="rect">
            <a:avLst/>
          </a:prstGeom>
          <a:noFill/>
        </p:spPr>
        <p:txBody>
          <a:bodyPr wrap="square" rtlCol="0">
            <a:spAutoFit/>
          </a:bodyPr>
          <a:lstStyle/>
          <a:p>
            <a:r>
              <a:rPr lang="en-US" sz="3800" dirty="0">
                <a:latin typeface="Tahoma" panose="020B0604030504040204" pitchFamily="34" charset="0"/>
                <a:ea typeface="Tahoma" panose="020B0604030504040204" pitchFamily="34" charset="0"/>
                <a:cs typeface="Tahoma" panose="020B0604030504040204" pitchFamily="34" charset="0"/>
              </a:rPr>
              <a:t>“God, who saved us and called us to a holy calling, not because of our works but because of his own purpose and grace, which he gave us in Christ Jesus before the ages began, and which now has been manifested through the </a:t>
            </a:r>
            <a:r>
              <a:rPr lang="en-US" sz="3800" dirty="0">
                <a:solidFill>
                  <a:srgbClr val="0070C0"/>
                </a:solidFill>
                <a:latin typeface="Tahoma" panose="020B0604030504040204" pitchFamily="34" charset="0"/>
                <a:ea typeface="Tahoma" panose="020B0604030504040204" pitchFamily="34" charset="0"/>
                <a:cs typeface="Tahoma" panose="020B0604030504040204" pitchFamily="34" charset="0"/>
              </a:rPr>
              <a:t>appearing</a:t>
            </a:r>
            <a:r>
              <a:rPr lang="en-US" sz="3800" dirty="0">
                <a:latin typeface="Tahoma" panose="020B0604030504040204" pitchFamily="34" charset="0"/>
                <a:ea typeface="Tahoma" panose="020B0604030504040204" pitchFamily="34" charset="0"/>
                <a:cs typeface="Tahoma" panose="020B0604030504040204" pitchFamily="34" charset="0"/>
              </a:rPr>
              <a:t> of our Savior Christ Jesus” </a:t>
            </a:r>
          </a:p>
          <a:p>
            <a:r>
              <a:rPr lang="en-US" sz="3800" dirty="0">
                <a:latin typeface="Tahoma" panose="020B0604030504040204" pitchFamily="34" charset="0"/>
                <a:ea typeface="Tahoma" panose="020B0604030504040204" pitchFamily="34" charset="0"/>
                <a:cs typeface="Tahoma" panose="020B0604030504040204" pitchFamily="34" charset="0"/>
              </a:rPr>
              <a:t>	(2 Tim. 1:8–10a ESV)</a:t>
            </a:r>
          </a:p>
        </p:txBody>
      </p:sp>
      <p:sp>
        <p:nvSpPr>
          <p:cNvPr id="2" name="TextBox 1">
            <a:extLst>
              <a:ext uri="{FF2B5EF4-FFF2-40B4-BE49-F238E27FC236}">
                <a16:creationId xmlns:a16="http://schemas.microsoft.com/office/drawing/2014/main" id="{FE67B7B6-AA83-DE76-9267-00ABC445FAD6}"/>
              </a:ext>
            </a:extLst>
          </p:cNvPr>
          <p:cNvSpPr txBox="1"/>
          <p:nvPr/>
        </p:nvSpPr>
        <p:spPr>
          <a:xfrm>
            <a:off x="210312" y="231692"/>
            <a:ext cx="9539744" cy="738664"/>
          </a:xfrm>
          <a:prstGeom prst="rect">
            <a:avLst/>
          </a:prstGeom>
          <a:noFill/>
        </p:spPr>
        <p:txBody>
          <a:bodyPr wrap="square" rtlCol="0">
            <a:spAutoFit/>
          </a:bodyPr>
          <a:lstStyle/>
          <a:p>
            <a:r>
              <a:rPr lang="en-US" sz="4200" b="1" dirty="0">
                <a:solidFill>
                  <a:srgbClr val="C00000"/>
                </a:solidFill>
              </a:rPr>
              <a:t>Not because of anything we had done</a:t>
            </a:r>
          </a:p>
        </p:txBody>
      </p:sp>
    </p:spTree>
    <p:extLst>
      <p:ext uri="{BB962C8B-B14F-4D97-AF65-F5344CB8AC3E}">
        <p14:creationId xmlns:p14="http://schemas.microsoft.com/office/powerpoint/2010/main" val="33170637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C7E905-533E-6006-DAB6-FAC3BE95256B}"/>
              </a:ext>
            </a:extLst>
          </p:cNvPr>
          <p:cNvSpPr txBox="1"/>
          <p:nvPr/>
        </p:nvSpPr>
        <p:spPr>
          <a:xfrm>
            <a:off x="210312" y="1311690"/>
            <a:ext cx="11981688" cy="2431435"/>
          </a:xfrm>
          <a:prstGeom prst="rect">
            <a:avLst/>
          </a:prstGeom>
          <a:noFill/>
        </p:spPr>
        <p:txBody>
          <a:bodyPr wrap="square" rtlCol="0">
            <a:spAutoFit/>
          </a:bodyPr>
          <a:lstStyle/>
          <a:p>
            <a:r>
              <a:rPr lang="en-US" sz="3800" dirty="0">
                <a:latin typeface="Tahoma" panose="020B0604030504040204" pitchFamily="34" charset="0"/>
                <a:ea typeface="Tahoma" panose="020B0604030504040204" pitchFamily="34" charset="0"/>
                <a:cs typeface="Tahoma" panose="020B0604030504040204" pitchFamily="34" charset="0"/>
              </a:rPr>
              <a:t>“he saved us, not because of works done by us in righteousness, but </a:t>
            </a:r>
            <a:r>
              <a:rPr lang="en-US" sz="3800" dirty="0">
                <a:solidFill>
                  <a:srgbClr val="0070C0"/>
                </a:solidFill>
                <a:latin typeface="Tahoma" panose="020B0604030504040204" pitchFamily="34" charset="0"/>
                <a:ea typeface="Tahoma" panose="020B0604030504040204" pitchFamily="34" charset="0"/>
                <a:cs typeface="Tahoma" panose="020B0604030504040204" pitchFamily="34" charset="0"/>
              </a:rPr>
              <a:t>according to his own mercy</a:t>
            </a:r>
            <a:r>
              <a:rPr lang="en-US" sz="3800" dirty="0">
                <a:latin typeface="Tahoma" panose="020B0604030504040204" pitchFamily="34" charset="0"/>
                <a:ea typeface="Tahoma" panose="020B0604030504040204" pitchFamily="34" charset="0"/>
                <a:cs typeface="Tahoma" panose="020B0604030504040204" pitchFamily="34" charset="0"/>
              </a:rPr>
              <a:t>, by the washing of regeneration and renewal of the Holy Spirit,” (Titus 3:5 ESV)</a:t>
            </a:r>
          </a:p>
        </p:txBody>
      </p:sp>
      <p:sp>
        <p:nvSpPr>
          <p:cNvPr id="3" name="TextBox 2">
            <a:extLst>
              <a:ext uri="{FF2B5EF4-FFF2-40B4-BE49-F238E27FC236}">
                <a16:creationId xmlns:a16="http://schemas.microsoft.com/office/drawing/2014/main" id="{E6AC4EA5-E729-34E0-346F-1D168319996C}"/>
              </a:ext>
            </a:extLst>
          </p:cNvPr>
          <p:cNvSpPr txBox="1"/>
          <p:nvPr/>
        </p:nvSpPr>
        <p:spPr>
          <a:xfrm>
            <a:off x="210312" y="231692"/>
            <a:ext cx="9539744" cy="738664"/>
          </a:xfrm>
          <a:prstGeom prst="rect">
            <a:avLst/>
          </a:prstGeom>
          <a:noFill/>
        </p:spPr>
        <p:txBody>
          <a:bodyPr wrap="square" rtlCol="0">
            <a:spAutoFit/>
          </a:bodyPr>
          <a:lstStyle/>
          <a:p>
            <a:r>
              <a:rPr lang="en-US" sz="4200" b="1" dirty="0">
                <a:solidFill>
                  <a:srgbClr val="C00000"/>
                </a:solidFill>
              </a:rPr>
              <a:t>God Saved us According to His Mercy</a:t>
            </a:r>
          </a:p>
        </p:txBody>
      </p:sp>
    </p:spTree>
    <p:extLst>
      <p:ext uri="{BB962C8B-B14F-4D97-AF65-F5344CB8AC3E}">
        <p14:creationId xmlns:p14="http://schemas.microsoft.com/office/powerpoint/2010/main" val="3653525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7BD1A63-6CA4-E0FA-CC5F-08F6A8C4F649}"/>
              </a:ext>
            </a:extLst>
          </p:cNvPr>
          <p:cNvSpPr txBox="1"/>
          <p:nvPr/>
        </p:nvSpPr>
        <p:spPr>
          <a:xfrm>
            <a:off x="318977" y="1225689"/>
            <a:ext cx="11270512" cy="5632311"/>
          </a:xfrm>
          <a:prstGeom prst="rect">
            <a:avLst/>
          </a:prstGeom>
          <a:noFill/>
        </p:spPr>
        <p:txBody>
          <a:bodyPr wrap="square" rtlCol="0">
            <a:spAutoFit/>
          </a:bodyPr>
          <a:lstStyle/>
          <a:p>
            <a:r>
              <a:rPr lang="en-US" sz="3800" dirty="0">
                <a:latin typeface="Tahoma" panose="020B0604030504040204" pitchFamily="34" charset="0"/>
                <a:ea typeface="Tahoma" panose="020B0604030504040204" pitchFamily="34" charset="0"/>
                <a:cs typeface="Tahoma" panose="020B0604030504040204" pitchFamily="34" charset="0"/>
              </a:rPr>
              <a:t>“And you, child, will be called the prophet of the Most High; for you will go before the Lord to prepare his ways, to give knowledge of salvation to his people in the forgiveness of their sins, </a:t>
            </a:r>
            <a:r>
              <a:rPr lang="en-US" sz="3800" dirty="0">
                <a:solidFill>
                  <a:srgbClr val="0070C0"/>
                </a:solidFill>
                <a:latin typeface="Tahoma" panose="020B0604030504040204" pitchFamily="34" charset="0"/>
                <a:ea typeface="Tahoma" panose="020B0604030504040204" pitchFamily="34" charset="0"/>
                <a:cs typeface="Tahoma" panose="020B0604030504040204" pitchFamily="34" charset="0"/>
              </a:rPr>
              <a:t>because of the tender mercy of our God</a:t>
            </a:r>
            <a:r>
              <a:rPr lang="en-US" sz="3800" dirty="0">
                <a:latin typeface="Tahoma" panose="020B0604030504040204" pitchFamily="34" charset="0"/>
                <a:ea typeface="Tahoma" panose="020B0604030504040204" pitchFamily="34" charset="0"/>
                <a:cs typeface="Tahoma" panose="020B0604030504040204" pitchFamily="34" charset="0"/>
              </a:rPr>
              <a:t>, whereby the sunrise shall visit us from on high to give light to those who sit in darkness and in the shadow of death, to guide our feet into the way of peace.”” (Luke 1:76–79 ESV)</a:t>
            </a:r>
          </a:p>
          <a:p>
            <a:endParaRPr lang="en-US" dirty="0"/>
          </a:p>
        </p:txBody>
      </p:sp>
      <p:sp>
        <p:nvSpPr>
          <p:cNvPr id="3" name="TextBox 2">
            <a:extLst>
              <a:ext uri="{FF2B5EF4-FFF2-40B4-BE49-F238E27FC236}">
                <a16:creationId xmlns:a16="http://schemas.microsoft.com/office/drawing/2014/main" id="{6E342A9C-EE9B-72C8-68DC-DD11DDEDD22D}"/>
              </a:ext>
            </a:extLst>
          </p:cNvPr>
          <p:cNvSpPr txBox="1"/>
          <p:nvPr/>
        </p:nvSpPr>
        <p:spPr>
          <a:xfrm>
            <a:off x="210312" y="231692"/>
            <a:ext cx="9539744" cy="738664"/>
          </a:xfrm>
          <a:prstGeom prst="rect">
            <a:avLst/>
          </a:prstGeom>
          <a:noFill/>
        </p:spPr>
        <p:txBody>
          <a:bodyPr wrap="square" rtlCol="0">
            <a:spAutoFit/>
          </a:bodyPr>
          <a:lstStyle/>
          <a:p>
            <a:r>
              <a:rPr lang="en-US" sz="4200" b="1" dirty="0">
                <a:solidFill>
                  <a:srgbClr val="C00000"/>
                </a:solidFill>
              </a:rPr>
              <a:t>God Saved us According to His Mercy</a:t>
            </a:r>
          </a:p>
        </p:txBody>
      </p:sp>
    </p:spTree>
    <p:extLst>
      <p:ext uri="{BB962C8B-B14F-4D97-AF65-F5344CB8AC3E}">
        <p14:creationId xmlns:p14="http://schemas.microsoft.com/office/powerpoint/2010/main" val="36062015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C7E905-533E-6006-DAB6-FAC3BE95256B}"/>
              </a:ext>
            </a:extLst>
          </p:cNvPr>
          <p:cNvSpPr txBox="1"/>
          <p:nvPr/>
        </p:nvSpPr>
        <p:spPr>
          <a:xfrm>
            <a:off x="210312" y="1311690"/>
            <a:ext cx="11981688" cy="2431435"/>
          </a:xfrm>
          <a:prstGeom prst="rect">
            <a:avLst/>
          </a:prstGeom>
          <a:noFill/>
        </p:spPr>
        <p:txBody>
          <a:bodyPr wrap="square" rtlCol="0">
            <a:spAutoFit/>
          </a:bodyPr>
          <a:lstStyle/>
          <a:p>
            <a:r>
              <a:rPr lang="en-US" sz="3800" dirty="0">
                <a:latin typeface="Tahoma" panose="020B0604030504040204" pitchFamily="34" charset="0"/>
                <a:ea typeface="Tahoma" panose="020B0604030504040204" pitchFamily="34" charset="0"/>
                <a:cs typeface="Tahoma" panose="020B0604030504040204" pitchFamily="34" charset="0"/>
              </a:rPr>
              <a:t>“he saved us, not because of works done by us in righteousness, but according to his own mercy, </a:t>
            </a:r>
            <a:r>
              <a:rPr lang="en-US" sz="3800" dirty="0">
                <a:solidFill>
                  <a:srgbClr val="0070C0"/>
                </a:solidFill>
                <a:latin typeface="Tahoma" panose="020B0604030504040204" pitchFamily="34" charset="0"/>
                <a:ea typeface="Tahoma" panose="020B0604030504040204" pitchFamily="34" charset="0"/>
                <a:cs typeface="Tahoma" panose="020B0604030504040204" pitchFamily="34" charset="0"/>
              </a:rPr>
              <a:t>by the washing of regeneration</a:t>
            </a:r>
            <a:r>
              <a:rPr lang="en-US" sz="3800" dirty="0">
                <a:latin typeface="Tahoma" panose="020B0604030504040204" pitchFamily="34" charset="0"/>
                <a:ea typeface="Tahoma" panose="020B0604030504040204" pitchFamily="34" charset="0"/>
                <a:cs typeface="Tahoma" panose="020B0604030504040204" pitchFamily="34" charset="0"/>
              </a:rPr>
              <a:t> and renewal of the Holy Spirit,” (Titus 3:5 ESV)</a:t>
            </a:r>
          </a:p>
        </p:txBody>
      </p:sp>
      <p:sp>
        <p:nvSpPr>
          <p:cNvPr id="3" name="TextBox 2">
            <a:extLst>
              <a:ext uri="{FF2B5EF4-FFF2-40B4-BE49-F238E27FC236}">
                <a16:creationId xmlns:a16="http://schemas.microsoft.com/office/drawing/2014/main" id="{E6AC4EA5-E729-34E0-346F-1D168319996C}"/>
              </a:ext>
            </a:extLst>
          </p:cNvPr>
          <p:cNvSpPr txBox="1"/>
          <p:nvPr/>
        </p:nvSpPr>
        <p:spPr>
          <a:xfrm>
            <a:off x="210312" y="231692"/>
            <a:ext cx="10677428" cy="738664"/>
          </a:xfrm>
          <a:prstGeom prst="rect">
            <a:avLst/>
          </a:prstGeom>
          <a:noFill/>
        </p:spPr>
        <p:txBody>
          <a:bodyPr wrap="square" rtlCol="0">
            <a:spAutoFit/>
          </a:bodyPr>
          <a:lstStyle/>
          <a:p>
            <a:r>
              <a:rPr lang="en-US" sz="4200" b="1" dirty="0">
                <a:solidFill>
                  <a:srgbClr val="C00000"/>
                </a:solidFill>
              </a:rPr>
              <a:t>God Saved us by the Washing of Regeneration</a:t>
            </a:r>
          </a:p>
        </p:txBody>
      </p:sp>
    </p:spTree>
    <p:extLst>
      <p:ext uri="{BB962C8B-B14F-4D97-AF65-F5344CB8AC3E}">
        <p14:creationId xmlns:p14="http://schemas.microsoft.com/office/powerpoint/2010/main" val="30987254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C7E905-533E-6006-DAB6-FAC3BE95256B}"/>
              </a:ext>
            </a:extLst>
          </p:cNvPr>
          <p:cNvSpPr txBox="1"/>
          <p:nvPr/>
        </p:nvSpPr>
        <p:spPr>
          <a:xfrm>
            <a:off x="210312" y="1311690"/>
            <a:ext cx="11981688" cy="4770537"/>
          </a:xfrm>
          <a:prstGeom prst="rect">
            <a:avLst/>
          </a:prstGeom>
          <a:noFill/>
        </p:spPr>
        <p:txBody>
          <a:bodyPr wrap="square" rtlCol="0">
            <a:spAutoFit/>
          </a:bodyPr>
          <a:lstStyle/>
          <a:p>
            <a:r>
              <a:rPr lang="en-US" sz="3800" dirty="0">
                <a:latin typeface="Tahoma" panose="020B0604030504040204" pitchFamily="34" charset="0"/>
                <a:ea typeface="Tahoma" panose="020B0604030504040204" pitchFamily="34" charset="0"/>
                <a:cs typeface="Tahoma" panose="020B0604030504040204" pitchFamily="34" charset="0"/>
              </a:rPr>
              <a:t>“I will sprinkle clean water on you, and you shall be clean from all your </a:t>
            </a:r>
            <a:r>
              <a:rPr lang="en-US" sz="3800" dirty="0" err="1">
                <a:latin typeface="Tahoma" panose="020B0604030504040204" pitchFamily="34" charset="0"/>
                <a:ea typeface="Tahoma" panose="020B0604030504040204" pitchFamily="34" charset="0"/>
                <a:cs typeface="Tahoma" panose="020B0604030504040204" pitchFamily="34" charset="0"/>
              </a:rPr>
              <a:t>uncleannesses</a:t>
            </a:r>
            <a:r>
              <a:rPr lang="en-US" sz="3800" dirty="0">
                <a:latin typeface="Tahoma" panose="020B0604030504040204" pitchFamily="34" charset="0"/>
                <a:ea typeface="Tahoma" panose="020B0604030504040204" pitchFamily="34" charset="0"/>
                <a:cs typeface="Tahoma" panose="020B0604030504040204" pitchFamily="34" charset="0"/>
              </a:rPr>
              <a:t>, and from all your idols I will cleanse you. And I will give you a new heart, and a new spirit I will put within you. And I will remove the heart of stone from your flesh and give you a heart of flesh. And I will put my Spirit within you, and cause you to walk in my statutes and be careful to obey my rules.” (Ezek. 36:25–27 ESV)</a:t>
            </a:r>
          </a:p>
        </p:txBody>
      </p:sp>
      <p:sp>
        <p:nvSpPr>
          <p:cNvPr id="3" name="TextBox 2">
            <a:extLst>
              <a:ext uri="{FF2B5EF4-FFF2-40B4-BE49-F238E27FC236}">
                <a16:creationId xmlns:a16="http://schemas.microsoft.com/office/drawing/2014/main" id="{E6AC4EA5-E729-34E0-346F-1D168319996C}"/>
              </a:ext>
            </a:extLst>
          </p:cNvPr>
          <p:cNvSpPr txBox="1"/>
          <p:nvPr/>
        </p:nvSpPr>
        <p:spPr>
          <a:xfrm>
            <a:off x="210312" y="231692"/>
            <a:ext cx="10677428" cy="738664"/>
          </a:xfrm>
          <a:prstGeom prst="rect">
            <a:avLst/>
          </a:prstGeom>
          <a:noFill/>
        </p:spPr>
        <p:txBody>
          <a:bodyPr wrap="square" rtlCol="0">
            <a:spAutoFit/>
          </a:bodyPr>
          <a:lstStyle/>
          <a:p>
            <a:r>
              <a:rPr lang="en-US" sz="4200" b="1" dirty="0">
                <a:solidFill>
                  <a:srgbClr val="C00000"/>
                </a:solidFill>
              </a:rPr>
              <a:t>God Saved us by the Washing of Regeneration</a:t>
            </a:r>
          </a:p>
        </p:txBody>
      </p:sp>
    </p:spTree>
    <p:extLst>
      <p:ext uri="{BB962C8B-B14F-4D97-AF65-F5344CB8AC3E}">
        <p14:creationId xmlns:p14="http://schemas.microsoft.com/office/powerpoint/2010/main" val="33231433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C7E905-533E-6006-DAB6-FAC3BE95256B}"/>
              </a:ext>
            </a:extLst>
          </p:cNvPr>
          <p:cNvSpPr txBox="1"/>
          <p:nvPr/>
        </p:nvSpPr>
        <p:spPr>
          <a:xfrm>
            <a:off x="210312" y="1311690"/>
            <a:ext cx="11981688" cy="2431435"/>
          </a:xfrm>
          <a:prstGeom prst="rect">
            <a:avLst/>
          </a:prstGeom>
          <a:noFill/>
        </p:spPr>
        <p:txBody>
          <a:bodyPr wrap="square" rtlCol="0">
            <a:spAutoFit/>
          </a:bodyPr>
          <a:lstStyle/>
          <a:p>
            <a:r>
              <a:rPr lang="en-US" sz="3800" dirty="0">
                <a:latin typeface="Tahoma" panose="020B0604030504040204" pitchFamily="34" charset="0"/>
                <a:ea typeface="Tahoma" panose="020B0604030504040204" pitchFamily="34" charset="0"/>
                <a:cs typeface="Tahoma" panose="020B0604030504040204" pitchFamily="34" charset="0"/>
              </a:rPr>
              <a:t>“he saved us, not because of works done by us in righteousness, but according to his own mercy, by the washing of regeneration and </a:t>
            </a:r>
            <a:r>
              <a:rPr lang="en-US" sz="3800" dirty="0">
                <a:solidFill>
                  <a:srgbClr val="0070C0"/>
                </a:solidFill>
                <a:latin typeface="Tahoma" panose="020B0604030504040204" pitchFamily="34" charset="0"/>
                <a:ea typeface="Tahoma" panose="020B0604030504040204" pitchFamily="34" charset="0"/>
                <a:cs typeface="Tahoma" panose="020B0604030504040204" pitchFamily="34" charset="0"/>
              </a:rPr>
              <a:t>renewal of the Holy Spirit</a:t>
            </a:r>
            <a:r>
              <a:rPr lang="en-US" sz="3800" dirty="0">
                <a:latin typeface="Tahoma" panose="020B0604030504040204" pitchFamily="34" charset="0"/>
                <a:ea typeface="Tahoma" panose="020B0604030504040204" pitchFamily="34" charset="0"/>
                <a:cs typeface="Tahoma" panose="020B0604030504040204" pitchFamily="34" charset="0"/>
              </a:rPr>
              <a:t>,” (Titus 3:5 ESV)</a:t>
            </a:r>
          </a:p>
        </p:txBody>
      </p:sp>
      <p:sp>
        <p:nvSpPr>
          <p:cNvPr id="3" name="TextBox 2">
            <a:extLst>
              <a:ext uri="{FF2B5EF4-FFF2-40B4-BE49-F238E27FC236}">
                <a16:creationId xmlns:a16="http://schemas.microsoft.com/office/drawing/2014/main" id="{E6AC4EA5-E729-34E0-346F-1D168319996C}"/>
              </a:ext>
            </a:extLst>
          </p:cNvPr>
          <p:cNvSpPr txBox="1"/>
          <p:nvPr/>
        </p:nvSpPr>
        <p:spPr>
          <a:xfrm>
            <a:off x="210312" y="231692"/>
            <a:ext cx="10677428" cy="738664"/>
          </a:xfrm>
          <a:prstGeom prst="rect">
            <a:avLst/>
          </a:prstGeom>
          <a:noFill/>
        </p:spPr>
        <p:txBody>
          <a:bodyPr wrap="square" rtlCol="0">
            <a:spAutoFit/>
          </a:bodyPr>
          <a:lstStyle/>
          <a:p>
            <a:r>
              <a:rPr lang="en-US" sz="4200" b="1" dirty="0">
                <a:solidFill>
                  <a:srgbClr val="C00000"/>
                </a:solidFill>
              </a:rPr>
              <a:t>God Saved us by the Renewal of the Holy Spirit</a:t>
            </a:r>
          </a:p>
        </p:txBody>
      </p:sp>
    </p:spTree>
    <p:extLst>
      <p:ext uri="{BB962C8B-B14F-4D97-AF65-F5344CB8AC3E}">
        <p14:creationId xmlns:p14="http://schemas.microsoft.com/office/powerpoint/2010/main" val="1500899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p&#10;&#10;Description automatically generated">
            <a:extLst>
              <a:ext uri="{FF2B5EF4-FFF2-40B4-BE49-F238E27FC236}">
                <a16:creationId xmlns:a16="http://schemas.microsoft.com/office/drawing/2014/main" id="{9368C6DE-382B-D853-FFD9-4158109B94B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405" y="0"/>
            <a:ext cx="12754810" cy="6858000"/>
          </a:xfrm>
          <a:prstGeom prst="rect">
            <a:avLst/>
          </a:prstGeom>
        </p:spPr>
      </p:pic>
    </p:spTree>
    <p:extLst>
      <p:ext uri="{BB962C8B-B14F-4D97-AF65-F5344CB8AC3E}">
        <p14:creationId xmlns:p14="http://schemas.microsoft.com/office/powerpoint/2010/main" val="6919566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C7E905-533E-6006-DAB6-FAC3BE95256B}"/>
              </a:ext>
            </a:extLst>
          </p:cNvPr>
          <p:cNvSpPr txBox="1"/>
          <p:nvPr/>
        </p:nvSpPr>
        <p:spPr>
          <a:xfrm>
            <a:off x="210312" y="1311690"/>
            <a:ext cx="11981688" cy="2431435"/>
          </a:xfrm>
          <a:prstGeom prst="rect">
            <a:avLst/>
          </a:prstGeom>
          <a:noFill/>
        </p:spPr>
        <p:txBody>
          <a:bodyPr wrap="square" rtlCol="0">
            <a:spAutoFit/>
          </a:bodyPr>
          <a:lstStyle/>
          <a:p>
            <a:r>
              <a:rPr lang="en-US" sz="3800" dirty="0">
                <a:latin typeface="Tahoma" panose="020B0604030504040204" pitchFamily="34" charset="0"/>
                <a:ea typeface="Tahoma" panose="020B0604030504040204" pitchFamily="34" charset="0"/>
                <a:cs typeface="Tahoma" panose="020B0604030504040204" pitchFamily="34" charset="0"/>
              </a:rPr>
              <a:t>“Do not be conformed to this world, but be transformed by the renewal of your mind, that by testing you may discern what is the will of God, what is good and acceptable and perfect.” (Rom. 12:2 ESV)</a:t>
            </a:r>
          </a:p>
        </p:txBody>
      </p:sp>
      <p:sp>
        <p:nvSpPr>
          <p:cNvPr id="3" name="TextBox 2">
            <a:extLst>
              <a:ext uri="{FF2B5EF4-FFF2-40B4-BE49-F238E27FC236}">
                <a16:creationId xmlns:a16="http://schemas.microsoft.com/office/drawing/2014/main" id="{E6AC4EA5-E729-34E0-346F-1D168319996C}"/>
              </a:ext>
            </a:extLst>
          </p:cNvPr>
          <p:cNvSpPr txBox="1"/>
          <p:nvPr/>
        </p:nvSpPr>
        <p:spPr>
          <a:xfrm>
            <a:off x="210312" y="231692"/>
            <a:ext cx="10677428" cy="738664"/>
          </a:xfrm>
          <a:prstGeom prst="rect">
            <a:avLst/>
          </a:prstGeom>
          <a:noFill/>
        </p:spPr>
        <p:txBody>
          <a:bodyPr wrap="square" rtlCol="0">
            <a:spAutoFit/>
          </a:bodyPr>
          <a:lstStyle/>
          <a:p>
            <a:r>
              <a:rPr lang="en-US" sz="4200" b="1" dirty="0">
                <a:solidFill>
                  <a:srgbClr val="C00000"/>
                </a:solidFill>
              </a:rPr>
              <a:t>God Saved us by the Renewal of the Holy Spirit</a:t>
            </a:r>
          </a:p>
        </p:txBody>
      </p:sp>
    </p:spTree>
    <p:extLst>
      <p:ext uri="{BB962C8B-B14F-4D97-AF65-F5344CB8AC3E}">
        <p14:creationId xmlns:p14="http://schemas.microsoft.com/office/powerpoint/2010/main" val="6191719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C7E905-533E-6006-DAB6-FAC3BE95256B}"/>
              </a:ext>
            </a:extLst>
          </p:cNvPr>
          <p:cNvSpPr txBox="1"/>
          <p:nvPr/>
        </p:nvSpPr>
        <p:spPr>
          <a:xfrm>
            <a:off x="210312" y="1311690"/>
            <a:ext cx="11981688" cy="1261884"/>
          </a:xfrm>
          <a:prstGeom prst="rect">
            <a:avLst/>
          </a:prstGeom>
          <a:noFill/>
        </p:spPr>
        <p:txBody>
          <a:bodyPr wrap="square" rtlCol="0">
            <a:spAutoFit/>
          </a:bodyPr>
          <a:lstStyle/>
          <a:p>
            <a:r>
              <a:rPr lang="en-US" sz="3800" dirty="0">
                <a:latin typeface="Tahoma" panose="020B0604030504040204" pitchFamily="34" charset="0"/>
                <a:ea typeface="Tahoma" panose="020B0604030504040204" pitchFamily="34" charset="0"/>
                <a:cs typeface="Tahoma" panose="020B0604030504040204" pitchFamily="34" charset="0"/>
              </a:rPr>
              <a:t>“The Holy Spirit, whom he poured out on us </a:t>
            </a:r>
            <a:r>
              <a:rPr lang="en-US" sz="3800" dirty="0">
                <a:solidFill>
                  <a:srgbClr val="0070C0"/>
                </a:solidFill>
                <a:latin typeface="Tahoma" panose="020B0604030504040204" pitchFamily="34" charset="0"/>
                <a:ea typeface="Tahoma" panose="020B0604030504040204" pitchFamily="34" charset="0"/>
                <a:cs typeface="Tahoma" panose="020B0604030504040204" pitchFamily="34" charset="0"/>
              </a:rPr>
              <a:t>richly</a:t>
            </a:r>
            <a:r>
              <a:rPr lang="en-US" sz="3800" dirty="0">
                <a:latin typeface="Tahoma" panose="020B0604030504040204" pitchFamily="34" charset="0"/>
                <a:ea typeface="Tahoma" panose="020B0604030504040204" pitchFamily="34" charset="0"/>
                <a:cs typeface="Tahoma" panose="020B0604030504040204" pitchFamily="34" charset="0"/>
              </a:rPr>
              <a:t> through Jesus Christ our Savior,” (Titus 3:5–6 ESV)</a:t>
            </a:r>
          </a:p>
        </p:txBody>
      </p:sp>
      <p:sp>
        <p:nvSpPr>
          <p:cNvPr id="3" name="TextBox 2">
            <a:extLst>
              <a:ext uri="{FF2B5EF4-FFF2-40B4-BE49-F238E27FC236}">
                <a16:creationId xmlns:a16="http://schemas.microsoft.com/office/drawing/2014/main" id="{E6AC4EA5-E729-34E0-346F-1D168319996C}"/>
              </a:ext>
            </a:extLst>
          </p:cNvPr>
          <p:cNvSpPr txBox="1"/>
          <p:nvPr/>
        </p:nvSpPr>
        <p:spPr>
          <a:xfrm>
            <a:off x="210312" y="231692"/>
            <a:ext cx="10677428" cy="738664"/>
          </a:xfrm>
          <a:prstGeom prst="rect">
            <a:avLst/>
          </a:prstGeom>
          <a:noFill/>
        </p:spPr>
        <p:txBody>
          <a:bodyPr wrap="square" rtlCol="0">
            <a:spAutoFit/>
          </a:bodyPr>
          <a:lstStyle/>
          <a:p>
            <a:r>
              <a:rPr lang="en-US" sz="4200" b="1" dirty="0">
                <a:solidFill>
                  <a:srgbClr val="C00000"/>
                </a:solidFill>
              </a:rPr>
              <a:t>God poured out the Holy Spirit Richly</a:t>
            </a:r>
          </a:p>
        </p:txBody>
      </p:sp>
    </p:spTree>
    <p:extLst>
      <p:ext uri="{BB962C8B-B14F-4D97-AF65-F5344CB8AC3E}">
        <p14:creationId xmlns:p14="http://schemas.microsoft.com/office/powerpoint/2010/main" val="42485170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C7E905-533E-6006-DAB6-FAC3BE95256B}"/>
              </a:ext>
            </a:extLst>
          </p:cNvPr>
          <p:cNvSpPr txBox="1"/>
          <p:nvPr/>
        </p:nvSpPr>
        <p:spPr>
          <a:xfrm>
            <a:off x="210312" y="1311690"/>
            <a:ext cx="11981688" cy="3016210"/>
          </a:xfrm>
          <a:prstGeom prst="rect">
            <a:avLst/>
          </a:prstGeom>
          <a:noFill/>
        </p:spPr>
        <p:txBody>
          <a:bodyPr wrap="square" rtlCol="0">
            <a:spAutoFit/>
          </a:bodyPr>
          <a:lstStyle/>
          <a:p>
            <a:r>
              <a:rPr lang="en-US" sz="3800" dirty="0">
                <a:latin typeface="Tahoma" panose="020B0604030504040204" pitchFamily="34" charset="0"/>
                <a:ea typeface="Tahoma" panose="020B0604030504040204" pitchFamily="34" charset="0"/>
                <a:cs typeface="Tahoma" panose="020B0604030504040204" pitchFamily="34" charset="0"/>
              </a:rPr>
              <a:t>“For I will pour water on the thirsty land, and streams on the dry ground; I will </a:t>
            </a:r>
            <a:r>
              <a:rPr lang="en-US" sz="3800" dirty="0">
                <a:solidFill>
                  <a:srgbClr val="0070C0"/>
                </a:solidFill>
                <a:latin typeface="Tahoma" panose="020B0604030504040204" pitchFamily="34" charset="0"/>
                <a:ea typeface="Tahoma" panose="020B0604030504040204" pitchFamily="34" charset="0"/>
                <a:cs typeface="Tahoma" panose="020B0604030504040204" pitchFamily="34" charset="0"/>
              </a:rPr>
              <a:t>pour my Spirit </a:t>
            </a:r>
            <a:r>
              <a:rPr lang="en-US" sz="3800" dirty="0">
                <a:latin typeface="Tahoma" panose="020B0604030504040204" pitchFamily="34" charset="0"/>
                <a:ea typeface="Tahoma" panose="020B0604030504040204" pitchFamily="34" charset="0"/>
                <a:cs typeface="Tahoma" panose="020B0604030504040204" pitchFamily="34" charset="0"/>
              </a:rPr>
              <a:t>upon your offspring, and my blessing on your descendants. They shall spring up among the grass like willows by flowing streams.” (Is. 44:3–4 ESV)</a:t>
            </a:r>
          </a:p>
        </p:txBody>
      </p:sp>
      <p:sp>
        <p:nvSpPr>
          <p:cNvPr id="3" name="TextBox 2">
            <a:extLst>
              <a:ext uri="{FF2B5EF4-FFF2-40B4-BE49-F238E27FC236}">
                <a16:creationId xmlns:a16="http://schemas.microsoft.com/office/drawing/2014/main" id="{E6AC4EA5-E729-34E0-346F-1D168319996C}"/>
              </a:ext>
            </a:extLst>
          </p:cNvPr>
          <p:cNvSpPr txBox="1"/>
          <p:nvPr/>
        </p:nvSpPr>
        <p:spPr>
          <a:xfrm>
            <a:off x="210312" y="231692"/>
            <a:ext cx="10677428" cy="738664"/>
          </a:xfrm>
          <a:prstGeom prst="rect">
            <a:avLst/>
          </a:prstGeom>
          <a:noFill/>
        </p:spPr>
        <p:txBody>
          <a:bodyPr wrap="square" rtlCol="0">
            <a:spAutoFit/>
          </a:bodyPr>
          <a:lstStyle/>
          <a:p>
            <a:r>
              <a:rPr lang="en-US" sz="4200" b="1" dirty="0">
                <a:solidFill>
                  <a:srgbClr val="C00000"/>
                </a:solidFill>
              </a:rPr>
              <a:t>God poured out the Holy Spirit Richly</a:t>
            </a:r>
          </a:p>
        </p:txBody>
      </p:sp>
    </p:spTree>
    <p:extLst>
      <p:ext uri="{BB962C8B-B14F-4D97-AF65-F5344CB8AC3E}">
        <p14:creationId xmlns:p14="http://schemas.microsoft.com/office/powerpoint/2010/main" val="6737661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C7E905-533E-6006-DAB6-FAC3BE95256B}"/>
              </a:ext>
            </a:extLst>
          </p:cNvPr>
          <p:cNvSpPr txBox="1"/>
          <p:nvPr/>
        </p:nvSpPr>
        <p:spPr>
          <a:xfrm>
            <a:off x="210312" y="1311690"/>
            <a:ext cx="11981688" cy="3600986"/>
          </a:xfrm>
          <a:prstGeom prst="rect">
            <a:avLst/>
          </a:prstGeom>
          <a:noFill/>
        </p:spPr>
        <p:txBody>
          <a:bodyPr wrap="square" rtlCol="0">
            <a:spAutoFit/>
          </a:bodyPr>
          <a:lstStyle/>
          <a:p>
            <a:r>
              <a:rPr lang="en-US" sz="3800" dirty="0">
                <a:latin typeface="Tahoma" panose="020B0604030504040204" pitchFamily="34" charset="0"/>
                <a:ea typeface="Tahoma" panose="020B0604030504040204" pitchFamily="34" charset="0"/>
                <a:cs typeface="Tahoma" panose="020B0604030504040204" pitchFamily="34" charset="0"/>
              </a:rPr>
              <a:t>““And it shall come to pass afterward, that I will </a:t>
            </a:r>
            <a:r>
              <a:rPr lang="en-US" sz="3800" dirty="0">
                <a:solidFill>
                  <a:srgbClr val="0070C0"/>
                </a:solidFill>
                <a:latin typeface="Tahoma" panose="020B0604030504040204" pitchFamily="34" charset="0"/>
                <a:ea typeface="Tahoma" panose="020B0604030504040204" pitchFamily="34" charset="0"/>
                <a:cs typeface="Tahoma" panose="020B0604030504040204" pitchFamily="34" charset="0"/>
              </a:rPr>
              <a:t>pour out my Spirit</a:t>
            </a:r>
            <a:r>
              <a:rPr lang="en-US" sz="3800" dirty="0">
                <a:latin typeface="Tahoma" panose="020B0604030504040204" pitchFamily="34" charset="0"/>
                <a:ea typeface="Tahoma" panose="020B0604030504040204" pitchFamily="34" charset="0"/>
                <a:cs typeface="Tahoma" panose="020B0604030504040204" pitchFamily="34" charset="0"/>
              </a:rPr>
              <a:t> on all flesh; your sons and your daughters shall prophesy, your old men shall dream dreams, and your young men shall see visions. Even on the male and female servants in those days I will </a:t>
            </a:r>
            <a:r>
              <a:rPr lang="en-US" sz="3800" dirty="0">
                <a:solidFill>
                  <a:srgbClr val="0070C0"/>
                </a:solidFill>
                <a:latin typeface="Tahoma" panose="020B0604030504040204" pitchFamily="34" charset="0"/>
                <a:ea typeface="Tahoma" panose="020B0604030504040204" pitchFamily="34" charset="0"/>
                <a:cs typeface="Tahoma" panose="020B0604030504040204" pitchFamily="34" charset="0"/>
              </a:rPr>
              <a:t>pour out my Spirit</a:t>
            </a:r>
            <a:r>
              <a:rPr lang="en-US" sz="3800" dirty="0">
                <a:latin typeface="Tahoma" panose="020B0604030504040204" pitchFamily="34" charset="0"/>
                <a:ea typeface="Tahoma" panose="020B0604030504040204" pitchFamily="34" charset="0"/>
                <a:cs typeface="Tahoma" panose="020B0604030504040204" pitchFamily="34" charset="0"/>
              </a:rPr>
              <a:t>.” (Joel 2:28–29 ESV)</a:t>
            </a:r>
          </a:p>
        </p:txBody>
      </p:sp>
      <p:sp>
        <p:nvSpPr>
          <p:cNvPr id="3" name="TextBox 2">
            <a:extLst>
              <a:ext uri="{FF2B5EF4-FFF2-40B4-BE49-F238E27FC236}">
                <a16:creationId xmlns:a16="http://schemas.microsoft.com/office/drawing/2014/main" id="{E6AC4EA5-E729-34E0-346F-1D168319996C}"/>
              </a:ext>
            </a:extLst>
          </p:cNvPr>
          <p:cNvSpPr txBox="1"/>
          <p:nvPr/>
        </p:nvSpPr>
        <p:spPr>
          <a:xfrm>
            <a:off x="210312" y="231692"/>
            <a:ext cx="10677428" cy="738664"/>
          </a:xfrm>
          <a:prstGeom prst="rect">
            <a:avLst/>
          </a:prstGeom>
          <a:noFill/>
        </p:spPr>
        <p:txBody>
          <a:bodyPr wrap="square" rtlCol="0">
            <a:spAutoFit/>
          </a:bodyPr>
          <a:lstStyle/>
          <a:p>
            <a:r>
              <a:rPr lang="en-US" sz="4200" b="1" dirty="0">
                <a:solidFill>
                  <a:srgbClr val="C00000"/>
                </a:solidFill>
              </a:rPr>
              <a:t>God poured out the Holy Spirit Richly</a:t>
            </a:r>
          </a:p>
        </p:txBody>
      </p:sp>
    </p:spTree>
    <p:extLst>
      <p:ext uri="{BB962C8B-B14F-4D97-AF65-F5344CB8AC3E}">
        <p14:creationId xmlns:p14="http://schemas.microsoft.com/office/powerpoint/2010/main" val="37131464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C7E905-533E-6006-DAB6-FAC3BE95256B}"/>
              </a:ext>
            </a:extLst>
          </p:cNvPr>
          <p:cNvSpPr txBox="1"/>
          <p:nvPr/>
        </p:nvSpPr>
        <p:spPr>
          <a:xfrm>
            <a:off x="210312" y="1311690"/>
            <a:ext cx="11981688" cy="1846659"/>
          </a:xfrm>
          <a:prstGeom prst="rect">
            <a:avLst/>
          </a:prstGeom>
          <a:noFill/>
        </p:spPr>
        <p:txBody>
          <a:bodyPr wrap="square" rtlCol="0">
            <a:spAutoFit/>
          </a:bodyPr>
          <a:lstStyle/>
          <a:p>
            <a:r>
              <a:rPr lang="en-US" sz="3800" dirty="0">
                <a:latin typeface="Tahoma" panose="020B0604030504040204" pitchFamily="34" charset="0"/>
                <a:ea typeface="Tahoma" panose="020B0604030504040204" pitchFamily="34" charset="0"/>
                <a:cs typeface="Tahoma" panose="020B0604030504040204" pitchFamily="34" charset="0"/>
              </a:rPr>
              <a:t>“so that being justified by his grace we might become </a:t>
            </a:r>
            <a:r>
              <a:rPr lang="en-US" sz="3800" dirty="0">
                <a:solidFill>
                  <a:srgbClr val="0070C0"/>
                </a:solidFill>
                <a:latin typeface="Tahoma" panose="020B0604030504040204" pitchFamily="34" charset="0"/>
                <a:ea typeface="Tahoma" panose="020B0604030504040204" pitchFamily="34" charset="0"/>
                <a:cs typeface="Tahoma" panose="020B0604030504040204" pitchFamily="34" charset="0"/>
              </a:rPr>
              <a:t>heirs according to the hope of eternal life</a:t>
            </a:r>
            <a:r>
              <a:rPr lang="en-US" sz="3800" dirty="0">
                <a:latin typeface="Tahoma" panose="020B0604030504040204" pitchFamily="34" charset="0"/>
                <a:ea typeface="Tahoma" panose="020B0604030504040204" pitchFamily="34" charset="0"/>
                <a:cs typeface="Tahoma" panose="020B0604030504040204" pitchFamily="34" charset="0"/>
              </a:rPr>
              <a:t>.” (Titus 3:7 ESV)</a:t>
            </a:r>
          </a:p>
        </p:txBody>
      </p:sp>
      <p:sp>
        <p:nvSpPr>
          <p:cNvPr id="3" name="TextBox 2">
            <a:extLst>
              <a:ext uri="{FF2B5EF4-FFF2-40B4-BE49-F238E27FC236}">
                <a16:creationId xmlns:a16="http://schemas.microsoft.com/office/drawing/2014/main" id="{E6AC4EA5-E729-34E0-346F-1D168319996C}"/>
              </a:ext>
            </a:extLst>
          </p:cNvPr>
          <p:cNvSpPr txBox="1"/>
          <p:nvPr/>
        </p:nvSpPr>
        <p:spPr>
          <a:xfrm>
            <a:off x="210312" y="231692"/>
            <a:ext cx="10677428" cy="738664"/>
          </a:xfrm>
          <a:prstGeom prst="rect">
            <a:avLst/>
          </a:prstGeom>
          <a:noFill/>
        </p:spPr>
        <p:txBody>
          <a:bodyPr wrap="square" rtlCol="0">
            <a:spAutoFit/>
          </a:bodyPr>
          <a:lstStyle/>
          <a:p>
            <a:r>
              <a:rPr lang="en-US" sz="4200" b="1" dirty="0">
                <a:solidFill>
                  <a:srgbClr val="C00000"/>
                </a:solidFill>
              </a:rPr>
              <a:t>Heirs According to Eternal Life</a:t>
            </a:r>
          </a:p>
        </p:txBody>
      </p:sp>
    </p:spTree>
    <p:extLst>
      <p:ext uri="{BB962C8B-B14F-4D97-AF65-F5344CB8AC3E}">
        <p14:creationId xmlns:p14="http://schemas.microsoft.com/office/powerpoint/2010/main" val="27893172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C7E905-533E-6006-DAB6-FAC3BE95256B}"/>
              </a:ext>
            </a:extLst>
          </p:cNvPr>
          <p:cNvSpPr txBox="1"/>
          <p:nvPr/>
        </p:nvSpPr>
        <p:spPr>
          <a:xfrm>
            <a:off x="210312" y="1311690"/>
            <a:ext cx="11981688" cy="3600986"/>
          </a:xfrm>
          <a:prstGeom prst="rect">
            <a:avLst/>
          </a:prstGeom>
          <a:noFill/>
        </p:spPr>
        <p:txBody>
          <a:bodyPr wrap="square" rtlCol="0">
            <a:spAutoFit/>
          </a:bodyPr>
          <a:lstStyle/>
          <a:p>
            <a:r>
              <a:rPr lang="en-US" sz="3800" dirty="0">
                <a:latin typeface="Tahoma" panose="020B0604030504040204" pitchFamily="34" charset="0"/>
                <a:ea typeface="Tahoma" panose="020B0604030504040204" pitchFamily="34" charset="0"/>
                <a:cs typeface="Tahoma" panose="020B0604030504040204" pitchFamily="34" charset="0"/>
              </a:rPr>
              <a:t>““Father, the hour has come; glorify your Son that the Son may glorify you, since you have given him authority over all flesh, to give </a:t>
            </a:r>
            <a:r>
              <a:rPr lang="en-US" sz="3800" dirty="0">
                <a:solidFill>
                  <a:srgbClr val="0070C0"/>
                </a:solidFill>
                <a:latin typeface="Tahoma" panose="020B0604030504040204" pitchFamily="34" charset="0"/>
                <a:ea typeface="Tahoma" panose="020B0604030504040204" pitchFamily="34" charset="0"/>
                <a:cs typeface="Tahoma" panose="020B0604030504040204" pitchFamily="34" charset="0"/>
              </a:rPr>
              <a:t>eternal life </a:t>
            </a:r>
            <a:r>
              <a:rPr lang="en-US" sz="3800" dirty="0">
                <a:latin typeface="Tahoma" panose="020B0604030504040204" pitchFamily="34" charset="0"/>
                <a:ea typeface="Tahoma" panose="020B0604030504040204" pitchFamily="34" charset="0"/>
                <a:cs typeface="Tahoma" panose="020B0604030504040204" pitchFamily="34" charset="0"/>
              </a:rPr>
              <a:t>to all whom you have given him. And </a:t>
            </a:r>
            <a:r>
              <a:rPr lang="en-US" sz="3800" dirty="0">
                <a:solidFill>
                  <a:srgbClr val="0070C0"/>
                </a:solidFill>
                <a:latin typeface="Tahoma" panose="020B0604030504040204" pitchFamily="34" charset="0"/>
                <a:ea typeface="Tahoma" panose="020B0604030504040204" pitchFamily="34" charset="0"/>
                <a:cs typeface="Tahoma" panose="020B0604030504040204" pitchFamily="34" charset="0"/>
              </a:rPr>
              <a:t>this is eternal life</a:t>
            </a:r>
            <a:r>
              <a:rPr lang="en-US" sz="3800" dirty="0">
                <a:latin typeface="Tahoma" panose="020B0604030504040204" pitchFamily="34" charset="0"/>
                <a:ea typeface="Tahoma" panose="020B0604030504040204" pitchFamily="34" charset="0"/>
                <a:cs typeface="Tahoma" panose="020B0604030504040204" pitchFamily="34" charset="0"/>
              </a:rPr>
              <a:t>, that they know you, the only true God, and Jesus Christ whom you have sent.” (John 17:1–3 ESV)</a:t>
            </a:r>
          </a:p>
        </p:txBody>
      </p:sp>
      <p:sp>
        <p:nvSpPr>
          <p:cNvPr id="3" name="TextBox 2">
            <a:extLst>
              <a:ext uri="{FF2B5EF4-FFF2-40B4-BE49-F238E27FC236}">
                <a16:creationId xmlns:a16="http://schemas.microsoft.com/office/drawing/2014/main" id="{E6AC4EA5-E729-34E0-346F-1D168319996C}"/>
              </a:ext>
            </a:extLst>
          </p:cNvPr>
          <p:cNvSpPr txBox="1"/>
          <p:nvPr/>
        </p:nvSpPr>
        <p:spPr>
          <a:xfrm>
            <a:off x="210312" y="231692"/>
            <a:ext cx="10677428" cy="738664"/>
          </a:xfrm>
          <a:prstGeom prst="rect">
            <a:avLst/>
          </a:prstGeom>
          <a:noFill/>
        </p:spPr>
        <p:txBody>
          <a:bodyPr wrap="square" rtlCol="0">
            <a:spAutoFit/>
          </a:bodyPr>
          <a:lstStyle/>
          <a:p>
            <a:r>
              <a:rPr lang="en-US" sz="4200" b="1" dirty="0">
                <a:solidFill>
                  <a:srgbClr val="C00000"/>
                </a:solidFill>
              </a:rPr>
              <a:t>Heirs According to Eternal Life</a:t>
            </a:r>
          </a:p>
        </p:txBody>
      </p:sp>
    </p:spTree>
    <p:extLst>
      <p:ext uri="{BB962C8B-B14F-4D97-AF65-F5344CB8AC3E}">
        <p14:creationId xmlns:p14="http://schemas.microsoft.com/office/powerpoint/2010/main" val="20194892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C7E905-533E-6006-DAB6-FAC3BE95256B}"/>
              </a:ext>
            </a:extLst>
          </p:cNvPr>
          <p:cNvSpPr txBox="1"/>
          <p:nvPr/>
        </p:nvSpPr>
        <p:spPr>
          <a:xfrm>
            <a:off x="210312" y="1311690"/>
            <a:ext cx="11981688" cy="2431435"/>
          </a:xfrm>
          <a:prstGeom prst="rect">
            <a:avLst/>
          </a:prstGeom>
          <a:noFill/>
        </p:spPr>
        <p:txBody>
          <a:bodyPr wrap="square" rtlCol="0">
            <a:spAutoFit/>
          </a:bodyPr>
          <a:lstStyle/>
          <a:p>
            <a:r>
              <a:rPr lang="en-US" sz="3800" dirty="0">
                <a:latin typeface="Tahoma" panose="020B0604030504040204" pitchFamily="34" charset="0"/>
                <a:ea typeface="Tahoma" panose="020B0604030504040204" pitchFamily="34" charset="0"/>
                <a:cs typeface="Tahoma" panose="020B0604030504040204" pitchFamily="34" charset="0"/>
              </a:rPr>
              <a:t>“Beloved, we are God’s children now, and what we will be has not yet appeared; but we know that when he appears we shall be like him, because we shall see him as he is.” (1 John 3:2 ESV)</a:t>
            </a:r>
          </a:p>
        </p:txBody>
      </p:sp>
      <p:sp>
        <p:nvSpPr>
          <p:cNvPr id="3" name="TextBox 2">
            <a:extLst>
              <a:ext uri="{FF2B5EF4-FFF2-40B4-BE49-F238E27FC236}">
                <a16:creationId xmlns:a16="http://schemas.microsoft.com/office/drawing/2014/main" id="{E6AC4EA5-E729-34E0-346F-1D168319996C}"/>
              </a:ext>
            </a:extLst>
          </p:cNvPr>
          <p:cNvSpPr txBox="1"/>
          <p:nvPr/>
        </p:nvSpPr>
        <p:spPr>
          <a:xfrm>
            <a:off x="210312" y="231692"/>
            <a:ext cx="10677428" cy="738664"/>
          </a:xfrm>
          <a:prstGeom prst="rect">
            <a:avLst/>
          </a:prstGeom>
          <a:noFill/>
        </p:spPr>
        <p:txBody>
          <a:bodyPr wrap="square" rtlCol="0">
            <a:spAutoFit/>
          </a:bodyPr>
          <a:lstStyle/>
          <a:p>
            <a:r>
              <a:rPr lang="en-US" sz="4200" b="1" dirty="0">
                <a:solidFill>
                  <a:srgbClr val="C00000"/>
                </a:solidFill>
              </a:rPr>
              <a:t>Heirs According to Eternal Life</a:t>
            </a:r>
          </a:p>
        </p:txBody>
      </p:sp>
    </p:spTree>
    <p:extLst>
      <p:ext uri="{BB962C8B-B14F-4D97-AF65-F5344CB8AC3E}">
        <p14:creationId xmlns:p14="http://schemas.microsoft.com/office/powerpoint/2010/main" val="2742776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C7E905-533E-6006-DAB6-FAC3BE95256B}"/>
              </a:ext>
            </a:extLst>
          </p:cNvPr>
          <p:cNvSpPr txBox="1"/>
          <p:nvPr/>
        </p:nvSpPr>
        <p:spPr>
          <a:xfrm>
            <a:off x="210312" y="397290"/>
            <a:ext cx="11981688" cy="6186309"/>
          </a:xfrm>
          <a:prstGeom prst="rect">
            <a:avLst/>
          </a:prstGeom>
          <a:noFill/>
        </p:spPr>
        <p:txBody>
          <a:bodyPr wrap="square" rtlCol="0">
            <a:spAutoFit/>
          </a:bodyPr>
          <a:lstStyle/>
          <a:p>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“But when the goodness and loving kindness </a:t>
            </a:r>
          </a:p>
          <a:p>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	    of God our Savior appeared, He saved us,  	</a:t>
            </a:r>
          </a:p>
          <a:p>
            <a:pPr lvl="1"/>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   not because of works done by us in righteousness, </a:t>
            </a:r>
          </a:p>
          <a:p>
            <a:pPr lvl="1"/>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   but according to his own mercy,  </a:t>
            </a:r>
          </a:p>
          <a:p>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by the washing of regeneration 	</a:t>
            </a:r>
          </a:p>
          <a:p>
            <a:pPr lvl="1"/>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   and renewal of the Holy Spirit, </a:t>
            </a:r>
          </a:p>
          <a:p>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Whom he poured out on us richly 	</a:t>
            </a:r>
          </a:p>
          <a:p>
            <a:pPr lvl="1"/>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   through Jesus Christ our Savior, </a:t>
            </a:r>
          </a:p>
          <a:p>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so that being justified by his grace 	</a:t>
            </a:r>
          </a:p>
          <a:p>
            <a:pPr lvl="1"/>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   we might become heirs according to </a:t>
            </a:r>
          </a:p>
          <a:p>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		the hope of eternal life.” 	Titus 3:4–7 ESV)</a:t>
            </a:r>
          </a:p>
        </p:txBody>
      </p:sp>
    </p:spTree>
    <p:extLst>
      <p:ext uri="{BB962C8B-B14F-4D97-AF65-F5344CB8AC3E}">
        <p14:creationId xmlns:p14="http://schemas.microsoft.com/office/powerpoint/2010/main" val="33515817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C7E905-533E-6006-DAB6-FAC3BE95256B}"/>
              </a:ext>
            </a:extLst>
          </p:cNvPr>
          <p:cNvSpPr txBox="1"/>
          <p:nvPr/>
        </p:nvSpPr>
        <p:spPr>
          <a:xfrm>
            <a:off x="210312" y="1311690"/>
            <a:ext cx="11981688" cy="2431435"/>
          </a:xfrm>
          <a:prstGeom prst="rect">
            <a:avLst/>
          </a:prstGeom>
          <a:noFill/>
        </p:spPr>
        <p:txBody>
          <a:bodyPr wrap="square" rtlCol="0">
            <a:spAutoFit/>
          </a:bodyPr>
          <a:lstStyle/>
          <a:p>
            <a:r>
              <a:rPr lang="en-US" sz="3800" dirty="0">
                <a:latin typeface="Tahoma" panose="020B0604030504040204" pitchFamily="34" charset="0"/>
                <a:ea typeface="Tahoma" panose="020B0604030504040204" pitchFamily="34" charset="0"/>
                <a:cs typeface="Tahoma" panose="020B0604030504040204" pitchFamily="34" charset="0"/>
              </a:rPr>
              <a:t>“</a:t>
            </a:r>
            <a:r>
              <a:rPr lang="en-US" sz="3800" dirty="0">
                <a:solidFill>
                  <a:srgbClr val="0070C0"/>
                </a:solidFill>
                <a:latin typeface="Tahoma" panose="020B0604030504040204" pitchFamily="34" charset="0"/>
                <a:ea typeface="Tahoma" panose="020B0604030504040204" pitchFamily="34" charset="0"/>
                <a:cs typeface="Tahoma" panose="020B0604030504040204" pitchFamily="34" charset="0"/>
              </a:rPr>
              <a:t>The saying is trustworthy</a:t>
            </a:r>
            <a:r>
              <a:rPr lang="en-US" sz="3800" dirty="0">
                <a:latin typeface="Tahoma" panose="020B0604030504040204" pitchFamily="34" charset="0"/>
                <a:ea typeface="Tahoma" panose="020B0604030504040204" pitchFamily="34" charset="0"/>
                <a:cs typeface="Tahoma" panose="020B0604030504040204" pitchFamily="34" charset="0"/>
              </a:rPr>
              <a:t>, and I want you to insist on these things, so that those who have believed in God may be careful to devote themselves to good works.” (Titus 3:8 ESV)</a:t>
            </a:r>
          </a:p>
        </p:txBody>
      </p:sp>
      <p:sp>
        <p:nvSpPr>
          <p:cNvPr id="3" name="TextBox 2">
            <a:extLst>
              <a:ext uri="{FF2B5EF4-FFF2-40B4-BE49-F238E27FC236}">
                <a16:creationId xmlns:a16="http://schemas.microsoft.com/office/drawing/2014/main" id="{E6AC4EA5-E729-34E0-346F-1D168319996C}"/>
              </a:ext>
            </a:extLst>
          </p:cNvPr>
          <p:cNvSpPr txBox="1"/>
          <p:nvPr/>
        </p:nvSpPr>
        <p:spPr>
          <a:xfrm>
            <a:off x="210312" y="231692"/>
            <a:ext cx="10677428" cy="738664"/>
          </a:xfrm>
          <a:prstGeom prst="rect">
            <a:avLst/>
          </a:prstGeom>
          <a:noFill/>
        </p:spPr>
        <p:txBody>
          <a:bodyPr wrap="square" rtlCol="0">
            <a:spAutoFit/>
          </a:bodyPr>
          <a:lstStyle/>
          <a:p>
            <a:r>
              <a:rPr lang="en-US" sz="4200" b="1" dirty="0">
                <a:solidFill>
                  <a:srgbClr val="C00000"/>
                </a:solidFill>
              </a:rPr>
              <a:t>This Saying is Trustworthy</a:t>
            </a:r>
          </a:p>
        </p:txBody>
      </p:sp>
    </p:spTree>
    <p:extLst>
      <p:ext uri="{BB962C8B-B14F-4D97-AF65-F5344CB8AC3E}">
        <p14:creationId xmlns:p14="http://schemas.microsoft.com/office/powerpoint/2010/main" val="19877535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C7E905-533E-6006-DAB6-FAC3BE95256B}"/>
              </a:ext>
            </a:extLst>
          </p:cNvPr>
          <p:cNvSpPr txBox="1"/>
          <p:nvPr/>
        </p:nvSpPr>
        <p:spPr>
          <a:xfrm>
            <a:off x="210312" y="1311690"/>
            <a:ext cx="11981688" cy="2431435"/>
          </a:xfrm>
          <a:prstGeom prst="rect">
            <a:avLst/>
          </a:prstGeom>
          <a:noFill/>
        </p:spPr>
        <p:txBody>
          <a:bodyPr wrap="square" rtlCol="0">
            <a:spAutoFit/>
          </a:bodyPr>
          <a:lstStyle/>
          <a:p>
            <a:r>
              <a:rPr lang="en-US" sz="3800" dirty="0">
                <a:latin typeface="Tahoma" panose="020B0604030504040204" pitchFamily="34" charset="0"/>
                <a:ea typeface="Tahoma" panose="020B0604030504040204" pitchFamily="34" charset="0"/>
                <a:cs typeface="Tahoma" panose="020B0604030504040204" pitchFamily="34" charset="0"/>
              </a:rPr>
              <a:t>“must hold firm to the trustworthy word as taught, so that he may be able to give instruction in sound doctrine and also to rebuke those who contradict it.” (Titus 1:9 ESV)</a:t>
            </a:r>
          </a:p>
        </p:txBody>
      </p:sp>
      <p:sp>
        <p:nvSpPr>
          <p:cNvPr id="3" name="TextBox 2">
            <a:extLst>
              <a:ext uri="{FF2B5EF4-FFF2-40B4-BE49-F238E27FC236}">
                <a16:creationId xmlns:a16="http://schemas.microsoft.com/office/drawing/2014/main" id="{E6AC4EA5-E729-34E0-346F-1D168319996C}"/>
              </a:ext>
            </a:extLst>
          </p:cNvPr>
          <p:cNvSpPr txBox="1"/>
          <p:nvPr/>
        </p:nvSpPr>
        <p:spPr>
          <a:xfrm>
            <a:off x="210312" y="231692"/>
            <a:ext cx="10677428" cy="738664"/>
          </a:xfrm>
          <a:prstGeom prst="rect">
            <a:avLst/>
          </a:prstGeom>
          <a:noFill/>
        </p:spPr>
        <p:txBody>
          <a:bodyPr wrap="square" rtlCol="0">
            <a:spAutoFit/>
          </a:bodyPr>
          <a:lstStyle/>
          <a:p>
            <a:r>
              <a:rPr lang="en-US" sz="4200" b="1" dirty="0">
                <a:solidFill>
                  <a:srgbClr val="C00000"/>
                </a:solidFill>
              </a:rPr>
              <a:t>This Saying is Trustworthy</a:t>
            </a:r>
          </a:p>
        </p:txBody>
      </p:sp>
    </p:spTree>
    <p:extLst>
      <p:ext uri="{BB962C8B-B14F-4D97-AF65-F5344CB8AC3E}">
        <p14:creationId xmlns:p14="http://schemas.microsoft.com/office/powerpoint/2010/main" val="3141121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C7E905-533E-6006-DAB6-FAC3BE95256B}"/>
              </a:ext>
            </a:extLst>
          </p:cNvPr>
          <p:cNvSpPr txBox="1"/>
          <p:nvPr/>
        </p:nvSpPr>
        <p:spPr>
          <a:xfrm>
            <a:off x="199681" y="2113968"/>
            <a:ext cx="11981688" cy="4185761"/>
          </a:xfrm>
          <a:prstGeom prst="rect">
            <a:avLst/>
          </a:prstGeom>
          <a:noFill/>
        </p:spPr>
        <p:txBody>
          <a:bodyPr wrap="square" rtlCol="0">
            <a:spAutoFit/>
          </a:bodyPr>
          <a:lstStyle/>
          <a:p>
            <a:r>
              <a:rPr lang="en-US" sz="3800" dirty="0">
                <a:latin typeface="Tahoma" panose="020B0604030504040204" pitchFamily="34" charset="0"/>
                <a:ea typeface="Tahoma" panose="020B0604030504040204" pitchFamily="34" charset="0"/>
                <a:cs typeface="Tahoma" panose="020B0604030504040204" pitchFamily="34" charset="0"/>
              </a:rPr>
              <a:t> • Be submissive (2:9-10)</a:t>
            </a:r>
          </a:p>
          <a:p>
            <a:r>
              <a:rPr lang="en-US" sz="3800" dirty="0">
                <a:latin typeface="Tahoma" panose="020B0604030504040204" pitchFamily="34" charset="0"/>
                <a:ea typeface="Tahoma" panose="020B0604030504040204" pitchFamily="34" charset="0"/>
                <a:cs typeface="Tahoma" panose="020B0604030504040204" pitchFamily="34" charset="0"/>
              </a:rPr>
              <a:t> • God’s grace appeared bringing salvation (11)</a:t>
            </a:r>
          </a:p>
          <a:p>
            <a:r>
              <a:rPr lang="en-US" sz="3800" dirty="0">
                <a:latin typeface="Tahoma" panose="020B0604030504040204" pitchFamily="34" charset="0"/>
                <a:ea typeface="Tahoma" panose="020B0604030504040204" pitchFamily="34" charset="0"/>
                <a:cs typeface="Tahoma" panose="020B0604030504040204" pitchFamily="34" charset="0"/>
              </a:rPr>
              <a:t> • Training us to renounce ungodliness (12)</a:t>
            </a:r>
          </a:p>
          <a:p>
            <a:pPr marL="1028700" lvl="1" indent="-571500">
              <a:buFont typeface="Arial" panose="020B0604020202020204" pitchFamily="34" charset="0"/>
              <a:buChar char="•"/>
            </a:pPr>
            <a:r>
              <a:rPr lang="en-US" sz="3800" dirty="0">
                <a:latin typeface="Tahoma" panose="020B0604030504040204" pitchFamily="34" charset="0"/>
                <a:ea typeface="Tahoma" panose="020B0604030504040204" pitchFamily="34" charset="0"/>
                <a:cs typeface="Tahoma" panose="020B0604030504040204" pitchFamily="34" charset="0"/>
              </a:rPr>
              <a:t>Live godly lives in the present age (12)</a:t>
            </a:r>
          </a:p>
          <a:p>
            <a:r>
              <a:rPr lang="en-US" sz="3800" dirty="0">
                <a:latin typeface="Tahoma" panose="020B0604030504040204" pitchFamily="34" charset="0"/>
                <a:ea typeface="Tahoma" panose="020B0604030504040204" pitchFamily="34" charset="0"/>
                <a:cs typeface="Tahoma" panose="020B0604030504040204" pitchFamily="34" charset="0"/>
              </a:rPr>
              <a:t> • Waiting for our hope of Christ’s return (13)</a:t>
            </a:r>
          </a:p>
          <a:p>
            <a:r>
              <a:rPr lang="en-US" sz="3800" dirty="0">
                <a:latin typeface="Tahoma" panose="020B0604030504040204" pitchFamily="34" charset="0"/>
                <a:ea typeface="Tahoma" panose="020B0604030504040204" pitchFamily="34" charset="0"/>
                <a:cs typeface="Tahoma" panose="020B0604030504040204" pitchFamily="34" charset="0"/>
              </a:rPr>
              <a:t> • Who purified us to be zealous for good works (14)</a:t>
            </a:r>
          </a:p>
          <a:p>
            <a:r>
              <a:rPr lang="en-US" sz="3800" dirty="0">
                <a:latin typeface="Tahoma" panose="020B0604030504040204" pitchFamily="34" charset="0"/>
                <a:ea typeface="Tahoma" panose="020B0604030504040204" pitchFamily="34" charset="0"/>
                <a:cs typeface="Tahoma" panose="020B0604030504040204" pitchFamily="34" charset="0"/>
              </a:rPr>
              <a:t> • Declare these things, let no one disregard you (15)</a:t>
            </a:r>
          </a:p>
        </p:txBody>
      </p:sp>
      <p:sp>
        <p:nvSpPr>
          <p:cNvPr id="2" name="TextBox 1">
            <a:extLst>
              <a:ext uri="{FF2B5EF4-FFF2-40B4-BE49-F238E27FC236}">
                <a16:creationId xmlns:a16="http://schemas.microsoft.com/office/drawing/2014/main" id="{8EB2898C-68A1-A3CF-9564-71F82D811A6F}"/>
              </a:ext>
            </a:extLst>
          </p:cNvPr>
          <p:cNvSpPr txBox="1"/>
          <p:nvPr/>
        </p:nvSpPr>
        <p:spPr>
          <a:xfrm>
            <a:off x="4582634" y="682337"/>
            <a:ext cx="3434316" cy="677108"/>
          </a:xfrm>
          <a:prstGeom prst="rect">
            <a:avLst/>
          </a:prstGeom>
          <a:noFill/>
        </p:spPr>
        <p:txBody>
          <a:bodyPr wrap="square" rtlCol="0">
            <a:spAutoFit/>
          </a:bodyPr>
          <a:lstStyle/>
          <a:p>
            <a:r>
              <a:rPr lang="en-US" sz="3800" b="1" dirty="0">
                <a:solidFill>
                  <a:srgbClr val="C00000"/>
                </a:solidFill>
              </a:rPr>
              <a:t>Titus 2:9-15</a:t>
            </a:r>
          </a:p>
        </p:txBody>
      </p:sp>
    </p:spTree>
    <p:extLst>
      <p:ext uri="{BB962C8B-B14F-4D97-AF65-F5344CB8AC3E}">
        <p14:creationId xmlns:p14="http://schemas.microsoft.com/office/powerpoint/2010/main" val="39883630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C7E905-533E-6006-DAB6-FAC3BE95256B}"/>
              </a:ext>
            </a:extLst>
          </p:cNvPr>
          <p:cNvSpPr txBox="1"/>
          <p:nvPr/>
        </p:nvSpPr>
        <p:spPr>
          <a:xfrm>
            <a:off x="210312" y="1311690"/>
            <a:ext cx="11981688" cy="2431435"/>
          </a:xfrm>
          <a:prstGeom prst="rect">
            <a:avLst/>
          </a:prstGeom>
          <a:noFill/>
        </p:spPr>
        <p:txBody>
          <a:bodyPr wrap="square" rtlCol="0">
            <a:spAutoFit/>
          </a:bodyPr>
          <a:lstStyle/>
          <a:p>
            <a:r>
              <a:rPr lang="en-US" sz="3800" dirty="0">
                <a:latin typeface="Tahoma" panose="020B0604030504040204" pitchFamily="34" charset="0"/>
                <a:ea typeface="Tahoma" panose="020B0604030504040204" pitchFamily="34" charset="0"/>
                <a:cs typeface="Tahoma" panose="020B0604030504040204" pitchFamily="34" charset="0"/>
              </a:rPr>
              <a:t> “The saying is trustworthy and deserving of full acceptance, that Christ Jesus came into the world to save sinners, of whom I am the foremost.” (1 Tim. 1:15 ESV)</a:t>
            </a:r>
          </a:p>
        </p:txBody>
      </p:sp>
      <p:sp>
        <p:nvSpPr>
          <p:cNvPr id="3" name="TextBox 2">
            <a:extLst>
              <a:ext uri="{FF2B5EF4-FFF2-40B4-BE49-F238E27FC236}">
                <a16:creationId xmlns:a16="http://schemas.microsoft.com/office/drawing/2014/main" id="{E6AC4EA5-E729-34E0-346F-1D168319996C}"/>
              </a:ext>
            </a:extLst>
          </p:cNvPr>
          <p:cNvSpPr txBox="1"/>
          <p:nvPr/>
        </p:nvSpPr>
        <p:spPr>
          <a:xfrm>
            <a:off x="210312" y="231692"/>
            <a:ext cx="10677428" cy="738664"/>
          </a:xfrm>
          <a:prstGeom prst="rect">
            <a:avLst/>
          </a:prstGeom>
          <a:noFill/>
        </p:spPr>
        <p:txBody>
          <a:bodyPr wrap="square" rtlCol="0">
            <a:spAutoFit/>
          </a:bodyPr>
          <a:lstStyle/>
          <a:p>
            <a:r>
              <a:rPr lang="en-US" sz="4200" b="1" dirty="0">
                <a:solidFill>
                  <a:srgbClr val="C00000"/>
                </a:solidFill>
              </a:rPr>
              <a:t>This Saying is Trustworthy</a:t>
            </a:r>
          </a:p>
        </p:txBody>
      </p:sp>
    </p:spTree>
    <p:extLst>
      <p:ext uri="{BB962C8B-B14F-4D97-AF65-F5344CB8AC3E}">
        <p14:creationId xmlns:p14="http://schemas.microsoft.com/office/powerpoint/2010/main" val="7920614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C7E905-533E-6006-DAB6-FAC3BE95256B}"/>
              </a:ext>
            </a:extLst>
          </p:cNvPr>
          <p:cNvSpPr txBox="1"/>
          <p:nvPr/>
        </p:nvSpPr>
        <p:spPr>
          <a:xfrm>
            <a:off x="210312" y="1311690"/>
            <a:ext cx="11981688" cy="4770537"/>
          </a:xfrm>
          <a:prstGeom prst="rect">
            <a:avLst/>
          </a:prstGeom>
          <a:noFill/>
        </p:spPr>
        <p:txBody>
          <a:bodyPr wrap="square" rtlCol="0">
            <a:spAutoFit/>
          </a:bodyPr>
          <a:lstStyle/>
          <a:p>
            <a:r>
              <a:rPr lang="en-US" sz="3800" dirty="0">
                <a:latin typeface="Tahoma" panose="020B0604030504040204" pitchFamily="34" charset="0"/>
                <a:ea typeface="Tahoma" panose="020B0604030504040204" pitchFamily="34" charset="0"/>
                <a:cs typeface="Tahoma" panose="020B0604030504040204" pitchFamily="34" charset="0"/>
              </a:rPr>
              <a:t>“Therefore I endure everything for the sake of the elect, that they also may obtain the salvation that is in Christ Jesus with eternal glory. The saying is trustworthy, for: If we have died with him, we will also live with him; if we endure, we will also reign with him; if we deny him, he also will deny us; if we are faithless, he remains faithful— for he cannot deny himself.” (2 Tim. 2:10–13 ESV)</a:t>
            </a:r>
          </a:p>
        </p:txBody>
      </p:sp>
      <p:sp>
        <p:nvSpPr>
          <p:cNvPr id="3" name="TextBox 2">
            <a:extLst>
              <a:ext uri="{FF2B5EF4-FFF2-40B4-BE49-F238E27FC236}">
                <a16:creationId xmlns:a16="http://schemas.microsoft.com/office/drawing/2014/main" id="{E6AC4EA5-E729-34E0-346F-1D168319996C}"/>
              </a:ext>
            </a:extLst>
          </p:cNvPr>
          <p:cNvSpPr txBox="1"/>
          <p:nvPr/>
        </p:nvSpPr>
        <p:spPr>
          <a:xfrm>
            <a:off x="210312" y="231692"/>
            <a:ext cx="10677428" cy="738664"/>
          </a:xfrm>
          <a:prstGeom prst="rect">
            <a:avLst/>
          </a:prstGeom>
          <a:noFill/>
        </p:spPr>
        <p:txBody>
          <a:bodyPr wrap="square" rtlCol="0">
            <a:spAutoFit/>
          </a:bodyPr>
          <a:lstStyle/>
          <a:p>
            <a:r>
              <a:rPr lang="en-US" sz="4200" b="1" dirty="0">
                <a:solidFill>
                  <a:srgbClr val="C00000"/>
                </a:solidFill>
              </a:rPr>
              <a:t>This Saying is Trustworthy</a:t>
            </a:r>
          </a:p>
        </p:txBody>
      </p:sp>
    </p:spTree>
    <p:extLst>
      <p:ext uri="{BB962C8B-B14F-4D97-AF65-F5344CB8AC3E}">
        <p14:creationId xmlns:p14="http://schemas.microsoft.com/office/powerpoint/2010/main" val="12510808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C7E905-533E-6006-DAB6-FAC3BE95256B}"/>
              </a:ext>
            </a:extLst>
          </p:cNvPr>
          <p:cNvSpPr txBox="1"/>
          <p:nvPr/>
        </p:nvSpPr>
        <p:spPr>
          <a:xfrm>
            <a:off x="210312" y="1311690"/>
            <a:ext cx="11981688" cy="2431435"/>
          </a:xfrm>
          <a:prstGeom prst="rect">
            <a:avLst/>
          </a:prstGeom>
          <a:noFill/>
        </p:spPr>
        <p:txBody>
          <a:bodyPr wrap="square" rtlCol="0">
            <a:spAutoFit/>
          </a:bodyPr>
          <a:lstStyle/>
          <a:p>
            <a:r>
              <a:rPr lang="en-US" sz="3800" dirty="0">
                <a:latin typeface="Tahoma" panose="020B0604030504040204" pitchFamily="34" charset="0"/>
                <a:ea typeface="Tahoma" panose="020B0604030504040204" pitchFamily="34" charset="0"/>
                <a:cs typeface="Tahoma" panose="020B0604030504040204" pitchFamily="34" charset="0"/>
              </a:rPr>
              <a:t>“For we ourselves were once foolish, disobedient, led astray, slaves to various passions and pleasures, passing our days in malice and envy, hated by others and hating one another.” (Titus 3:3 ESV)</a:t>
            </a:r>
          </a:p>
        </p:txBody>
      </p:sp>
      <p:sp>
        <p:nvSpPr>
          <p:cNvPr id="3" name="TextBox 2">
            <a:extLst>
              <a:ext uri="{FF2B5EF4-FFF2-40B4-BE49-F238E27FC236}">
                <a16:creationId xmlns:a16="http://schemas.microsoft.com/office/drawing/2014/main" id="{E6AC4EA5-E729-34E0-346F-1D168319996C}"/>
              </a:ext>
            </a:extLst>
          </p:cNvPr>
          <p:cNvSpPr txBox="1"/>
          <p:nvPr/>
        </p:nvSpPr>
        <p:spPr>
          <a:xfrm>
            <a:off x="210312" y="231692"/>
            <a:ext cx="10677428" cy="738664"/>
          </a:xfrm>
          <a:prstGeom prst="rect">
            <a:avLst/>
          </a:prstGeom>
          <a:noFill/>
        </p:spPr>
        <p:txBody>
          <a:bodyPr wrap="square" rtlCol="0">
            <a:spAutoFit/>
          </a:bodyPr>
          <a:lstStyle/>
          <a:p>
            <a:r>
              <a:rPr lang="en-US" sz="4200" b="1" dirty="0">
                <a:solidFill>
                  <a:srgbClr val="C00000"/>
                </a:solidFill>
              </a:rPr>
              <a:t>What We Were (and others still are)</a:t>
            </a:r>
          </a:p>
        </p:txBody>
      </p:sp>
    </p:spTree>
    <p:extLst>
      <p:ext uri="{BB962C8B-B14F-4D97-AF65-F5344CB8AC3E}">
        <p14:creationId xmlns:p14="http://schemas.microsoft.com/office/powerpoint/2010/main" val="17288125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C7E905-533E-6006-DAB6-FAC3BE95256B}"/>
              </a:ext>
            </a:extLst>
          </p:cNvPr>
          <p:cNvSpPr txBox="1"/>
          <p:nvPr/>
        </p:nvSpPr>
        <p:spPr>
          <a:xfrm>
            <a:off x="210312" y="1311690"/>
            <a:ext cx="11981688" cy="3600986"/>
          </a:xfrm>
          <a:prstGeom prst="rect">
            <a:avLst/>
          </a:prstGeom>
          <a:noFill/>
        </p:spPr>
        <p:txBody>
          <a:bodyPr wrap="square" rtlCol="0">
            <a:spAutoFit/>
          </a:bodyPr>
          <a:lstStyle/>
          <a:p>
            <a:r>
              <a:rPr lang="en-US" sz="3800" dirty="0">
                <a:latin typeface="Tahoma" panose="020B0604030504040204" pitchFamily="34" charset="0"/>
                <a:ea typeface="Tahoma" panose="020B0604030504040204" pitchFamily="34" charset="0"/>
                <a:cs typeface="Tahoma" panose="020B0604030504040204" pitchFamily="34" charset="0"/>
              </a:rPr>
              <a:t> “To the pure, all things are pure, but to the defiled and unbelieving, nothing is pure; but both their minds and their consciences are defiled. They profess to know God, but they deny him by their works. They are detestable, </a:t>
            </a:r>
            <a:r>
              <a:rPr lang="en-US" sz="3800" dirty="0">
                <a:solidFill>
                  <a:srgbClr val="0070C0"/>
                </a:solidFill>
                <a:latin typeface="Tahoma" panose="020B0604030504040204" pitchFamily="34" charset="0"/>
                <a:ea typeface="Tahoma" panose="020B0604030504040204" pitchFamily="34" charset="0"/>
                <a:cs typeface="Tahoma" panose="020B0604030504040204" pitchFamily="34" charset="0"/>
              </a:rPr>
              <a:t>disobedient, unfit </a:t>
            </a:r>
            <a:r>
              <a:rPr lang="en-US" sz="3800" dirty="0">
                <a:latin typeface="Tahoma" panose="020B0604030504040204" pitchFamily="34" charset="0"/>
                <a:ea typeface="Tahoma" panose="020B0604030504040204" pitchFamily="34" charset="0"/>
                <a:cs typeface="Tahoma" panose="020B0604030504040204" pitchFamily="34" charset="0"/>
              </a:rPr>
              <a:t>for any good work.” (Titus 1:15–16 ESV)</a:t>
            </a:r>
          </a:p>
        </p:txBody>
      </p:sp>
      <p:sp>
        <p:nvSpPr>
          <p:cNvPr id="3" name="TextBox 2">
            <a:extLst>
              <a:ext uri="{FF2B5EF4-FFF2-40B4-BE49-F238E27FC236}">
                <a16:creationId xmlns:a16="http://schemas.microsoft.com/office/drawing/2014/main" id="{E6AC4EA5-E729-34E0-346F-1D168319996C}"/>
              </a:ext>
            </a:extLst>
          </p:cNvPr>
          <p:cNvSpPr txBox="1"/>
          <p:nvPr/>
        </p:nvSpPr>
        <p:spPr>
          <a:xfrm>
            <a:off x="210312" y="231692"/>
            <a:ext cx="10677428" cy="738664"/>
          </a:xfrm>
          <a:prstGeom prst="rect">
            <a:avLst/>
          </a:prstGeom>
          <a:noFill/>
        </p:spPr>
        <p:txBody>
          <a:bodyPr wrap="square" rtlCol="0">
            <a:spAutoFit/>
          </a:bodyPr>
          <a:lstStyle/>
          <a:p>
            <a:r>
              <a:rPr lang="en-US" sz="4200" b="1" dirty="0">
                <a:solidFill>
                  <a:srgbClr val="C00000"/>
                </a:solidFill>
              </a:rPr>
              <a:t>We were Foolish, Disobedient</a:t>
            </a:r>
          </a:p>
        </p:txBody>
      </p:sp>
    </p:spTree>
    <p:extLst>
      <p:ext uri="{BB962C8B-B14F-4D97-AF65-F5344CB8AC3E}">
        <p14:creationId xmlns:p14="http://schemas.microsoft.com/office/powerpoint/2010/main" val="14848778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C7E905-533E-6006-DAB6-FAC3BE95256B}"/>
              </a:ext>
            </a:extLst>
          </p:cNvPr>
          <p:cNvSpPr txBox="1"/>
          <p:nvPr/>
        </p:nvSpPr>
        <p:spPr>
          <a:xfrm>
            <a:off x="210312" y="1311690"/>
            <a:ext cx="11981688" cy="3600986"/>
          </a:xfrm>
          <a:prstGeom prst="rect">
            <a:avLst/>
          </a:prstGeom>
          <a:noFill/>
        </p:spPr>
        <p:txBody>
          <a:bodyPr wrap="square" rtlCol="0">
            <a:spAutoFit/>
          </a:bodyPr>
          <a:lstStyle/>
          <a:p>
            <a:r>
              <a:rPr lang="en-US" sz="3800" dirty="0">
                <a:latin typeface="Tahoma" panose="020B0604030504040204" pitchFamily="34" charset="0"/>
                <a:ea typeface="Tahoma" panose="020B0604030504040204" pitchFamily="34" charset="0"/>
                <a:cs typeface="Tahoma" panose="020B0604030504040204" pitchFamily="34" charset="0"/>
              </a:rPr>
              <a:t>“But those who want to be rich fall into temptation, a trap, and many foolish and harmful desires, which plunge people into ruin and destruction. For the love of money is a root of all kinds of evil, and by craving it, some have wandered away from the faith and pierced themselves with many griefs.” (1 Tim. 6:9–10 CSB17)</a:t>
            </a:r>
          </a:p>
        </p:txBody>
      </p:sp>
      <p:sp>
        <p:nvSpPr>
          <p:cNvPr id="3" name="TextBox 2">
            <a:extLst>
              <a:ext uri="{FF2B5EF4-FFF2-40B4-BE49-F238E27FC236}">
                <a16:creationId xmlns:a16="http://schemas.microsoft.com/office/drawing/2014/main" id="{E6AC4EA5-E729-34E0-346F-1D168319996C}"/>
              </a:ext>
            </a:extLst>
          </p:cNvPr>
          <p:cNvSpPr txBox="1"/>
          <p:nvPr/>
        </p:nvSpPr>
        <p:spPr>
          <a:xfrm>
            <a:off x="210312" y="231692"/>
            <a:ext cx="10677428" cy="738664"/>
          </a:xfrm>
          <a:prstGeom prst="rect">
            <a:avLst/>
          </a:prstGeom>
          <a:noFill/>
        </p:spPr>
        <p:txBody>
          <a:bodyPr wrap="square" rtlCol="0">
            <a:spAutoFit/>
          </a:bodyPr>
          <a:lstStyle/>
          <a:p>
            <a:r>
              <a:rPr lang="en-US" sz="4200" b="1" dirty="0">
                <a:solidFill>
                  <a:srgbClr val="C00000"/>
                </a:solidFill>
              </a:rPr>
              <a:t>We were Foolish, Disobedient</a:t>
            </a:r>
          </a:p>
        </p:txBody>
      </p:sp>
    </p:spTree>
    <p:extLst>
      <p:ext uri="{BB962C8B-B14F-4D97-AF65-F5344CB8AC3E}">
        <p14:creationId xmlns:p14="http://schemas.microsoft.com/office/powerpoint/2010/main" val="36409824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C7E905-533E-6006-DAB6-FAC3BE95256B}"/>
              </a:ext>
            </a:extLst>
          </p:cNvPr>
          <p:cNvSpPr txBox="1"/>
          <p:nvPr/>
        </p:nvSpPr>
        <p:spPr>
          <a:xfrm>
            <a:off x="210312" y="1311690"/>
            <a:ext cx="11981688" cy="2431435"/>
          </a:xfrm>
          <a:prstGeom prst="rect">
            <a:avLst/>
          </a:prstGeom>
          <a:noFill/>
        </p:spPr>
        <p:txBody>
          <a:bodyPr wrap="square" rtlCol="0">
            <a:spAutoFit/>
          </a:bodyPr>
          <a:lstStyle/>
          <a:p>
            <a:r>
              <a:rPr lang="en-US" sz="3800" dirty="0">
                <a:latin typeface="Tahoma" panose="020B0604030504040204" pitchFamily="34" charset="0"/>
                <a:ea typeface="Tahoma" panose="020B0604030504040204" pitchFamily="34" charset="0"/>
                <a:cs typeface="Tahoma" panose="020B0604030504040204" pitchFamily="34" charset="0"/>
              </a:rPr>
              <a:t>“For we ourselves were once foolish, disobedient, </a:t>
            </a:r>
            <a:r>
              <a:rPr lang="en-US" sz="3800" dirty="0">
                <a:solidFill>
                  <a:srgbClr val="0070C0"/>
                </a:solidFill>
                <a:latin typeface="Tahoma" panose="020B0604030504040204" pitchFamily="34" charset="0"/>
                <a:ea typeface="Tahoma" panose="020B0604030504040204" pitchFamily="34" charset="0"/>
                <a:cs typeface="Tahoma" panose="020B0604030504040204" pitchFamily="34" charset="0"/>
              </a:rPr>
              <a:t>led astray</a:t>
            </a:r>
            <a:r>
              <a:rPr lang="en-US" sz="3800" dirty="0">
                <a:latin typeface="Tahoma" panose="020B0604030504040204" pitchFamily="34" charset="0"/>
                <a:ea typeface="Tahoma" panose="020B0604030504040204" pitchFamily="34" charset="0"/>
                <a:cs typeface="Tahoma" panose="020B0604030504040204" pitchFamily="34" charset="0"/>
              </a:rPr>
              <a:t>, slaves to various passions and pleasures, passing our days in malice and envy, hated by others and hating one another.” (Titus 3:3 ESV)</a:t>
            </a:r>
          </a:p>
        </p:txBody>
      </p:sp>
      <p:sp>
        <p:nvSpPr>
          <p:cNvPr id="3" name="TextBox 2">
            <a:extLst>
              <a:ext uri="{FF2B5EF4-FFF2-40B4-BE49-F238E27FC236}">
                <a16:creationId xmlns:a16="http://schemas.microsoft.com/office/drawing/2014/main" id="{E6AC4EA5-E729-34E0-346F-1D168319996C}"/>
              </a:ext>
            </a:extLst>
          </p:cNvPr>
          <p:cNvSpPr txBox="1"/>
          <p:nvPr/>
        </p:nvSpPr>
        <p:spPr>
          <a:xfrm>
            <a:off x="210312" y="231692"/>
            <a:ext cx="10677428" cy="738664"/>
          </a:xfrm>
          <a:prstGeom prst="rect">
            <a:avLst/>
          </a:prstGeom>
          <a:noFill/>
        </p:spPr>
        <p:txBody>
          <a:bodyPr wrap="square" rtlCol="0">
            <a:spAutoFit/>
          </a:bodyPr>
          <a:lstStyle/>
          <a:p>
            <a:r>
              <a:rPr lang="en-US" sz="4200" b="1" dirty="0">
                <a:solidFill>
                  <a:srgbClr val="C00000"/>
                </a:solidFill>
              </a:rPr>
              <a:t>We were Led Astray</a:t>
            </a:r>
          </a:p>
        </p:txBody>
      </p:sp>
    </p:spTree>
    <p:extLst>
      <p:ext uri="{BB962C8B-B14F-4D97-AF65-F5344CB8AC3E}">
        <p14:creationId xmlns:p14="http://schemas.microsoft.com/office/powerpoint/2010/main" val="3022048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C7E905-533E-6006-DAB6-FAC3BE95256B}"/>
              </a:ext>
            </a:extLst>
          </p:cNvPr>
          <p:cNvSpPr txBox="1"/>
          <p:nvPr/>
        </p:nvSpPr>
        <p:spPr>
          <a:xfrm>
            <a:off x="210312" y="1311690"/>
            <a:ext cx="11981688" cy="2431435"/>
          </a:xfrm>
          <a:prstGeom prst="rect">
            <a:avLst/>
          </a:prstGeom>
          <a:noFill/>
        </p:spPr>
        <p:txBody>
          <a:bodyPr wrap="square" rtlCol="0">
            <a:spAutoFit/>
          </a:bodyPr>
          <a:lstStyle/>
          <a:p>
            <a:r>
              <a:rPr lang="en-US" sz="3800" dirty="0">
                <a:latin typeface="Tahoma" panose="020B0604030504040204" pitchFamily="34" charset="0"/>
                <a:ea typeface="Tahoma" panose="020B0604030504040204" pitchFamily="34" charset="0"/>
                <a:cs typeface="Tahoma" panose="020B0604030504040204" pitchFamily="34" charset="0"/>
              </a:rPr>
              <a:t>“The pride of your heart has deceived you, you who live in the clefts of the rock, in your lofty dwelling, who say in your heart, “Who will bring me down to the ground?”” (Obad. 1:3 ESV)</a:t>
            </a:r>
          </a:p>
        </p:txBody>
      </p:sp>
      <p:sp>
        <p:nvSpPr>
          <p:cNvPr id="3" name="TextBox 2">
            <a:extLst>
              <a:ext uri="{FF2B5EF4-FFF2-40B4-BE49-F238E27FC236}">
                <a16:creationId xmlns:a16="http://schemas.microsoft.com/office/drawing/2014/main" id="{E6AC4EA5-E729-34E0-346F-1D168319996C}"/>
              </a:ext>
            </a:extLst>
          </p:cNvPr>
          <p:cNvSpPr txBox="1"/>
          <p:nvPr/>
        </p:nvSpPr>
        <p:spPr>
          <a:xfrm>
            <a:off x="210312" y="231692"/>
            <a:ext cx="10677428" cy="738664"/>
          </a:xfrm>
          <a:prstGeom prst="rect">
            <a:avLst/>
          </a:prstGeom>
          <a:noFill/>
        </p:spPr>
        <p:txBody>
          <a:bodyPr wrap="square" rtlCol="0">
            <a:spAutoFit/>
          </a:bodyPr>
          <a:lstStyle/>
          <a:p>
            <a:r>
              <a:rPr lang="en-US" sz="4200" b="1" dirty="0">
                <a:solidFill>
                  <a:srgbClr val="C00000"/>
                </a:solidFill>
              </a:rPr>
              <a:t>We were Led Astray</a:t>
            </a:r>
          </a:p>
        </p:txBody>
      </p:sp>
      <p:sp>
        <p:nvSpPr>
          <p:cNvPr id="2" name="TextBox 1">
            <a:extLst>
              <a:ext uri="{FF2B5EF4-FFF2-40B4-BE49-F238E27FC236}">
                <a16:creationId xmlns:a16="http://schemas.microsoft.com/office/drawing/2014/main" id="{CBEF06FB-3EA4-6BFF-9B17-FE3AF64260AB}"/>
              </a:ext>
            </a:extLst>
          </p:cNvPr>
          <p:cNvSpPr txBox="1"/>
          <p:nvPr/>
        </p:nvSpPr>
        <p:spPr>
          <a:xfrm>
            <a:off x="210312" y="3941476"/>
            <a:ext cx="11981688" cy="1261884"/>
          </a:xfrm>
          <a:prstGeom prst="rect">
            <a:avLst/>
          </a:prstGeom>
          <a:noFill/>
        </p:spPr>
        <p:txBody>
          <a:bodyPr wrap="square" rtlCol="0">
            <a:spAutoFit/>
          </a:bodyPr>
          <a:lstStyle/>
          <a:p>
            <a:r>
              <a:rPr lang="en-US" sz="3800" dirty="0">
                <a:latin typeface="Tahoma" panose="020B0604030504040204" pitchFamily="34" charset="0"/>
                <a:ea typeface="Tahoma" panose="020B0604030504040204" pitchFamily="34" charset="0"/>
                <a:cs typeface="Tahoma" panose="020B0604030504040204" pitchFamily="34" charset="0"/>
              </a:rPr>
              <a:t>“For if anyone thinks he is something, when he is nothing, he deceives himself.” (Gal. 6:3 ESV)</a:t>
            </a:r>
          </a:p>
        </p:txBody>
      </p:sp>
    </p:spTree>
    <p:extLst>
      <p:ext uri="{BB962C8B-B14F-4D97-AF65-F5344CB8AC3E}">
        <p14:creationId xmlns:p14="http://schemas.microsoft.com/office/powerpoint/2010/main" val="20303732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C7E905-533E-6006-DAB6-FAC3BE95256B}"/>
              </a:ext>
            </a:extLst>
          </p:cNvPr>
          <p:cNvSpPr txBox="1"/>
          <p:nvPr/>
        </p:nvSpPr>
        <p:spPr>
          <a:xfrm>
            <a:off x="210312" y="1311690"/>
            <a:ext cx="11981688" cy="2431435"/>
          </a:xfrm>
          <a:prstGeom prst="rect">
            <a:avLst/>
          </a:prstGeom>
          <a:noFill/>
        </p:spPr>
        <p:txBody>
          <a:bodyPr wrap="square" rtlCol="0">
            <a:spAutoFit/>
          </a:bodyPr>
          <a:lstStyle/>
          <a:p>
            <a:r>
              <a:rPr lang="en-US" sz="3800" dirty="0">
                <a:latin typeface="Tahoma" panose="020B0604030504040204" pitchFamily="34" charset="0"/>
                <a:ea typeface="Tahoma" panose="020B0604030504040204" pitchFamily="34" charset="0"/>
                <a:cs typeface="Tahoma" panose="020B0604030504040204" pitchFamily="34" charset="0"/>
              </a:rPr>
              <a:t>“For we ourselves were once foolish, disobedient, led astray, slaves to various passions and pleasures, passing our days in malice and envy, hated by others and hating one another.” (Titus 3:3 ESV)</a:t>
            </a:r>
          </a:p>
        </p:txBody>
      </p:sp>
      <p:sp>
        <p:nvSpPr>
          <p:cNvPr id="3" name="TextBox 2">
            <a:extLst>
              <a:ext uri="{FF2B5EF4-FFF2-40B4-BE49-F238E27FC236}">
                <a16:creationId xmlns:a16="http://schemas.microsoft.com/office/drawing/2014/main" id="{E6AC4EA5-E729-34E0-346F-1D168319996C}"/>
              </a:ext>
            </a:extLst>
          </p:cNvPr>
          <p:cNvSpPr txBox="1"/>
          <p:nvPr/>
        </p:nvSpPr>
        <p:spPr>
          <a:xfrm>
            <a:off x="210312" y="231692"/>
            <a:ext cx="10677428" cy="738664"/>
          </a:xfrm>
          <a:prstGeom prst="rect">
            <a:avLst/>
          </a:prstGeom>
          <a:noFill/>
        </p:spPr>
        <p:txBody>
          <a:bodyPr wrap="square" rtlCol="0">
            <a:spAutoFit/>
          </a:bodyPr>
          <a:lstStyle/>
          <a:p>
            <a:r>
              <a:rPr lang="en-US" sz="4200" b="1" dirty="0">
                <a:solidFill>
                  <a:srgbClr val="C00000"/>
                </a:solidFill>
              </a:rPr>
              <a:t>What We Were (and others still are)</a:t>
            </a:r>
          </a:p>
        </p:txBody>
      </p:sp>
    </p:spTree>
    <p:extLst>
      <p:ext uri="{BB962C8B-B14F-4D97-AF65-F5344CB8AC3E}">
        <p14:creationId xmlns:p14="http://schemas.microsoft.com/office/powerpoint/2010/main" val="15667609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C7E905-533E-6006-DAB6-FAC3BE95256B}"/>
              </a:ext>
            </a:extLst>
          </p:cNvPr>
          <p:cNvSpPr txBox="1"/>
          <p:nvPr/>
        </p:nvSpPr>
        <p:spPr>
          <a:xfrm>
            <a:off x="210312" y="1311690"/>
            <a:ext cx="11981688" cy="1846659"/>
          </a:xfrm>
          <a:prstGeom prst="rect">
            <a:avLst/>
          </a:prstGeom>
          <a:noFill/>
        </p:spPr>
        <p:txBody>
          <a:bodyPr wrap="square" rtlCol="0">
            <a:spAutoFit/>
          </a:bodyPr>
          <a:lstStyle/>
          <a:p>
            <a:r>
              <a:rPr lang="en-US" sz="3800" dirty="0">
                <a:latin typeface="Tahoma" panose="020B0604030504040204" pitchFamily="34" charset="0"/>
                <a:ea typeface="Tahoma" panose="020B0604030504040204" pitchFamily="34" charset="0"/>
                <a:cs typeface="Tahoma" panose="020B0604030504040204" pitchFamily="34" charset="0"/>
              </a:rPr>
              <a:t> “For the wrath of God is revealed from heaven against all ungodliness and unrighteousness of men” (Rom. 1:18 ESV)</a:t>
            </a:r>
          </a:p>
        </p:txBody>
      </p:sp>
      <p:sp>
        <p:nvSpPr>
          <p:cNvPr id="3" name="TextBox 2">
            <a:extLst>
              <a:ext uri="{FF2B5EF4-FFF2-40B4-BE49-F238E27FC236}">
                <a16:creationId xmlns:a16="http://schemas.microsoft.com/office/drawing/2014/main" id="{E6AC4EA5-E729-34E0-346F-1D168319996C}"/>
              </a:ext>
            </a:extLst>
          </p:cNvPr>
          <p:cNvSpPr txBox="1"/>
          <p:nvPr/>
        </p:nvSpPr>
        <p:spPr>
          <a:xfrm>
            <a:off x="210312" y="231692"/>
            <a:ext cx="10677428" cy="738664"/>
          </a:xfrm>
          <a:prstGeom prst="rect">
            <a:avLst/>
          </a:prstGeom>
          <a:noFill/>
        </p:spPr>
        <p:txBody>
          <a:bodyPr wrap="square" rtlCol="0">
            <a:spAutoFit/>
          </a:bodyPr>
          <a:lstStyle/>
          <a:p>
            <a:r>
              <a:rPr lang="en-US" sz="4200" b="1" dirty="0">
                <a:solidFill>
                  <a:srgbClr val="C00000"/>
                </a:solidFill>
              </a:rPr>
              <a:t>What We Were (and others still are)</a:t>
            </a:r>
          </a:p>
        </p:txBody>
      </p:sp>
      <p:sp>
        <p:nvSpPr>
          <p:cNvPr id="2" name="TextBox 1">
            <a:extLst>
              <a:ext uri="{FF2B5EF4-FFF2-40B4-BE49-F238E27FC236}">
                <a16:creationId xmlns:a16="http://schemas.microsoft.com/office/drawing/2014/main" id="{0F5AA0CA-F50B-9A83-F9F7-C75B48CF6741}"/>
              </a:ext>
            </a:extLst>
          </p:cNvPr>
          <p:cNvSpPr txBox="1"/>
          <p:nvPr/>
        </p:nvSpPr>
        <p:spPr>
          <a:xfrm>
            <a:off x="210312" y="3260992"/>
            <a:ext cx="11981688" cy="2431435"/>
          </a:xfrm>
          <a:prstGeom prst="rect">
            <a:avLst/>
          </a:prstGeom>
          <a:noFill/>
        </p:spPr>
        <p:txBody>
          <a:bodyPr wrap="square" rtlCol="0">
            <a:spAutoFit/>
          </a:bodyPr>
          <a:lstStyle/>
          <a:p>
            <a:r>
              <a:rPr lang="en-US" sz="3800" dirty="0">
                <a:latin typeface="Tahoma" panose="020B0604030504040204" pitchFamily="34" charset="0"/>
                <a:ea typeface="Tahoma" panose="020B0604030504040204" pitchFamily="34" charset="0"/>
                <a:cs typeface="Tahoma" panose="020B0604030504040204" pitchFamily="34" charset="0"/>
              </a:rPr>
              <a:t> “They were filled with all manner of unrighteousness, evil, covetousness, malice. They are full of envy, murder, strife, deceit, maliciousness. They are gossips, slanderers, haters of God,” (Rom. 1:29–30 ESV) </a:t>
            </a:r>
          </a:p>
        </p:txBody>
      </p:sp>
    </p:spTree>
    <p:extLst>
      <p:ext uri="{BB962C8B-B14F-4D97-AF65-F5344CB8AC3E}">
        <p14:creationId xmlns:p14="http://schemas.microsoft.com/office/powerpoint/2010/main" val="18327720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C7E905-533E-6006-DAB6-FAC3BE95256B}"/>
              </a:ext>
            </a:extLst>
          </p:cNvPr>
          <p:cNvSpPr txBox="1"/>
          <p:nvPr/>
        </p:nvSpPr>
        <p:spPr>
          <a:xfrm>
            <a:off x="210312" y="1311690"/>
            <a:ext cx="11981688" cy="1261884"/>
          </a:xfrm>
          <a:prstGeom prst="rect">
            <a:avLst/>
          </a:prstGeom>
          <a:noFill/>
        </p:spPr>
        <p:txBody>
          <a:bodyPr wrap="square" rtlCol="0">
            <a:spAutoFit/>
          </a:bodyPr>
          <a:lstStyle/>
          <a:p>
            <a:r>
              <a:rPr lang="en-US" sz="3800" dirty="0">
                <a:latin typeface="Tahoma" panose="020B0604030504040204" pitchFamily="34" charset="0"/>
                <a:ea typeface="Tahoma" panose="020B0604030504040204" pitchFamily="34" charset="0"/>
                <a:cs typeface="Tahoma" panose="020B0604030504040204" pitchFamily="34" charset="0"/>
              </a:rPr>
              <a:t>“But when the goodness and loving kindness of God our Savior appeared, he saved us,” (Titus 3:4–5 ESV)</a:t>
            </a:r>
          </a:p>
        </p:txBody>
      </p:sp>
      <p:sp>
        <p:nvSpPr>
          <p:cNvPr id="3" name="TextBox 2">
            <a:extLst>
              <a:ext uri="{FF2B5EF4-FFF2-40B4-BE49-F238E27FC236}">
                <a16:creationId xmlns:a16="http://schemas.microsoft.com/office/drawing/2014/main" id="{E6AC4EA5-E729-34E0-346F-1D168319996C}"/>
              </a:ext>
            </a:extLst>
          </p:cNvPr>
          <p:cNvSpPr txBox="1"/>
          <p:nvPr/>
        </p:nvSpPr>
        <p:spPr>
          <a:xfrm>
            <a:off x="210312" y="231692"/>
            <a:ext cx="10677428" cy="738664"/>
          </a:xfrm>
          <a:prstGeom prst="rect">
            <a:avLst/>
          </a:prstGeom>
          <a:noFill/>
        </p:spPr>
        <p:txBody>
          <a:bodyPr wrap="square" rtlCol="0">
            <a:spAutoFit/>
          </a:bodyPr>
          <a:lstStyle/>
          <a:p>
            <a:r>
              <a:rPr lang="en-US" sz="4200" b="1" dirty="0">
                <a:solidFill>
                  <a:srgbClr val="C00000"/>
                </a:solidFill>
              </a:rPr>
              <a:t>What we Are To Be Because of the Gospel</a:t>
            </a:r>
          </a:p>
        </p:txBody>
      </p:sp>
    </p:spTree>
    <p:extLst>
      <p:ext uri="{BB962C8B-B14F-4D97-AF65-F5344CB8AC3E}">
        <p14:creationId xmlns:p14="http://schemas.microsoft.com/office/powerpoint/2010/main" val="566648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C7E905-533E-6006-DAB6-FAC3BE95256B}"/>
              </a:ext>
            </a:extLst>
          </p:cNvPr>
          <p:cNvSpPr txBox="1"/>
          <p:nvPr/>
        </p:nvSpPr>
        <p:spPr>
          <a:xfrm>
            <a:off x="210312" y="2087866"/>
            <a:ext cx="11981688" cy="4185761"/>
          </a:xfrm>
          <a:prstGeom prst="rect">
            <a:avLst/>
          </a:prstGeom>
          <a:noFill/>
        </p:spPr>
        <p:txBody>
          <a:bodyPr wrap="square" rtlCol="0">
            <a:spAutoFit/>
          </a:bodyPr>
          <a:lstStyle/>
          <a:p>
            <a:r>
              <a:rPr lang="en-US" sz="3800" dirty="0">
                <a:latin typeface="Tahoma" panose="020B0604030504040204" pitchFamily="34" charset="0"/>
                <a:ea typeface="Tahoma" panose="020B0604030504040204" pitchFamily="34" charset="0"/>
                <a:cs typeface="Tahoma" panose="020B0604030504040204" pitchFamily="34" charset="0"/>
              </a:rPr>
              <a:t> • Remind them to be submissive (3:1)</a:t>
            </a:r>
          </a:p>
          <a:p>
            <a:r>
              <a:rPr lang="en-US" sz="3800" dirty="0">
                <a:latin typeface="Tahoma" panose="020B0604030504040204" pitchFamily="34" charset="0"/>
                <a:ea typeface="Tahoma" panose="020B0604030504040204" pitchFamily="34" charset="0"/>
                <a:cs typeface="Tahoma" panose="020B0604030504040204" pitchFamily="34" charset="0"/>
              </a:rPr>
              <a:t>    • The goodness and kindness of God appeared 		 • Bringing salvation (3:4)</a:t>
            </a:r>
          </a:p>
          <a:p>
            <a:r>
              <a:rPr lang="en-US" sz="3800" dirty="0">
                <a:latin typeface="Tahoma" panose="020B0604030504040204" pitchFamily="34" charset="0"/>
                <a:ea typeface="Tahoma" panose="020B0604030504040204" pitchFamily="34" charset="0"/>
                <a:cs typeface="Tahoma" panose="020B0604030504040204" pitchFamily="34" charset="0"/>
              </a:rPr>
              <a:t>       • By regeneration and renewal (3:5)</a:t>
            </a:r>
          </a:p>
          <a:p>
            <a:r>
              <a:rPr lang="en-US" sz="3800" dirty="0">
                <a:latin typeface="Tahoma" panose="020B0604030504040204" pitchFamily="34" charset="0"/>
                <a:ea typeface="Tahoma" panose="020B0604030504040204" pitchFamily="34" charset="0"/>
                <a:cs typeface="Tahoma" panose="020B0604030504040204" pitchFamily="34" charset="0"/>
              </a:rPr>
              <a:t> • So we might have hope of eternal life (3:7)</a:t>
            </a:r>
          </a:p>
          <a:p>
            <a:r>
              <a:rPr lang="en-US" sz="3800" dirty="0">
                <a:latin typeface="Tahoma" panose="020B0604030504040204" pitchFamily="34" charset="0"/>
                <a:ea typeface="Tahoma" panose="020B0604030504040204" pitchFamily="34" charset="0"/>
                <a:cs typeface="Tahoma" panose="020B0604030504040204" pitchFamily="34" charset="0"/>
              </a:rPr>
              <a:t> • Be careful to devote yourselves to good works (3:8)</a:t>
            </a:r>
          </a:p>
          <a:p>
            <a:r>
              <a:rPr lang="en-US" sz="3800" dirty="0">
                <a:latin typeface="Tahoma" panose="020B0604030504040204" pitchFamily="34" charset="0"/>
                <a:ea typeface="Tahoma" panose="020B0604030504040204" pitchFamily="34" charset="0"/>
                <a:cs typeface="Tahoma" panose="020B0604030504040204" pitchFamily="34" charset="0"/>
              </a:rPr>
              <a:t> • Insist on these things (3:8)</a:t>
            </a:r>
          </a:p>
        </p:txBody>
      </p:sp>
      <p:sp>
        <p:nvSpPr>
          <p:cNvPr id="2" name="TextBox 1">
            <a:extLst>
              <a:ext uri="{FF2B5EF4-FFF2-40B4-BE49-F238E27FC236}">
                <a16:creationId xmlns:a16="http://schemas.microsoft.com/office/drawing/2014/main" id="{292DB38B-E826-3173-CA35-57BE84FEDBBA}"/>
              </a:ext>
            </a:extLst>
          </p:cNvPr>
          <p:cNvSpPr txBox="1"/>
          <p:nvPr/>
        </p:nvSpPr>
        <p:spPr>
          <a:xfrm>
            <a:off x="4582634" y="682337"/>
            <a:ext cx="3434316" cy="677108"/>
          </a:xfrm>
          <a:prstGeom prst="rect">
            <a:avLst/>
          </a:prstGeom>
          <a:noFill/>
        </p:spPr>
        <p:txBody>
          <a:bodyPr wrap="square" rtlCol="0">
            <a:spAutoFit/>
          </a:bodyPr>
          <a:lstStyle/>
          <a:p>
            <a:r>
              <a:rPr lang="en-US" sz="3800" b="1" dirty="0">
                <a:solidFill>
                  <a:srgbClr val="C00000"/>
                </a:solidFill>
              </a:rPr>
              <a:t>Titus 3:1-8</a:t>
            </a:r>
          </a:p>
        </p:txBody>
      </p:sp>
    </p:spTree>
    <p:extLst>
      <p:ext uri="{BB962C8B-B14F-4D97-AF65-F5344CB8AC3E}">
        <p14:creationId xmlns:p14="http://schemas.microsoft.com/office/powerpoint/2010/main" val="29292773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C7E905-533E-6006-DAB6-FAC3BE95256B}"/>
              </a:ext>
            </a:extLst>
          </p:cNvPr>
          <p:cNvSpPr txBox="1"/>
          <p:nvPr/>
        </p:nvSpPr>
        <p:spPr>
          <a:xfrm>
            <a:off x="210312" y="1311690"/>
            <a:ext cx="11981688" cy="1846659"/>
          </a:xfrm>
          <a:prstGeom prst="rect">
            <a:avLst/>
          </a:prstGeom>
          <a:noFill/>
        </p:spPr>
        <p:txBody>
          <a:bodyPr wrap="square" rtlCol="0">
            <a:spAutoFit/>
          </a:bodyPr>
          <a:lstStyle/>
          <a:p>
            <a:r>
              <a:rPr lang="en-US" sz="3800" dirty="0">
                <a:latin typeface="Tahoma" panose="020B0604030504040204" pitchFamily="34" charset="0"/>
                <a:ea typeface="Tahoma" panose="020B0604030504040204" pitchFamily="34" charset="0"/>
                <a:cs typeface="Tahoma" panose="020B0604030504040204" pitchFamily="34" charset="0"/>
              </a:rPr>
              <a:t>“so that those who have believed in God may be careful to devote themselves to good works.” (Titus 3:8 ESV)</a:t>
            </a:r>
          </a:p>
        </p:txBody>
      </p:sp>
      <p:sp>
        <p:nvSpPr>
          <p:cNvPr id="3" name="TextBox 2">
            <a:extLst>
              <a:ext uri="{FF2B5EF4-FFF2-40B4-BE49-F238E27FC236}">
                <a16:creationId xmlns:a16="http://schemas.microsoft.com/office/drawing/2014/main" id="{E6AC4EA5-E729-34E0-346F-1D168319996C}"/>
              </a:ext>
            </a:extLst>
          </p:cNvPr>
          <p:cNvSpPr txBox="1"/>
          <p:nvPr/>
        </p:nvSpPr>
        <p:spPr>
          <a:xfrm>
            <a:off x="210312" y="231692"/>
            <a:ext cx="10677428" cy="738664"/>
          </a:xfrm>
          <a:prstGeom prst="rect">
            <a:avLst/>
          </a:prstGeom>
          <a:noFill/>
        </p:spPr>
        <p:txBody>
          <a:bodyPr wrap="square" rtlCol="0">
            <a:spAutoFit/>
          </a:bodyPr>
          <a:lstStyle/>
          <a:p>
            <a:r>
              <a:rPr lang="en-US" sz="4200" b="1" dirty="0">
                <a:solidFill>
                  <a:srgbClr val="C00000"/>
                </a:solidFill>
              </a:rPr>
              <a:t>Be careful to devote yourself to good works</a:t>
            </a:r>
          </a:p>
        </p:txBody>
      </p:sp>
    </p:spTree>
    <p:extLst>
      <p:ext uri="{BB962C8B-B14F-4D97-AF65-F5344CB8AC3E}">
        <p14:creationId xmlns:p14="http://schemas.microsoft.com/office/powerpoint/2010/main" val="2447459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C7E905-533E-6006-DAB6-FAC3BE95256B}"/>
              </a:ext>
            </a:extLst>
          </p:cNvPr>
          <p:cNvSpPr txBox="1"/>
          <p:nvPr/>
        </p:nvSpPr>
        <p:spPr>
          <a:xfrm>
            <a:off x="210312" y="1311690"/>
            <a:ext cx="11981688" cy="1846659"/>
          </a:xfrm>
          <a:prstGeom prst="rect">
            <a:avLst/>
          </a:prstGeom>
          <a:noFill/>
        </p:spPr>
        <p:txBody>
          <a:bodyPr wrap="square" rtlCol="0">
            <a:spAutoFit/>
          </a:bodyPr>
          <a:lstStyle/>
          <a:p>
            <a:r>
              <a:rPr lang="en-US" sz="3800" dirty="0">
                <a:latin typeface="Tahoma" panose="020B0604030504040204" pitchFamily="34" charset="0"/>
                <a:ea typeface="Tahoma" panose="020B0604030504040204" pitchFamily="34" charset="0"/>
                <a:cs typeface="Tahoma" panose="020B0604030504040204" pitchFamily="34" charset="0"/>
              </a:rPr>
              <a:t>“so that those who have believed in God may be careful to devote themselves to good works.” (Titus 3:8 ESV)</a:t>
            </a:r>
          </a:p>
        </p:txBody>
      </p:sp>
      <p:sp>
        <p:nvSpPr>
          <p:cNvPr id="3" name="TextBox 2">
            <a:extLst>
              <a:ext uri="{FF2B5EF4-FFF2-40B4-BE49-F238E27FC236}">
                <a16:creationId xmlns:a16="http://schemas.microsoft.com/office/drawing/2014/main" id="{E6AC4EA5-E729-34E0-346F-1D168319996C}"/>
              </a:ext>
            </a:extLst>
          </p:cNvPr>
          <p:cNvSpPr txBox="1"/>
          <p:nvPr/>
        </p:nvSpPr>
        <p:spPr>
          <a:xfrm>
            <a:off x="210312" y="231692"/>
            <a:ext cx="10677428" cy="738664"/>
          </a:xfrm>
          <a:prstGeom prst="rect">
            <a:avLst/>
          </a:prstGeom>
          <a:noFill/>
        </p:spPr>
        <p:txBody>
          <a:bodyPr wrap="square" rtlCol="0">
            <a:spAutoFit/>
          </a:bodyPr>
          <a:lstStyle/>
          <a:p>
            <a:r>
              <a:rPr lang="en-US" sz="4200" b="1" dirty="0">
                <a:solidFill>
                  <a:srgbClr val="C00000"/>
                </a:solidFill>
              </a:rPr>
              <a:t>Be careful to devote yourself to good works</a:t>
            </a:r>
          </a:p>
        </p:txBody>
      </p:sp>
      <p:sp>
        <p:nvSpPr>
          <p:cNvPr id="2" name="TextBox 1">
            <a:extLst>
              <a:ext uri="{FF2B5EF4-FFF2-40B4-BE49-F238E27FC236}">
                <a16:creationId xmlns:a16="http://schemas.microsoft.com/office/drawing/2014/main" id="{6B65A7E8-EC7A-81D3-CBB0-0590EE695437}"/>
              </a:ext>
            </a:extLst>
          </p:cNvPr>
          <p:cNvSpPr txBox="1"/>
          <p:nvPr/>
        </p:nvSpPr>
        <p:spPr>
          <a:xfrm>
            <a:off x="210312" y="3346053"/>
            <a:ext cx="11981688" cy="1846659"/>
          </a:xfrm>
          <a:prstGeom prst="rect">
            <a:avLst/>
          </a:prstGeom>
          <a:noFill/>
        </p:spPr>
        <p:txBody>
          <a:bodyPr wrap="square" rtlCol="0">
            <a:spAutoFit/>
          </a:bodyPr>
          <a:lstStyle/>
          <a:p>
            <a:r>
              <a:rPr lang="en-US" sz="3800" dirty="0">
                <a:latin typeface="Tahoma" panose="020B0604030504040204" pitchFamily="34" charset="0"/>
                <a:ea typeface="Tahoma" panose="020B0604030504040204" pitchFamily="34" charset="0"/>
                <a:cs typeface="Tahoma" panose="020B0604030504040204" pitchFamily="34" charset="0"/>
              </a:rPr>
              <a:t>“For we are his workmanship, created in Christ Jesus for good works, which God prepared beforehand, that we should walk in them.” (Eph. 2:10 ESV) </a:t>
            </a:r>
          </a:p>
        </p:txBody>
      </p:sp>
    </p:spTree>
    <p:extLst>
      <p:ext uri="{BB962C8B-B14F-4D97-AF65-F5344CB8AC3E}">
        <p14:creationId xmlns:p14="http://schemas.microsoft.com/office/powerpoint/2010/main" val="11572543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C7E905-533E-6006-DAB6-FAC3BE95256B}"/>
              </a:ext>
            </a:extLst>
          </p:cNvPr>
          <p:cNvSpPr txBox="1"/>
          <p:nvPr/>
        </p:nvSpPr>
        <p:spPr>
          <a:xfrm>
            <a:off x="210312" y="1311690"/>
            <a:ext cx="11981688" cy="1846659"/>
          </a:xfrm>
          <a:prstGeom prst="rect">
            <a:avLst/>
          </a:prstGeom>
          <a:noFill/>
        </p:spPr>
        <p:txBody>
          <a:bodyPr wrap="square" rtlCol="0">
            <a:spAutoFit/>
          </a:bodyPr>
          <a:lstStyle/>
          <a:p>
            <a:r>
              <a:rPr lang="en-US" sz="3800" dirty="0">
                <a:latin typeface="Tahoma" panose="020B0604030504040204" pitchFamily="34" charset="0"/>
                <a:ea typeface="Tahoma" panose="020B0604030504040204" pitchFamily="34" charset="0"/>
                <a:cs typeface="Tahoma" panose="020B0604030504040204" pitchFamily="34" charset="0"/>
              </a:rPr>
              <a:t>“Remind them to be submissive to rulers and authorities, to be obedient, to be ready for every good work,” (Titus 3:1 ESV)</a:t>
            </a:r>
          </a:p>
        </p:txBody>
      </p:sp>
      <p:sp>
        <p:nvSpPr>
          <p:cNvPr id="3" name="TextBox 2">
            <a:extLst>
              <a:ext uri="{FF2B5EF4-FFF2-40B4-BE49-F238E27FC236}">
                <a16:creationId xmlns:a16="http://schemas.microsoft.com/office/drawing/2014/main" id="{E6AC4EA5-E729-34E0-346F-1D168319996C}"/>
              </a:ext>
            </a:extLst>
          </p:cNvPr>
          <p:cNvSpPr txBox="1"/>
          <p:nvPr/>
        </p:nvSpPr>
        <p:spPr>
          <a:xfrm>
            <a:off x="210312" y="231692"/>
            <a:ext cx="10677428" cy="738664"/>
          </a:xfrm>
          <a:prstGeom prst="rect">
            <a:avLst/>
          </a:prstGeom>
          <a:noFill/>
        </p:spPr>
        <p:txBody>
          <a:bodyPr wrap="square" rtlCol="0">
            <a:spAutoFit/>
          </a:bodyPr>
          <a:lstStyle/>
          <a:p>
            <a:r>
              <a:rPr lang="en-US" sz="4200" b="1" dirty="0">
                <a:solidFill>
                  <a:srgbClr val="C00000"/>
                </a:solidFill>
              </a:rPr>
              <a:t>Be submissive to rulers</a:t>
            </a:r>
          </a:p>
        </p:txBody>
      </p:sp>
    </p:spTree>
    <p:extLst>
      <p:ext uri="{BB962C8B-B14F-4D97-AF65-F5344CB8AC3E}">
        <p14:creationId xmlns:p14="http://schemas.microsoft.com/office/powerpoint/2010/main" val="39415560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C7E905-533E-6006-DAB6-FAC3BE95256B}"/>
              </a:ext>
            </a:extLst>
          </p:cNvPr>
          <p:cNvSpPr txBox="1"/>
          <p:nvPr/>
        </p:nvSpPr>
        <p:spPr>
          <a:xfrm>
            <a:off x="210312" y="1311690"/>
            <a:ext cx="11981688" cy="3600986"/>
          </a:xfrm>
          <a:prstGeom prst="rect">
            <a:avLst/>
          </a:prstGeom>
          <a:noFill/>
        </p:spPr>
        <p:txBody>
          <a:bodyPr wrap="square" rtlCol="0">
            <a:spAutoFit/>
          </a:bodyPr>
          <a:lstStyle/>
          <a:p>
            <a:r>
              <a:rPr lang="en-US" sz="3800" dirty="0">
                <a:latin typeface="Tahoma" panose="020B0604030504040204" pitchFamily="34" charset="0"/>
                <a:ea typeface="Tahoma" panose="020B0604030504040204" pitchFamily="34" charset="0"/>
                <a:cs typeface="Tahoma" panose="020B0604030504040204" pitchFamily="34" charset="0"/>
              </a:rPr>
              <a:t>“Let every person be subject to the governing authorities. For there is no authority except from God, and those that exist have been instituted by God. Therefore whoever resists the authorities resists what God has appointed, and those who resist will incur judgment.” (Rom. 13:1–2 ESV)</a:t>
            </a:r>
          </a:p>
        </p:txBody>
      </p:sp>
      <p:sp>
        <p:nvSpPr>
          <p:cNvPr id="3" name="TextBox 2">
            <a:extLst>
              <a:ext uri="{FF2B5EF4-FFF2-40B4-BE49-F238E27FC236}">
                <a16:creationId xmlns:a16="http://schemas.microsoft.com/office/drawing/2014/main" id="{E6AC4EA5-E729-34E0-346F-1D168319996C}"/>
              </a:ext>
            </a:extLst>
          </p:cNvPr>
          <p:cNvSpPr txBox="1"/>
          <p:nvPr/>
        </p:nvSpPr>
        <p:spPr>
          <a:xfrm>
            <a:off x="210312" y="231692"/>
            <a:ext cx="10677428" cy="738664"/>
          </a:xfrm>
          <a:prstGeom prst="rect">
            <a:avLst/>
          </a:prstGeom>
          <a:noFill/>
        </p:spPr>
        <p:txBody>
          <a:bodyPr wrap="square" rtlCol="0">
            <a:spAutoFit/>
          </a:bodyPr>
          <a:lstStyle/>
          <a:p>
            <a:r>
              <a:rPr lang="en-US" sz="4200" b="1" dirty="0">
                <a:solidFill>
                  <a:srgbClr val="C00000"/>
                </a:solidFill>
              </a:rPr>
              <a:t>Be submissive to rulers</a:t>
            </a:r>
          </a:p>
        </p:txBody>
      </p:sp>
    </p:spTree>
    <p:extLst>
      <p:ext uri="{BB962C8B-B14F-4D97-AF65-F5344CB8AC3E}">
        <p14:creationId xmlns:p14="http://schemas.microsoft.com/office/powerpoint/2010/main" val="17332541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C7E905-533E-6006-DAB6-FAC3BE95256B}"/>
              </a:ext>
            </a:extLst>
          </p:cNvPr>
          <p:cNvSpPr txBox="1"/>
          <p:nvPr/>
        </p:nvSpPr>
        <p:spPr>
          <a:xfrm>
            <a:off x="210312" y="1311690"/>
            <a:ext cx="11981688" cy="4770537"/>
          </a:xfrm>
          <a:prstGeom prst="rect">
            <a:avLst/>
          </a:prstGeom>
          <a:noFill/>
        </p:spPr>
        <p:txBody>
          <a:bodyPr wrap="square" rtlCol="0">
            <a:spAutoFit/>
          </a:bodyPr>
          <a:lstStyle/>
          <a:p>
            <a:r>
              <a:rPr lang="en-US" sz="3800" dirty="0">
                <a:latin typeface="Tahoma" panose="020B0604030504040204" pitchFamily="34" charset="0"/>
                <a:ea typeface="Tahoma" panose="020B0604030504040204" pitchFamily="34" charset="0"/>
                <a:cs typeface="Tahoma" panose="020B0604030504040204" pitchFamily="34" charset="0"/>
              </a:rPr>
              <a:t>“Therefore one must be in subjection, not only to avoid God’s wrath but also for the sake of conscience. For because of this you also pay taxes, for the authorities are ministers of God, attending to this very thing. Pay to all what is owed to them: taxes to whom taxes are owed, revenue to whom revenue is owed, respect to whom respect is owed, honor to whom honor is owed.” (Rom. 13:5–7 ESV)</a:t>
            </a:r>
          </a:p>
        </p:txBody>
      </p:sp>
      <p:sp>
        <p:nvSpPr>
          <p:cNvPr id="3" name="TextBox 2">
            <a:extLst>
              <a:ext uri="{FF2B5EF4-FFF2-40B4-BE49-F238E27FC236}">
                <a16:creationId xmlns:a16="http://schemas.microsoft.com/office/drawing/2014/main" id="{E6AC4EA5-E729-34E0-346F-1D168319996C}"/>
              </a:ext>
            </a:extLst>
          </p:cNvPr>
          <p:cNvSpPr txBox="1"/>
          <p:nvPr/>
        </p:nvSpPr>
        <p:spPr>
          <a:xfrm>
            <a:off x="210312" y="231692"/>
            <a:ext cx="10677428" cy="738664"/>
          </a:xfrm>
          <a:prstGeom prst="rect">
            <a:avLst/>
          </a:prstGeom>
          <a:noFill/>
        </p:spPr>
        <p:txBody>
          <a:bodyPr wrap="square" rtlCol="0">
            <a:spAutoFit/>
          </a:bodyPr>
          <a:lstStyle/>
          <a:p>
            <a:r>
              <a:rPr lang="en-US" sz="4200" b="1" dirty="0">
                <a:solidFill>
                  <a:srgbClr val="C00000"/>
                </a:solidFill>
              </a:rPr>
              <a:t>Be submissive to rulers</a:t>
            </a:r>
          </a:p>
        </p:txBody>
      </p:sp>
    </p:spTree>
    <p:extLst>
      <p:ext uri="{BB962C8B-B14F-4D97-AF65-F5344CB8AC3E}">
        <p14:creationId xmlns:p14="http://schemas.microsoft.com/office/powerpoint/2010/main" val="35643574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C7E905-533E-6006-DAB6-FAC3BE95256B}"/>
              </a:ext>
            </a:extLst>
          </p:cNvPr>
          <p:cNvSpPr txBox="1"/>
          <p:nvPr/>
        </p:nvSpPr>
        <p:spPr>
          <a:xfrm>
            <a:off x="210312" y="1311690"/>
            <a:ext cx="11981688" cy="1846659"/>
          </a:xfrm>
          <a:prstGeom prst="rect">
            <a:avLst/>
          </a:prstGeom>
          <a:noFill/>
        </p:spPr>
        <p:txBody>
          <a:bodyPr wrap="square" rtlCol="0">
            <a:spAutoFit/>
          </a:bodyPr>
          <a:lstStyle/>
          <a:p>
            <a:r>
              <a:rPr lang="en-US" sz="3800" dirty="0">
                <a:latin typeface="Tahoma" panose="020B0604030504040204" pitchFamily="34" charset="0"/>
                <a:ea typeface="Tahoma" panose="020B0604030504040204" pitchFamily="34" charset="0"/>
                <a:cs typeface="Tahoma" panose="020B0604030504040204" pitchFamily="34" charset="0"/>
              </a:rPr>
              <a:t>“to speak evil of no one, to avoid quarreling, to be gentle, and to show perfect courtesy toward all people.” (Titus 3:2 ESV)</a:t>
            </a:r>
          </a:p>
        </p:txBody>
      </p:sp>
      <p:sp>
        <p:nvSpPr>
          <p:cNvPr id="3" name="TextBox 2">
            <a:extLst>
              <a:ext uri="{FF2B5EF4-FFF2-40B4-BE49-F238E27FC236}">
                <a16:creationId xmlns:a16="http://schemas.microsoft.com/office/drawing/2014/main" id="{E6AC4EA5-E729-34E0-346F-1D168319996C}"/>
              </a:ext>
            </a:extLst>
          </p:cNvPr>
          <p:cNvSpPr txBox="1"/>
          <p:nvPr/>
        </p:nvSpPr>
        <p:spPr>
          <a:xfrm>
            <a:off x="210312" y="231692"/>
            <a:ext cx="10677428" cy="738664"/>
          </a:xfrm>
          <a:prstGeom prst="rect">
            <a:avLst/>
          </a:prstGeom>
          <a:noFill/>
        </p:spPr>
        <p:txBody>
          <a:bodyPr wrap="square" rtlCol="0">
            <a:spAutoFit/>
          </a:bodyPr>
          <a:lstStyle/>
          <a:p>
            <a:r>
              <a:rPr lang="en-US" sz="4200" b="1" dirty="0">
                <a:solidFill>
                  <a:srgbClr val="C00000"/>
                </a:solidFill>
              </a:rPr>
              <a:t>Speak evil of no one</a:t>
            </a:r>
          </a:p>
        </p:txBody>
      </p:sp>
    </p:spTree>
    <p:extLst>
      <p:ext uri="{BB962C8B-B14F-4D97-AF65-F5344CB8AC3E}">
        <p14:creationId xmlns:p14="http://schemas.microsoft.com/office/powerpoint/2010/main" val="8046816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C7E905-533E-6006-DAB6-FAC3BE95256B}"/>
              </a:ext>
            </a:extLst>
          </p:cNvPr>
          <p:cNvSpPr txBox="1"/>
          <p:nvPr/>
        </p:nvSpPr>
        <p:spPr>
          <a:xfrm>
            <a:off x="210312" y="202737"/>
            <a:ext cx="11981688" cy="5940088"/>
          </a:xfrm>
          <a:prstGeom prst="rect">
            <a:avLst/>
          </a:prstGeom>
          <a:noFill/>
        </p:spPr>
        <p:txBody>
          <a:bodyPr wrap="square" rtlCol="0">
            <a:spAutoFit/>
          </a:bodyPr>
          <a:lstStyle/>
          <a:p>
            <a:r>
              <a:rPr lang="en-US" sz="3800" dirty="0">
                <a:latin typeface="Tahoma" panose="020B0604030504040204" pitchFamily="34" charset="0"/>
                <a:ea typeface="Tahoma" panose="020B0604030504040204" pitchFamily="34" charset="0"/>
                <a:cs typeface="Tahoma" panose="020B0604030504040204" pitchFamily="34" charset="0"/>
              </a:rPr>
              <a:t>“Let no corrupting talk come out of your mouths, but only such as is good for building up, as fits the occasion, that it may give grace to those who hear. And do not grieve the Holy Spirit of God, by whom you were sealed for the day of redemption. Let all bitterness and wrath and anger and clamor and slander be put away from you, along with all malice. Be kind to one another, tenderhearted, forgiving one another, as God in Christ forgave you.” (Eph. 4:29–32 ESV)</a:t>
            </a:r>
          </a:p>
        </p:txBody>
      </p:sp>
    </p:spTree>
    <p:extLst>
      <p:ext uri="{BB962C8B-B14F-4D97-AF65-F5344CB8AC3E}">
        <p14:creationId xmlns:p14="http://schemas.microsoft.com/office/powerpoint/2010/main" val="42231382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C7E905-533E-6006-DAB6-FAC3BE95256B}"/>
              </a:ext>
            </a:extLst>
          </p:cNvPr>
          <p:cNvSpPr txBox="1"/>
          <p:nvPr/>
        </p:nvSpPr>
        <p:spPr>
          <a:xfrm>
            <a:off x="210312" y="397290"/>
            <a:ext cx="11981688" cy="5940088"/>
          </a:xfrm>
          <a:prstGeom prst="rect">
            <a:avLst/>
          </a:prstGeom>
          <a:noFill/>
        </p:spPr>
        <p:txBody>
          <a:bodyPr wrap="square" rtlCol="0">
            <a:spAutoFit/>
          </a:bodyPr>
          <a:lstStyle/>
          <a:p>
            <a:r>
              <a:rPr lang="en-US" sz="3800" dirty="0">
                <a:latin typeface="Tahoma" panose="020B0604030504040204" pitchFamily="34" charset="0"/>
                <a:ea typeface="Tahoma" panose="020B0604030504040204" pitchFamily="34" charset="0"/>
                <a:cs typeface="Tahoma" panose="020B0604030504040204" pitchFamily="34" charset="0"/>
              </a:rPr>
              <a:t>“Have nothing to do with foolish, ignorant controversies; you know that they breed quarrels. And the Lord’s servant must not be quarrelsome but kind to everyone, able to teach, patiently enduring evil, correcting his opponents with gentleness. God may perhaps grant them repentance leading to a knowledge of the truth, and they may come to their senses and escape from the snare of the devil, after being captured by him to do his will.” </a:t>
            </a:r>
          </a:p>
          <a:p>
            <a:r>
              <a:rPr lang="en-US" sz="3800" dirty="0">
                <a:latin typeface="Tahoma" panose="020B0604030504040204" pitchFamily="34" charset="0"/>
                <a:ea typeface="Tahoma" panose="020B0604030504040204" pitchFamily="34" charset="0"/>
                <a:cs typeface="Tahoma" panose="020B0604030504040204" pitchFamily="34" charset="0"/>
              </a:rPr>
              <a:t>(2 Tim. 2:23–26 ESV)</a:t>
            </a:r>
          </a:p>
        </p:txBody>
      </p:sp>
    </p:spTree>
    <p:extLst>
      <p:ext uri="{BB962C8B-B14F-4D97-AF65-F5344CB8AC3E}">
        <p14:creationId xmlns:p14="http://schemas.microsoft.com/office/powerpoint/2010/main" val="10097007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C7E905-533E-6006-DAB6-FAC3BE95256B}"/>
              </a:ext>
            </a:extLst>
          </p:cNvPr>
          <p:cNvSpPr txBox="1"/>
          <p:nvPr/>
        </p:nvSpPr>
        <p:spPr>
          <a:xfrm>
            <a:off x="210312" y="397290"/>
            <a:ext cx="11981688" cy="1846659"/>
          </a:xfrm>
          <a:prstGeom prst="rect">
            <a:avLst/>
          </a:prstGeom>
          <a:noFill/>
        </p:spPr>
        <p:txBody>
          <a:bodyPr wrap="square" rtlCol="0">
            <a:spAutoFit/>
          </a:bodyPr>
          <a:lstStyle/>
          <a:p>
            <a:r>
              <a:rPr lang="en-US" sz="3800" dirty="0">
                <a:latin typeface="Tahoma" panose="020B0604030504040204" pitchFamily="34" charset="0"/>
                <a:ea typeface="Tahoma" panose="020B0604030504040204" pitchFamily="34" charset="0"/>
                <a:cs typeface="Tahoma" panose="020B0604030504040204" pitchFamily="34" charset="0"/>
              </a:rPr>
              <a:t>“Therefore, if anyone is in Christ, he is a new creation. The old has passed away; behold, the new has come.” (2 Cor. 5:17 ESV)</a:t>
            </a:r>
          </a:p>
        </p:txBody>
      </p:sp>
      <p:sp>
        <p:nvSpPr>
          <p:cNvPr id="2" name="TextBox 1">
            <a:extLst>
              <a:ext uri="{FF2B5EF4-FFF2-40B4-BE49-F238E27FC236}">
                <a16:creationId xmlns:a16="http://schemas.microsoft.com/office/drawing/2014/main" id="{C0FE0CDF-16E9-80AE-FC63-1100D9FC29BF}"/>
              </a:ext>
            </a:extLst>
          </p:cNvPr>
          <p:cNvSpPr txBox="1"/>
          <p:nvPr/>
        </p:nvSpPr>
        <p:spPr>
          <a:xfrm>
            <a:off x="210312" y="3021235"/>
            <a:ext cx="11981688" cy="3016210"/>
          </a:xfrm>
          <a:prstGeom prst="rect">
            <a:avLst/>
          </a:prstGeom>
          <a:noFill/>
        </p:spPr>
        <p:txBody>
          <a:bodyPr wrap="square" rtlCol="0">
            <a:spAutoFit/>
          </a:bodyPr>
          <a:lstStyle/>
          <a:p>
            <a:r>
              <a:rPr lang="en-US" sz="3800" dirty="0">
                <a:latin typeface="Tahoma" panose="020B0604030504040204" pitchFamily="34" charset="0"/>
                <a:ea typeface="Tahoma" panose="020B0604030504040204" pitchFamily="34" charset="0"/>
                <a:cs typeface="Tahoma" panose="020B0604030504040204" pitchFamily="34" charset="0"/>
              </a:rPr>
              <a:t>“But the fruit of the Spirit is love, joy, peace, patience, kindness, goodness, faithfulness, gentleness, self-control; against such things there is no law. And those who belong to Christ Jesus have crucified the flesh with its passions and desires.” (Gal. 5:22–24 ESV)</a:t>
            </a:r>
          </a:p>
        </p:txBody>
      </p:sp>
    </p:spTree>
    <p:extLst>
      <p:ext uri="{BB962C8B-B14F-4D97-AF65-F5344CB8AC3E}">
        <p14:creationId xmlns:p14="http://schemas.microsoft.com/office/powerpoint/2010/main" val="2768825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C7E905-533E-6006-DAB6-FAC3BE95256B}"/>
              </a:ext>
            </a:extLst>
          </p:cNvPr>
          <p:cNvSpPr txBox="1"/>
          <p:nvPr/>
        </p:nvSpPr>
        <p:spPr>
          <a:xfrm>
            <a:off x="210312" y="1162835"/>
            <a:ext cx="11981688" cy="1846659"/>
          </a:xfrm>
          <a:prstGeom prst="rect">
            <a:avLst/>
          </a:prstGeom>
          <a:noFill/>
        </p:spPr>
        <p:txBody>
          <a:bodyPr wrap="square" rtlCol="0">
            <a:spAutoFit/>
          </a:bodyPr>
          <a:lstStyle/>
          <a:p>
            <a:r>
              <a:rPr lang="en-US" sz="3800" dirty="0">
                <a:latin typeface="Tahoma" panose="020B0604030504040204" pitchFamily="34" charset="0"/>
                <a:ea typeface="Tahoma" panose="020B0604030504040204" pitchFamily="34" charset="0"/>
                <a:cs typeface="Tahoma" panose="020B0604030504040204" pitchFamily="34" charset="0"/>
              </a:rPr>
              <a:t>“</a:t>
            </a:r>
            <a:r>
              <a:rPr lang="en-US" sz="3800" dirty="0">
                <a:solidFill>
                  <a:srgbClr val="0070C0"/>
                </a:solidFill>
                <a:latin typeface="Tahoma" panose="020B0604030504040204" pitchFamily="34" charset="0"/>
                <a:ea typeface="Tahoma" panose="020B0604030504040204" pitchFamily="34" charset="0"/>
                <a:cs typeface="Tahoma" panose="020B0604030504040204" pitchFamily="34" charset="0"/>
              </a:rPr>
              <a:t>Declare</a:t>
            </a:r>
            <a:r>
              <a:rPr lang="en-US" sz="3800" dirty="0">
                <a:latin typeface="Tahoma" panose="020B0604030504040204" pitchFamily="34" charset="0"/>
                <a:ea typeface="Tahoma" panose="020B0604030504040204" pitchFamily="34" charset="0"/>
                <a:cs typeface="Tahoma" panose="020B0604030504040204" pitchFamily="34" charset="0"/>
              </a:rPr>
              <a:t> these things; </a:t>
            </a:r>
            <a:r>
              <a:rPr lang="en-US" sz="3800" dirty="0">
                <a:solidFill>
                  <a:srgbClr val="0070C0"/>
                </a:solidFill>
                <a:latin typeface="Tahoma" panose="020B0604030504040204" pitchFamily="34" charset="0"/>
                <a:ea typeface="Tahoma" panose="020B0604030504040204" pitchFamily="34" charset="0"/>
                <a:cs typeface="Tahoma" panose="020B0604030504040204" pitchFamily="34" charset="0"/>
              </a:rPr>
              <a:t>exhort</a:t>
            </a:r>
            <a:r>
              <a:rPr lang="en-US" sz="3800" dirty="0">
                <a:latin typeface="Tahoma" panose="020B0604030504040204" pitchFamily="34" charset="0"/>
                <a:ea typeface="Tahoma" panose="020B0604030504040204" pitchFamily="34" charset="0"/>
                <a:cs typeface="Tahoma" panose="020B0604030504040204" pitchFamily="34" charset="0"/>
              </a:rPr>
              <a:t> and </a:t>
            </a:r>
            <a:r>
              <a:rPr lang="en-US" sz="3800" dirty="0">
                <a:solidFill>
                  <a:srgbClr val="0070C0"/>
                </a:solidFill>
                <a:latin typeface="Tahoma" panose="020B0604030504040204" pitchFamily="34" charset="0"/>
                <a:ea typeface="Tahoma" panose="020B0604030504040204" pitchFamily="34" charset="0"/>
                <a:cs typeface="Tahoma" panose="020B0604030504040204" pitchFamily="34" charset="0"/>
              </a:rPr>
              <a:t>rebuke</a:t>
            </a:r>
            <a:r>
              <a:rPr lang="en-US" sz="3800" dirty="0">
                <a:latin typeface="Tahoma" panose="020B0604030504040204" pitchFamily="34" charset="0"/>
                <a:ea typeface="Tahoma" panose="020B0604030504040204" pitchFamily="34" charset="0"/>
                <a:cs typeface="Tahoma" panose="020B0604030504040204" pitchFamily="34" charset="0"/>
              </a:rPr>
              <a:t> with all authority. </a:t>
            </a:r>
            <a:r>
              <a:rPr lang="en-US" sz="3800" dirty="0">
                <a:solidFill>
                  <a:srgbClr val="0070C0"/>
                </a:solidFill>
                <a:latin typeface="Tahoma" panose="020B0604030504040204" pitchFamily="34" charset="0"/>
                <a:ea typeface="Tahoma" panose="020B0604030504040204" pitchFamily="34" charset="0"/>
                <a:cs typeface="Tahoma" panose="020B0604030504040204" pitchFamily="34" charset="0"/>
              </a:rPr>
              <a:t>Let no one disregard you</a:t>
            </a:r>
            <a:r>
              <a:rPr lang="en-US" sz="3800" dirty="0">
                <a:latin typeface="Tahoma" panose="020B0604030504040204" pitchFamily="34" charset="0"/>
                <a:ea typeface="Tahoma" panose="020B0604030504040204" pitchFamily="34" charset="0"/>
                <a:cs typeface="Tahoma" panose="020B0604030504040204" pitchFamily="34" charset="0"/>
              </a:rPr>
              <a:t>.” </a:t>
            </a:r>
          </a:p>
          <a:p>
            <a:r>
              <a:rPr lang="en-US" sz="3800" dirty="0">
                <a:latin typeface="Tahoma" panose="020B0604030504040204" pitchFamily="34" charset="0"/>
                <a:ea typeface="Tahoma" panose="020B0604030504040204" pitchFamily="34" charset="0"/>
                <a:cs typeface="Tahoma" panose="020B0604030504040204" pitchFamily="34" charset="0"/>
              </a:rPr>
              <a:t>	(Titus 2:15 ESV)</a:t>
            </a:r>
          </a:p>
        </p:txBody>
      </p:sp>
      <p:sp>
        <p:nvSpPr>
          <p:cNvPr id="2" name="TextBox 1">
            <a:extLst>
              <a:ext uri="{FF2B5EF4-FFF2-40B4-BE49-F238E27FC236}">
                <a16:creationId xmlns:a16="http://schemas.microsoft.com/office/drawing/2014/main" id="{0D671ABF-E7DE-FC65-2DF4-6E1CF8562D9F}"/>
              </a:ext>
            </a:extLst>
          </p:cNvPr>
          <p:cNvSpPr txBox="1"/>
          <p:nvPr/>
        </p:nvSpPr>
        <p:spPr>
          <a:xfrm>
            <a:off x="210312" y="3429000"/>
            <a:ext cx="11981688" cy="3016210"/>
          </a:xfrm>
          <a:prstGeom prst="rect">
            <a:avLst/>
          </a:prstGeom>
          <a:noFill/>
        </p:spPr>
        <p:txBody>
          <a:bodyPr wrap="square" rtlCol="0">
            <a:spAutoFit/>
          </a:bodyPr>
          <a:lstStyle/>
          <a:p>
            <a:r>
              <a:rPr lang="en-US" sz="3800" dirty="0">
                <a:latin typeface="Tahoma" panose="020B0604030504040204" pitchFamily="34" charset="0"/>
                <a:ea typeface="Tahoma" panose="020B0604030504040204" pitchFamily="34" charset="0"/>
                <a:cs typeface="Tahoma" panose="020B0604030504040204" pitchFamily="34" charset="0"/>
              </a:rPr>
              <a:t>“The saying is trustworthy, and I want you to </a:t>
            </a:r>
            <a:r>
              <a:rPr lang="en-US" sz="3800" dirty="0">
                <a:solidFill>
                  <a:srgbClr val="0070C0"/>
                </a:solidFill>
                <a:latin typeface="Tahoma" panose="020B0604030504040204" pitchFamily="34" charset="0"/>
                <a:ea typeface="Tahoma" panose="020B0604030504040204" pitchFamily="34" charset="0"/>
                <a:cs typeface="Tahoma" panose="020B0604030504040204" pitchFamily="34" charset="0"/>
              </a:rPr>
              <a:t>insist on these things</a:t>
            </a:r>
            <a:r>
              <a:rPr lang="en-US" sz="3800" dirty="0">
                <a:latin typeface="Tahoma" panose="020B0604030504040204" pitchFamily="34" charset="0"/>
                <a:ea typeface="Tahoma" panose="020B0604030504040204" pitchFamily="34" charset="0"/>
                <a:cs typeface="Tahoma" panose="020B0604030504040204" pitchFamily="34" charset="0"/>
              </a:rPr>
              <a:t>, so that those who have believed in God may be careful to devote themselves to good works. These things are excellent and profitable for people.” 	(Titus 3:8 ESV)</a:t>
            </a:r>
          </a:p>
        </p:txBody>
      </p:sp>
      <p:sp>
        <p:nvSpPr>
          <p:cNvPr id="3" name="TextBox 2">
            <a:extLst>
              <a:ext uri="{FF2B5EF4-FFF2-40B4-BE49-F238E27FC236}">
                <a16:creationId xmlns:a16="http://schemas.microsoft.com/office/drawing/2014/main" id="{F3D60340-6838-8941-7646-966BDA201AC9}"/>
              </a:ext>
            </a:extLst>
          </p:cNvPr>
          <p:cNvSpPr txBox="1"/>
          <p:nvPr/>
        </p:nvSpPr>
        <p:spPr>
          <a:xfrm>
            <a:off x="210312" y="327830"/>
            <a:ext cx="11981688" cy="830997"/>
          </a:xfrm>
          <a:prstGeom prst="rect">
            <a:avLst/>
          </a:prstGeom>
          <a:noFill/>
        </p:spPr>
        <p:txBody>
          <a:bodyPr wrap="square" rtlCol="0">
            <a:spAutoFit/>
          </a:bodyPr>
          <a:lstStyle/>
          <a:p>
            <a:pPr algn="ctr"/>
            <a:r>
              <a:rPr lang="en-US" sz="4800" b="1" i="1" dirty="0">
                <a:solidFill>
                  <a:srgbClr val="C00000"/>
                </a:solidFill>
                <a:latin typeface="Tahoma" panose="020B0604030504040204" pitchFamily="34" charset="0"/>
                <a:ea typeface="Tahoma" panose="020B0604030504040204" pitchFamily="34" charset="0"/>
                <a:cs typeface="Tahoma" panose="020B0604030504040204" pitchFamily="34" charset="0"/>
              </a:rPr>
              <a:t>Insist On These Things</a:t>
            </a:r>
          </a:p>
        </p:txBody>
      </p:sp>
    </p:spTree>
    <p:extLst>
      <p:ext uri="{BB962C8B-B14F-4D97-AF65-F5344CB8AC3E}">
        <p14:creationId xmlns:p14="http://schemas.microsoft.com/office/powerpoint/2010/main" val="304496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C7E905-533E-6006-DAB6-FAC3BE95256B}"/>
              </a:ext>
            </a:extLst>
          </p:cNvPr>
          <p:cNvSpPr txBox="1"/>
          <p:nvPr/>
        </p:nvSpPr>
        <p:spPr>
          <a:xfrm>
            <a:off x="210312" y="397290"/>
            <a:ext cx="11981688" cy="6186309"/>
          </a:xfrm>
          <a:prstGeom prst="rect">
            <a:avLst/>
          </a:prstGeom>
          <a:noFill/>
        </p:spPr>
        <p:txBody>
          <a:bodyPr wrap="square" rtlCol="0">
            <a:spAutoFit/>
          </a:bodyPr>
          <a:lstStyle/>
          <a:p>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“But when the goodness and loving kindness </a:t>
            </a:r>
          </a:p>
          <a:p>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	    of God our Savior appeared, He saved us,  	</a:t>
            </a:r>
          </a:p>
          <a:p>
            <a:pPr lvl="1"/>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   not because of works done by us in righteousness, </a:t>
            </a:r>
          </a:p>
          <a:p>
            <a:pPr lvl="1"/>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   but according to his own mercy,  </a:t>
            </a:r>
          </a:p>
          <a:p>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by the washing of regeneration 	</a:t>
            </a:r>
          </a:p>
          <a:p>
            <a:pPr lvl="1"/>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   and renewal of the Holy Spirit, </a:t>
            </a:r>
          </a:p>
          <a:p>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Whom he poured out on us richly 	</a:t>
            </a:r>
          </a:p>
          <a:p>
            <a:pPr lvl="1"/>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   through Jesus Christ our Savior, </a:t>
            </a:r>
          </a:p>
          <a:p>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so that being justified by his grace 	</a:t>
            </a:r>
          </a:p>
          <a:p>
            <a:pPr lvl="1"/>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   we might become heirs according to </a:t>
            </a:r>
          </a:p>
          <a:p>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		the hope of eternal life.” 	Titus 3:4–7 ESV)</a:t>
            </a:r>
          </a:p>
        </p:txBody>
      </p:sp>
    </p:spTree>
    <p:extLst>
      <p:ext uri="{BB962C8B-B14F-4D97-AF65-F5344CB8AC3E}">
        <p14:creationId xmlns:p14="http://schemas.microsoft.com/office/powerpoint/2010/main" val="3430637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C7E905-533E-6006-DAB6-FAC3BE95256B}"/>
              </a:ext>
            </a:extLst>
          </p:cNvPr>
          <p:cNvSpPr txBox="1"/>
          <p:nvPr/>
        </p:nvSpPr>
        <p:spPr>
          <a:xfrm>
            <a:off x="210312" y="1109672"/>
            <a:ext cx="11981688" cy="1261884"/>
          </a:xfrm>
          <a:prstGeom prst="rect">
            <a:avLst/>
          </a:prstGeom>
          <a:noFill/>
        </p:spPr>
        <p:txBody>
          <a:bodyPr wrap="square" rtlCol="0">
            <a:spAutoFit/>
          </a:bodyPr>
          <a:lstStyle/>
          <a:p>
            <a:r>
              <a:rPr lang="en-US" sz="3800" dirty="0">
                <a:latin typeface="Tahoma" panose="020B0604030504040204" pitchFamily="34" charset="0"/>
                <a:ea typeface="Tahoma" panose="020B0604030504040204" pitchFamily="34" charset="0"/>
                <a:cs typeface="Tahoma" panose="020B0604030504040204" pitchFamily="34" charset="0"/>
              </a:rPr>
              <a:t>“But when the goodness and loving kindness of God our Savior appeared,” (Titus 3:4 ESV)</a:t>
            </a:r>
          </a:p>
        </p:txBody>
      </p:sp>
      <p:sp>
        <p:nvSpPr>
          <p:cNvPr id="2" name="TextBox 1">
            <a:extLst>
              <a:ext uri="{FF2B5EF4-FFF2-40B4-BE49-F238E27FC236}">
                <a16:creationId xmlns:a16="http://schemas.microsoft.com/office/drawing/2014/main" id="{FE67B7B6-AA83-DE76-9267-00ABC445FAD6}"/>
              </a:ext>
            </a:extLst>
          </p:cNvPr>
          <p:cNvSpPr txBox="1"/>
          <p:nvPr/>
        </p:nvSpPr>
        <p:spPr>
          <a:xfrm>
            <a:off x="210312" y="231692"/>
            <a:ext cx="8519018" cy="738664"/>
          </a:xfrm>
          <a:prstGeom prst="rect">
            <a:avLst/>
          </a:prstGeom>
          <a:noFill/>
        </p:spPr>
        <p:txBody>
          <a:bodyPr wrap="square" rtlCol="0">
            <a:spAutoFit/>
          </a:bodyPr>
          <a:lstStyle/>
          <a:p>
            <a:r>
              <a:rPr lang="en-US" sz="4200" b="1" dirty="0">
                <a:solidFill>
                  <a:srgbClr val="C00000"/>
                </a:solidFill>
              </a:rPr>
              <a:t>The Goodness of God  Appeared</a:t>
            </a:r>
          </a:p>
        </p:txBody>
      </p:sp>
    </p:spTree>
    <p:extLst>
      <p:ext uri="{BB962C8B-B14F-4D97-AF65-F5344CB8AC3E}">
        <p14:creationId xmlns:p14="http://schemas.microsoft.com/office/powerpoint/2010/main" val="1911925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FC7E905-533E-6006-DAB6-FAC3BE95256B}"/>
              </a:ext>
            </a:extLst>
          </p:cNvPr>
          <p:cNvSpPr txBox="1"/>
          <p:nvPr/>
        </p:nvSpPr>
        <p:spPr>
          <a:xfrm>
            <a:off x="210312" y="970356"/>
            <a:ext cx="11981688" cy="1261884"/>
          </a:xfrm>
          <a:prstGeom prst="rect">
            <a:avLst/>
          </a:prstGeom>
          <a:noFill/>
        </p:spPr>
        <p:txBody>
          <a:bodyPr wrap="square" rtlCol="0">
            <a:spAutoFit/>
          </a:bodyPr>
          <a:lstStyle/>
          <a:p>
            <a:r>
              <a:rPr lang="en-US" sz="3800" dirty="0">
                <a:latin typeface="Tahoma" panose="020B0604030504040204" pitchFamily="34" charset="0"/>
                <a:ea typeface="Tahoma" panose="020B0604030504040204" pitchFamily="34" charset="0"/>
                <a:cs typeface="Tahoma" panose="020B0604030504040204" pitchFamily="34" charset="0"/>
              </a:rPr>
              <a:t>“But when the goodness and loving kindness of God our Savior appeared,” (Titus 3:4 ESV)</a:t>
            </a:r>
          </a:p>
        </p:txBody>
      </p:sp>
      <p:sp>
        <p:nvSpPr>
          <p:cNvPr id="2" name="TextBox 1">
            <a:extLst>
              <a:ext uri="{FF2B5EF4-FFF2-40B4-BE49-F238E27FC236}">
                <a16:creationId xmlns:a16="http://schemas.microsoft.com/office/drawing/2014/main" id="{FE67B7B6-AA83-DE76-9267-00ABC445FAD6}"/>
              </a:ext>
            </a:extLst>
          </p:cNvPr>
          <p:cNvSpPr txBox="1"/>
          <p:nvPr/>
        </p:nvSpPr>
        <p:spPr>
          <a:xfrm>
            <a:off x="210312" y="231692"/>
            <a:ext cx="9571641" cy="738664"/>
          </a:xfrm>
          <a:prstGeom prst="rect">
            <a:avLst/>
          </a:prstGeom>
          <a:noFill/>
        </p:spPr>
        <p:txBody>
          <a:bodyPr wrap="square" rtlCol="0">
            <a:spAutoFit/>
          </a:bodyPr>
          <a:lstStyle/>
          <a:p>
            <a:r>
              <a:rPr lang="en-US" sz="4200" b="1" dirty="0">
                <a:solidFill>
                  <a:srgbClr val="C00000"/>
                </a:solidFill>
              </a:rPr>
              <a:t>The Goodness of God  Appeared</a:t>
            </a:r>
          </a:p>
        </p:txBody>
      </p:sp>
      <p:sp>
        <p:nvSpPr>
          <p:cNvPr id="3" name="TextBox 2">
            <a:extLst>
              <a:ext uri="{FF2B5EF4-FFF2-40B4-BE49-F238E27FC236}">
                <a16:creationId xmlns:a16="http://schemas.microsoft.com/office/drawing/2014/main" id="{F44C00CE-DAFC-99FA-3FF2-9835CDE078EA}"/>
              </a:ext>
            </a:extLst>
          </p:cNvPr>
          <p:cNvSpPr txBox="1"/>
          <p:nvPr/>
        </p:nvSpPr>
        <p:spPr>
          <a:xfrm>
            <a:off x="287079" y="3429000"/>
            <a:ext cx="11334307" cy="2708434"/>
          </a:xfrm>
          <a:prstGeom prst="rect">
            <a:avLst/>
          </a:prstGeom>
          <a:noFill/>
        </p:spPr>
        <p:txBody>
          <a:bodyPr wrap="square" rtlCol="0">
            <a:spAutoFit/>
          </a:bodyPr>
          <a:lstStyle/>
          <a:p>
            <a:r>
              <a:rPr lang="en-US" sz="3800" dirty="0">
                <a:solidFill>
                  <a:srgbClr val="002060"/>
                </a:solidFill>
                <a:latin typeface="Tahoma" panose="020B0604030504040204" pitchFamily="34" charset="0"/>
                <a:ea typeface="Tahoma" panose="020B0604030504040204" pitchFamily="34" charset="0"/>
                <a:cs typeface="Tahoma" panose="020B0604030504040204" pitchFamily="34" charset="0"/>
              </a:rPr>
              <a:t>“Oh, how abundant is your </a:t>
            </a:r>
            <a:r>
              <a:rPr lang="en-US" sz="3800" dirty="0">
                <a:solidFill>
                  <a:srgbClr val="0070C0"/>
                </a:solidFill>
                <a:latin typeface="Tahoma" panose="020B0604030504040204" pitchFamily="34" charset="0"/>
                <a:ea typeface="Tahoma" panose="020B0604030504040204" pitchFamily="34" charset="0"/>
                <a:cs typeface="Tahoma" panose="020B0604030504040204" pitchFamily="34" charset="0"/>
              </a:rPr>
              <a:t>goodness</a:t>
            </a:r>
            <a:r>
              <a:rPr lang="en-US" sz="3800" dirty="0">
                <a:solidFill>
                  <a:srgbClr val="002060"/>
                </a:solidFill>
                <a:latin typeface="Tahoma" panose="020B0604030504040204" pitchFamily="34" charset="0"/>
                <a:ea typeface="Tahoma" panose="020B0604030504040204" pitchFamily="34" charset="0"/>
                <a:cs typeface="Tahoma" panose="020B0604030504040204" pitchFamily="34" charset="0"/>
              </a:rPr>
              <a:t>, which you have stored up for those who fear you and </a:t>
            </a:r>
            <a:r>
              <a:rPr lang="en-US" sz="3800" dirty="0">
                <a:solidFill>
                  <a:srgbClr val="0070C0"/>
                </a:solidFill>
                <a:latin typeface="Tahoma" panose="020B0604030504040204" pitchFamily="34" charset="0"/>
                <a:ea typeface="Tahoma" panose="020B0604030504040204" pitchFamily="34" charset="0"/>
                <a:cs typeface="Tahoma" panose="020B0604030504040204" pitchFamily="34" charset="0"/>
              </a:rPr>
              <a:t>worked </a:t>
            </a:r>
            <a:r>
              <a:rPr lang="en-US" sz="3800" dirty="0">
                <a:solidFill>
                  <a:srgbClr val="002060"/>
                </a:solidFill>
                <a:latin typeface="Tahoma" panose="020B0604030504040204" pitchFamily="34" charset="0"/>
                <a:ea typeface="Tahoma" panose="020B0604030504040204" pitchFamily="34" charset="0"/>
                <a:cs typeface="Tahoma" panose="020B0604030504040204" pitchFamily="34" charset="0"/>
              </a:rPr>
              <a:t>for those who take refuge in you, in the sight of the children of mankind!” (Psa. 31:19 ESV)</a:t>
            </a:r>
          </a:p>
          <a:p>
            <a:endParaRPr lang="en-US" dirty="0"/>
          </a:p>
        </p:txBody>
      </p:sp>
    </p:spTree>
    <p:extLst>
      <p:ext uri="{BB962C8B-B14F-4D97-AF65-F5344CB8AC3E}">
        <p14:creationId xmlns:p14="http://schemas.microsoft.com/office/powerpoint/2010/main" val="4184029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E67B7B6-AA83-DE76-9267-00ABC445FAD6}"/>
              </a:ext>
            </a:extLst>
          </p:cNvPr>
          <p:cNvSpPr txBox="1"/>
          <p:nvPr/>
        </p:nvSpPr>
        <p:spPr>
          <a:xfrm>
            <a:off x="210312" y="231692"/>
            <a:ext cx="9571641" cy="738664"/>
          </a:xfrm>
          <a:prstGeom prst="rect">
            <a:avLst/>
          </a:prstGeom>
          <a:noFill/>
        </p:spPr>
        <p:txBody>
          <a:bodyPr wrap="square" rtlCol="0">
            <a:spAutoFit/>
          </a:bodyPr>
          <a:lstStyle/>
          <a:p>
            <a:r>
              <a:rPr lang="en-US" sz="4200" b="1" dirty="0">
                <a:solidFill>
                  <a:srgbClr val="C00000"/>
                </a:solidFill>
              </a:rPr>
              <a:t>The Goodness of God  Appeared</a:t>
            </a:r>
          </a:p>
        </p:txBody>
      </p:sp>
      <p:sp>
        <p:nvSpPr>
          <p:cNvPr id="3" name="TextBox 2">
            <a:extLst>
              <a:ext uri="{FF2B5EF4-FFF2-40B4-BE49-F238E27FC236}">
                <a16:creationId xmlns:a16="http://schemas.microsoft.com/office/drawing/2014/main" id="{F44C00CE-DAFC-99FA-3FF2-9835CDE078EA}"/>
              </a:ext>
            </a:extLst>
          </p:cNvPr>
          <p:cNvSpPr txBox="1"/>
          <p:nvPr/>
        </p:nvSpPr>
        <p:spPr>
          <a:xfrm>
            <a:off x="210312" y="1762628"/>
            <a:ext cx="11666255" cy="4185761"/>
          </a:xfrm>
          <a:prstGeom prst="rect">
            <a:avLst/>
          </a:prstGeom>
          <a:noFill/>
        </p:spPr>
        <p:txBody>
          <a:bodyPr wrap="square" rtlCol="0">
            <a:spAutoFit/>
          </a:bodyPr>
          <a:lstStyle/>
          <a:p>
            <a:r>
              <a:rPr lang="en-US" sz="3800" dirty="0">
                <a:solidFill>
                  <a:srgbClr val="002060"/>
                </a:solidFill>
                <a:latin typeface="Tahoma" panose="020B0604030504040204" pitchFamily="34" charset="0"/>
                <a:ea typeface="Tahoma" panose="020B0604030504040204" pitchFamily="34" charset="0"/>
                <a:cs typeface="Tahoma" panose="020B0604030504040204" pitchFamily="34" charset="0"/>
              </a:rPr>
              <a:t>“Do you suppose, O man—you who judge those who practice such things and yet do them yourself—that you will escape the judgment of God? Or do you presume on the riches of his kindness and forbearance and patience, not knowing that </a:t>
            </a:r>
            <a:r>
              <a:rPr lang="en-US" sz="3800" dirty="0">
                <a:solidFill>
                  <a:srgbClr val="0070C0"/>
                </a:solidFill>
                <a:latin typeface="Tahoma" panose="020B0604030504040204" pitchFamily="34" charset="0"/>
                <a:ea typeface="Tahoma" panose="020B0604030504040204" pitchFamily="34" charset="0"/>
                <a:cs typeface="Tahoma" panose="020B0604030504040204" pitchFamily="34" charset="0"/>
              </a:rPr>
              <a:t>God’s kindness is meant to lead you to repentance?” </a:t>
            </a:r>
            <a:r>
              <a:rPr lang="en-US" sz="3800" dirty="0">
                <a:solidFill>
                  <a:srgbClr val="002060"/>
                </a:solidFill>
                <a:latin typeface="Tahoma" panose="020B0604030504040204" pitchFamily="34" charset="0"/>
                <a:ea typeface="Tahoma" panose="020B0604030504040204" pitchFamily="34" charset="0"/>
                <a:cs typeface="Tahoma" panose="020B0604030504040204" pitchFamily="34" charset="0"/>
              </a:rPr>
              <a:t>(Rom. 2:3–4 ESV)</a:t>
            </a:r>
            <a:endParaRPr lang="en-US" dirty="0">
              <a:solidFill>
                <a:srgbClr val="002060"/>
              </a:solidFill>
            </a:endParaRPr>
          </a:p>
        </p:txBody>
      </p:sp>
    </p:spTree>
    <p:extLst>
      <p:ext uri="{BB962C8B-B14F-4D97-AF65-F5344CB8AC3E}">
        <p14:creationId xmlns:p14="http://schemas.microsoft.com/office/powerpoint/2010/main" val="28810398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568</TotalTime>
  <Words>2964</Words>
  <Application>Microsoft Office PowerPoint</Application>
  <PresentationFormat>Widescreen</PresentationFormat>
  <Paragraphs>137</Paragraphs>
  <Slides>48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48</vt:i4>
      </vt:variant>
    </vt:vector>
  </HeadingPairs>
  <TitlesOfParts>
    <vt:vector size="53" baseType="lpstr">
      <vt:lpstr>Arial</vt:lpstr>
      <vt:lpstr>Calibri</vt:lpstr>
      <vt:lpstr>Calibri Light</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Weeks</dc:creator>
  <cp:lastModifiedBy>Michael DeMeo</cp:lastModifiedBy>
  <cp:revision>20</cp:revision>
  <dcterms:created xsi:type="dcterms:W3CDTF">2022-08-22T23:31:33Z</dcterms:created>
  <dcterms:modified xsi:type="dcterms:W3CDTF">2022-09-20T13:43:37Z</dcterms:modified>
</cp:coreProperties>
</file>