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3"/>
  </p:notesMasterIdLst>
  <p:sldIdLst>
    <p:sldId id="399" r:id="rId2"/>
    <p:sldId id="332" r:id="rId3"/>
    <p:sldId id="256" r:id="rId4"/>
    <p:sldId id="449" r:id="rId5"/>
    <p:sldId id="447" r:id="rId6"/>
    <p:sldId id="450" r:id="rId7"/>
    <p:sldId id="448" r:id="rId8"/>
    <p:sldId id="451" r:id="rId9"/>
    <p:sldId id="334" r:id="rId10"/>
    <p:sldId id="452" r:id="rId11"/>
    <p:sldId id="453" r:id="rId12"/>
    <p:sldId id="454" r:id="rId13"/>
    <p:sldId id="400" r:id="rId14"/>
    <p:sldId id="455" r:id="rId15"/>
    <p:sldId id="445" r:id="rId16"/>
    <p:sldId id="456" r:id="rId17"/>
    <p:sldId id="446" r:id="rId18"/>
    <p:sldId id="457" r:id="rId19"/>
    <p:sldId id="458" r:id="rId20"/>
    <p:sldId id="460" r:id="rId21"/>
    <p:sldId id="46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9/25/2022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45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9974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1046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3838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9/25/2022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326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541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4228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0215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2857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8789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9/25/2022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4480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9/25/2022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4748726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jpeg"/><Relationship Id="rId17" Type="http://schemas.openxmlformats.org/officeDocument/2006/relationships/image" Target="../media/image22.jpeg"/><Relationship Id="rId2" Type="http://schemas.openxmlformats.org/officeDocument/2006/relationships/image" Target="../media/image7.jpeg"/><Relationship Id="rId16"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5" Type="http://schemas.openxmlformats.org/officeDocument/2006/relationships/image" Target="../media/image2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 Id="rId14" Type="http://schemas.openxmlformats.org/officeDocument/2006/relationships/image" Target="../media/image19.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sharpenSoften amount="-48000"/>
                    </a14:imgEffect>
                    <a14:imgEffect>
                      <a14:brightnessContrast contrast="-32000"/>
                    </a14:imgEffect>
                  </a14:imgLayer>
                </a14:imgProps>
              </a:ext>
            </a:extLst>
          </a:blip>
          <a:srcRect/>
          <a:stretch>
            <a:fillRect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2380129" y="718614"/>
            <a:ext cx="5038165" cy="1609344"/>
          </a:xfrm>
        </p:spPr>
        <p:txBody>
          <a:bodyPr/>
          <a:lstStyle/>
          <a:p>
            <a:pPr algn="ctr"/>
            <a:r>
              <a:rPr lang="en-US" b="1" dirty="0">
                <a:solidFill>
                  <a:schemeClr val="bg1"/>
                </a:solidFill>
              </a:rPr>
              <a:t>Having ears to hear</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3983915" y="5425079"/>
            <a:ext cx="8208085" cy="1428613"/>
          </a:xfrm>
        </p:spPr>
        <p:txBody>
          <a:bodyPr>
            <a:noAutofit/>
          </a:bodyPr>
          <a:lstStyle/>
          <a:p>
            <a:pPr marL="0" indent="0">
              <a:buNone/>
            </a:pPr>
            <a:r>
              <a:rPr lang="en-US" sz="3200" b="1" dirty="0">
                <a:solidFill>
                  <a:srgbClr val="CCFFFF"/>
                </a:solidFill>
              </a:rPr>
              <a:t>“He who has an ear, let him hear what the Spirit says to the churches.” </a:t>
            </a:r>
            <a:r>
              <a:rPr lang="en-US" sz="3200" b="1" dirty="0">
                <a:solidFill>
                  <a:srgbClr val="FFCCFF"/>
                </a:solidFill>
              </a:rPr>
              <a:t>Revelation 2:7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Lord rebuked the church in Ephesus for being unloving </a:t>
            </a:r>
            <a:r>
              <a:rPr lang="en-US" sz="3600" b="1" i="1" dirty="0">
                <a:effectLst/>
                <a:ea typeface="Calibri" panose="020F0502020204030204" pitchFamily="34" charset="0"/>
              </a:rPr>
              <a:t>(verse 4)</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409448" y="1918208"/>
            <a:ext cx="11122152" cy="4736592"/>
          </a:xfrm>
        </p:spPr>
        <p:txBody>
          <a:bodyPr>
            <a:noAutofit/>
          </a:bodyPr>
          <a:lstStyle/>
          <a:p>
            <a:pPr marL="0" indent="0">
              <a:buNone/>
            </a:pPr>
            <a:r>
              <a:rPr lang="en-US" sz="2800" b="1" u="sng" dirty="0">
                <a:solidFill>
                  <a:srgbClr val="C00000"/>
                </a:solidFill>
              </a:rPr>
              <a:t>Can you separate love for God and people? </a:t>
            </a:r>
          </a:p>
          <a:p>
            <a:pPr marL="0" indent="0">
              <a:buNone/>
            </a:pPr>
            <a:r>
              <a:rPr lang="en-US" sz="2800" b="1" dirty="0"/>
              <a:t>“</a:t>
            </a:r>
            <a:r>
              <a:rPr lang="en-US" sz="2800" b="1" i="1" dirty="0"/>
              <a:t>Just as I have loved you, you also are to </a:t>
            </a:r>
            <a:r>
              <a:rPr lang="en-US" sz="2800" b="1" i="1" dirty="0">
                <a:solidFill>
                  <a:srgbClr val="0070C0"/>
                </a:solidFill>
              </a:rPr>
              <a:t>love one another</a:t>
            </a:r>
            <a:r>
              <a:rPr lang="en-US" sz="2800" b="1" dirty="0"/>
              <a:t>” (</a:t>
            </a:r>
            <a:r>
              <a:rPr lang="en-US" sz="2800" b="1" dirty="0">
                <a:solidFill>
                  <a:srgbClr val="C00000"/>
                </a:solidFill>
              </a:rPr>
              <a:t>John 13:34</a:t>
            </a:r>
            <a:r>
              <a:rPr lang="en-US" sz="2800" b="1" dirty="0"/>
              <a:t>) and “</a:t>
            </a:r>
            <a:r>
              <a:rPr lang="en-US" sz="2800" b="1" i="1" dirty="0"/>
              <a:t>You shall </a:t>
            </a:r>
            <a:r>
              <a:rPr lang="en-US" sz="2800" b="1" i="1" dirty="0">
                <a:solidFill>
                  <a:srgbClr val="0070C0"/>
                </a:solidFill>
              </a:rPr>
              <a:t>love your neighbor as yourself</a:t>
            </a:r>
            <a:r>
              <a:rPr lang="en-US" sz="2800" b="1" dirty="0"/>
              <a:t>” (</a:t>
            </a:r>
            <a:r>
              <a:rPr lang="en-US" sz="2800" b="1" dirty="0">
                <a:solidFill>
                  <a:srgbClr val="C00000"/>
                </a:solidFill>
              </a:rPr>
              <a:t>Matthew 22:39</a:t>
            </a:r>
            <a:r>
              <a:rPr lang="en-US" sz="2800" b="1" dirty="0"/>
              <a:t>).</a:t>
            </a:r>
          </a:p>
          <a:p>
            <a:pPr marL="0" indent="0">
              <a:buNone/>
            </a:pPr>
            <a:r>
              <a:rPr lang="en-US" sz="2800" b="1" dirty="0">
                <a:solidFill>
                  <a:srgbClr val="7030A0"/>
                </a:solidFill>
              </a:rPr>
              <a:t>What are the greatest commandments left for us to keep after Deuteronomy 6:5? </a:t>
            </a:r>
          </a:p>
          <a:p>
            <a:pPr marL="0" indent="0">
              <a:buNone/>
            </a:pPr>
            <a:r>
              <a:rPr lang="en-US" sz="2800" b="1" dirty="0"/>
              <a:t>“</a:t>
            </a:r>
            <a:r>
              <a:rPr lang="en-US" sz="2800" b="1" i="1" dirty="0"/>
              <a:t>If you love me, you will keep my commandments</a:t>
            </a:r>
            <a:r>
              <a:rPr lang="en-US" sz="2800" b="1" dirty="0"/>
              <a:t>.” </a:t>
            </a:r>
            <a:r>
              <a:rPr lang="en-US" sz="2800" b="1" dirty="0">
                <a:solidFill>
                  <a:srgbClr val="C00000"/>
                </a:solidFill>
              </a:rPr>
              <a:t>John 14:15</a:t>
            </a:r>
          </a:p>
          <a:p>
            <a:pPr marL="0" indent="0">
              <a:buNone/>
            </a:pPr>
            <a:r>
              <a:rPr lang="en-US" sz="2800" b="1" dirty="0">
                <a:solidFill>
                  <a:srgbClr val="7030A0"/>
                </a:solidFill>
              </a:rPr>
              <a:t>How do we show our love for God?</a:t>
            </a:r>
          </a:p>
          <a:p>
            <a:pPr marL="0" indent="0">
              <a:buNone/>
            </a:pPr>
            <a:r>
              <a:rPr lang="en-US" sz="2800" b="1" dirty="0"/>
              <a:t>“</a:t>
            </a:r>
            <a:r>
              <a:rPr lang="en-US" sz="2800" b="1" i="1" dirty="0"/>
              <a:t>You shall love the Lord your God with all your heart and with all your soul and with all your might</a:t>
            </a:r>
            <a:r>
              <a:rPr lang="en-US" sz="2800" b="1" dirty="0"/>
              <a:t>.” </a:t>
            </a:r>
            <a:r>
              <a:rPr lang="en-US" sz="2800" b="1" dirty="0">
                <a:solidFill>
                  <a:srgbClr val="C00000"/>
                </a:solidFill>
              </a:rPr>
              <a:t>Deuteronomy 6:5</a:t>
            </a:r>
            <a:endParaRPr lang="en-US" sz="2800" b="1" i="1" dirty="0">
              <a:solidFill>
                <a:srgbClr val="C00000"/>
              </a:solidFill>
            </a:endParaRPr>
          </a:p>
        </p:txBody>
      </p:sp>
    </p:spTree>
    <p:extLst>
      <p:ext uri="{BB962C8B-B14F-4D97-AF65-F5344CB8AC3E}">
        <p14:creationId xmlns:p14="http://schemas.microsoft.com/office/powerpoint/2010/main" val="139796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Effect transition="in" filter="circle(in)">
                                      <p:cBhvr>
                                        <p:cTn id="11" dur="2000"/>
                                        <p:tgtEl>
                                          <p:spTgt spid="5">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circle(in)">
                                      <p:cBhvr>
                                        <p:cTn id="16" dur="20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circle(in)">
                                      <p:cBhvr>
                                        <p:cTn id="26" dur="2000"/>
                                        <p:tgtEl>
                                          <p:spTgt spid="5">
                                            <p:txEl>
                                              <p:pRg st="2" end="2"/>
                                            </p:txEl>
                                          </p:spTgt>
                                        </p:tgtEl>
                                      </p:cBhvr>
                                    </p:animEffect>
                                  </p:childTnLst>
                                </p:cTn>
                              </p:par>
                            </p:childTnLst>
                          </p:cTn>
                        </p:par>
                        <p:par>
                          <p:cTn id="27" fill="hold">
                            <p:stCondLst>
                              <p:cond delay="2000"/>
                            </p:stCondLst>
                            <p:childTnLst>
                              <p:par>
                                <p:cTn id="28" presetID="6" presetClass="entr" presetSubtype="16" fill="hold" nodeType="afterEffect">
                                  <p:stCondLst>
                                    <p:cond delay="600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circle(in)">
                                      <p:cBhvr>
                                        <p:cTn id="30"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Lord rebuked the church in Ephesus for being unloving </a:t>
            </a:r>
            <a:r>
              <a:rPr lang="en-US" sz="3600" b="1" i="1" dirty="0">
                <a:effectLst/>
                <a:ea typeface="Calibri" panose="020F0502020204030204" pitchFamily="34" charset="0"/>
              </a:rPr>
              <a:t>(verse 4)</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4</a:t>
            </a:r>
            <a:r>
              <a:rPr lang="en-US" sz="2800" b="1" dirty="0">
                <a:solidFill>
                  <a:srgbClr val="FF0000"/>
                </a:solidFill>
              </a:rPr>
              <a:t> </a:t>
            </a:r>
            <a:r>
              <a:rPr lang="en-US" sz="2800" b="1" i="1" dirty="0"/>
              <a:t>But I have this against you, that you have abandoned the love you had at first</a:t>
            </a:r>
            <a:r>
              <a:rPr lang="en-US" sz="2800" b="1" dirty="0"/>
              <a:t>. </a:t>
            </a:r>
          </a:p>
          <a:p>
            <a:pPr marL="0" indent="0">
              <a:buNone/>
            </a:pPr>
            <a:r>
              <a:rPr lang="en-US" sz="2400" b="1" dirty="0">
                <a:solidFill>
                  <a:srgbClr val="FF0000"/>
                </a:solidFill>
              </a:rPr>
              <a:t>4 </a:t>
            </a:r>
            <a:r>
              <a:rPr lang="en-US" sz="2800" b="1" i="1" dirty="0"/>
              <a:t>But I have this complaint against you. You don’t love </a:t>
            </a:r>
            <a:r>
              <a:rPr lang="en-US" sz="2800" b="1" i="1" dirty="0">
                <a:solidFill>
                  <a:srgbClr val="0070C0"/>
                </a:solidFill>
              </a:rPr>
              <a:t>me or each other</a:t>
            </a:r>
            <a:r>
              <a:rPr lang="en-US" sz="2800" b="1" i="1" dirty="0"/>
              <a:t> as you did at first! </a:t>
            </a:r>
            <a:r>
              <a:rPr lang="en-US" sz="2800" b="1" dirty="0">
                <a:solidFill>
                  <a:srgbClr val="C00000"/>
                </a:solidFill>
              </a:rPr>
              <a:t>New Living Translation</a:t>
            </a:r>
          </a:p>
          <a:p>
            <a:pPr marL="0" indent="0">
              <a:buNone/>
            </a:pPr>
            <a:endParaRPr lang="en-US" b="1" dirty="0"/>
          </a:p>
          <a:p>
            <a:pPr marL="0" indent="0" algn="ctr">
              <a:buNone/>
            </a:pPr>
            <a:r>
              <a:rPr lang="en-US" sz="2800" b="1" dirty="0">
                <a:solidFill>
                  <a:srgbClr val="C00000"/>
                </a:solidFill>
              </a:rPr>
              <a:t>We show our love for God, first and foremost, by obeying His commands to love everyone else!</a:t>
            </a:r>
          </a:p>
          <a:p>
            <a:pPr marL="0" indent="0" algn="ctr">
              <a:buNone/>
            </a:pPr>
            <a:r>
              <a:rPr lang="en-US" sz="2800" b="1" dirty="0">
                <a:solidFill>
                  <a:srgbClr val="C00000"/>
                </a:solidFill>
              </a:rPr>
              <a:t>If you truly love God, then you love people.</a:t>
            </a:r>
            <a:endParaRPr lang="en-US" sz="6600" b="1" i="1" dirty="0">
              <a:solidFill>
                <a:srgbClr val="C00000"/>
              </a:solidFill>
            </a:endParaRPr>
          </a:p>
        </p:txBody>
      </p:sp>
    </p:spTree>
    <p:extLst>
      <p:ext uri="{BB962C8B-B14F-4D97-AF65-F5344CB8AC3E}">
        <p14:creationId xmlns:p14="http://schemas.microsoft.com/office/powerpoint/2010/main" val="37540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circle(in)">
                                      <p:cBhvr>
                                        <p:cTn id="7" dur="2000"/>
                                        <p:tgtEl>
                                          <p:spTgt spid="5">
                                            <p:txEl>
                                              <p:pRg st="3" end="3"/>
                                            </p:txEl>
                                          </p:spTgt>
                                        </p:tgtEl>
                                      </p:cBhvr>
                                    </p:animEffect>
                                  </p:childTnLst>
                                </p:cTn>
                              </p:par>
                            </p:childTnLst>
                          </p:cTn>
                        </p:par>
                        <p:par>
                          <p:cTn id="8" fill="hold">
                            <p:stCondLst>
                              <p:cond delay="2000"/>
                            </p:stCondLst>
                            <p:childTnLst>
                              <p:par>
                                <p:cTn id="9" presetID="6" presetClass="entr" presetSubtype="16" fill="hold" nodeType="afterEffect">
                                  <p:stCondLst>
                                    <p:cond delay="700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circle(in)">
                                      <p:cBhvr>
                                        <p:cTn id="11"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Lord rebuked the church in Ephesus for being unloving </a:t>
            </a:r>
            <a:r>
              <a:rPr lang="en-US" sz="3600" b="1" i="1" dirty="0">
                <a:effectLst/>
                <a:ea typeface="Calibri" panose="020F0502020204030204" pitchFamily="34" charset="0"/>
              </a:rPr>
              <a:t>(verse 4)</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523220"/>
          </a:xfrm>
        </p:spPr>
        <p:txBody>
          <a:bodyPr>
            <a:noAutofit/>
          </a:bodyPr>
          <a:lstStyle/>
          <a:p>
            <a:pPr marL="0" indent="0" algn="ctr">
              <a:buNone/>
            </a:pPr>
            <a:r>
              <a:rPr lang="en-US" sz="2800" b="1" u="sng" dirty="0">
                <a:solidFill>
                  <a:srgbClr val="C00000"/>
                </a:solidFill>
              </a:rPr>
              <a:t>What would abandoning love for people look like?</a:t>
            </a:r>
            <a:endParaRPr lang="en-US" sz="8000" b="1" i="1" u="sng" dirty="0">
              <a:solidFill>
                <a:srgbClr val="C00000"/>
              </a:solidFill>
            </a:endParaRPr>
          </a:p>
        </p:txBody>
      </p:sp>
      <p:sp>
        <p:nvSpPr>
          <p:cNvPr id="2" name="TextBox 1">
            <a:extLst>
              <a:ext uri="{FF2B5EF4-FFF2-40B4-BE49-F238E27FC236}">
                <a16:creationId xmlns:a16="http://schemas.microsoft.com/office/drawing/2014/main" id="{54D2E5A5-8E6B-4135-F714-04DE8CBA1BAD}"/>
              </a:ext>
            </a:extLst>
          </p:cNvPr>
          <p:cNvSpPr txBox="1"/>
          <p:nvPr/>
        </p:nvSpPr>
        <p:spPr>
          <a:xfrm>
            <a:off x="114151" y="2718148"/>
            <a:ext cx="459710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mn-cs"/>
              </a:rPr>
              <a:t>Being impatient and unkind</a:t>
            </a:r>
            <a:endParaRPr kumimoji="0" lang="en-US" sz="2800" b="1" i="0" u="none" strike="noStrike" kern="1200" cap="none" spc="0" normalizeH="0" baseline="0" noProof="0" dirty="0">
              <a:ln>
                <a:noFill/>
              </a:ln>
              <a:solidFill>
                <a:srgbClr val="7030A0"/>
              </a:solidFill>
              <a:effectLst/>
              <a:uLnTx/>
              <a:uFillTx/>
              <a:latin typeface="Rockwell" panose="02060603020205020403"/>
              <a:ea typeface="+mn-ea"/>
              <a:cs typeface="+mn-cs"/>
            </a:endParaRPr>
          </a:p>
        </p:txBody>
      </p:sp>
      <p:sp>
        <p:nvSpPr>
          <p:cNvPr id="3" name="TextBox 2">
            <a:extLst>
              <a:ext uri="{FF2B5EF4-FFF2-40B4-BE49-F238E27FC236}">
                <a16:creationId xmlns:a16="http://schemas.microsoft.com/office/drawing/2014/main" id="{B5E48DF7-3B42-9D58-D176-E8455E4CC399}"/>
              </a:ext>
            </a:extLst>
          </p:cNvPr>
          <p:cNvSpPr txBox="1"/>
          <p:nvPr/>
        </p:nvSpPr>
        <p:spPr>
          <a:xfrm>
            <a:off x="7175351" y="5800616"/>
            <a:ext cx="437836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mn-cs"/>
              </a:rPr>
              <a:t>Wanting what others have</a:t>
            </a:r>
            <a:endParaRPr kumimoji="0" lang="en-US" sz="2800" b="1" i="0" u="none" strike="noStrike" kern="1200" cap="none" spc="0" normalizeH="0" baseline="0" noProof="0" dirty="0">
              <a:ln>
                <a:noFill/>
              </a:ln>
              <a:solidFill>
                <a:srgbClr val="002060"/>
              </a:solidFill>
              <a:effectLst/>
              <a:uLnTx/>
              <a:uFillTx/>
              <a:latin typeface="Rockwell" panose="02060603020205020403"/>
              <a:ea typeface="+mn-ea"/>
              <a:cs typeface="+mn-cs"/>
            </a:endParaRPr>
          </a:p>
        </p:txBody>
      </p:sp>
      <p:sp>
        <p:nvSpPr>
          <p:cNvPr id="6" name="TextBox 5">
            <a:extLst>
              <a:ext uri="{FF2B5EF4-FFF2-40B4-BE49-F238E27FC236}">
                <a16:creationId xmlns:a16="http://schemas.microsoft.com/office/drawing/2014/main" id="{16D10A29-09E9-DA7A-7224-0EEA3CF40FA0}"/>
              </a:ext>
            </a:extLst>
          </p:cNvPr>
          <p:cNvSpPr txBox="1"/>
          <p:nvPr/>
        </p:nvSpPr>
        <p:spPr>
          <a:xfrm>
            <a:off x="-165245" y="5707345"/>
            <a:ext cx="6985595"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Times New Roman" panose="02020603050405020304" pitchFamily="18" charset="0"/>
                <a:ea typeface="Calibri" panose="020F0502020204030204" pitchFamily="34" charset="0"/>
                <a:cs typeface="+mn-cs"/>
              </a:rPr>
              <a:t>Having a “me” attitude that thinks a lot about yourself and looks down on others</a:t>
            </a:r>
            <a:endParaRPr kumimoji="0" lang="en-US" sz="2800" b="1" i="0" u="none" strike="noStrike" kern="1200" cap="none" spc="0" normalizeH="0" baseline="0" noProof="0" dirty="0">
              <a:ln>
                <a:noFill/>
              </a:ln>
              <a:solidFill>
                <a:srgbClr val="00B050"/>
              </a:solidFill>
              <a:effectLst/>
              <a:uLnTx/>
              <a:uFillTx/>
              <a:latin typeface="Rockwell" panose="02060603020205020403"/>
              <a:ea typeface="+mn-ea"/>
              <a:cs typeface="+mn-cs"/>
            </a:endParaRPr>
          </a:p>
        </p:txBody>
      </p:sp>
      <p:sp>
        <p:nvSpPr>
          <p:cNvPr id="7" name="TextBox 6">
            <a:extLst>
              <a:ext uri="{FF2B5EF4-FFF2-40B4-BE49-F238E27FC236}">
                <a16:creationId xmlns:a16="http://schemas.microsoft.com/office/drawing/2014/main" id="{A04A2686-0E02-4AB0-2040-E55680B8D0EC}"/>
              </a:ext>
            </a:extLst>
          </p:cNvPr>
          <p:cNvSpPr txBox="1"/>
          <p:nvPr/>
        </p:nvSpPr>
        <p:spPr>
          <a:xfrm>
            <a:off x="8437357" y="2612955"/>
            <a:ext cx="185435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9B2D1F">
                    <a:lumMod val="75000"/>
                  </a:srgbClr>
                </a:solidFill>
                <a:effectLst/>
                <a:uLnTx/>
                <a:uFillTx/>
                <a:latin typeface="Times New Roman" panose="02020603050405020304" pitchFamily="18" charset="0"/>
                <a:ea typeface="Calibri" panose="020F0502020204030204" pitchFamily="34" charset="0"/>
                <a:cs typeface="+mn-cs"/>
              </a:rPr>
              <a:t>Being rude</a:t>
            </a:r>
            <a:endParaRPr kumimoji="0" lang="en-US" sz="2800" b="1" i="0" u="none" strike="noStrike" kern="1200" cap="none" spc="0" normalizeH="0" baseline="0" noProof="0" dirty="0">
              <a:ln>
                <a:noFill/>
              </a:ln>
              <a:solidFill>
                <a:srgbClr val="9B2D1F">
                  <a:lumMod val="75000"/>
                </a:srgbClr>
              </a:solidFill>
              <a:effectLst/>
              <a:uLnTx/>
              <a:uFillTx/>
              <a:latin typeface="Rockwell" panose="02060603020205020403"/>
              <a:ea typeface="+mn-ea"/>
              <a:cs typeface="+mn-cs"/>
            </a:endParaRPr>
          </a:p>
        </p:txBody>
      </p:sp>
      <p:sp>
        <p:nvSpPr>
          <p:cNvPr id="8" name="TextBox 7">
            <a:extLst>
              <a:ext uri="{FF2B5EF4-FFF2-40B4-BE49-F238E27FC236}">
                <a16:creationId xmlns:a16="http://schemas.microsoft.com/office/drawing/2014/main" id="{43DA1D94-6D14-F44B-6914-381BA6990CCD}"/>
              </a:ext>
            </a:extLst>
          </p:cNvPr>
          <p:cNvSpPr txBox="1"/>
          <p:nvPr/>
        </p:nvSpPr>
        <p:spPr>
          <a:xfrm>
            <a:off x="1897976" y="5066468"/>
            <a:ext cx="44324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Insisting on your own way</a:t>
            </a:r>
            <a:endParaRPr kumimoji="0" lang="en-US" sz="2800" b="1" i="0" u="none" strike="noStrike" kern="1200" cap="none" spc="0" normalizeH="0" baseline="0" noProof="0" dirty="0">
              <a:ln>
                <a:noFill/>
              </a:ln>
              <a:solidFill>
                <a:srgbClr val="FF0000"/>
              </a:solidFill>
              <a:effectLst/>
              <a:uLnTx/>
              <a:uFillTx/>
              <a:latin typeface="Rockwell" panose="02060603020205020403"/>
              <a:ea typeface="+mn-ea"/>
              <a:cs typeface="+mn-cs"/>
            </a:endParaRPr>
          </a:p>
        </p:txBody>
      </p:sp>
      <p:sp>
        <p:nvSpPr>
          <p:cNvPr id="9" name="TextBox 8">
            <a:extLst>
              <a:ext uri="{FF2B5EF4-FFF2-40B4-BE49-F238E27FC236}">
                <a16:creationId xmlns:a16="http://schemas.microsoft.com/office/drawing/2014/main" id="{A53AE30B-5992-8282-CCB9-2C8E5196389B}"/>
              </a:ext>
            </a:extLst>
          </p:cNvPr>
          <p:cNvSpPr txBox="1"/>
          <p:nvPr/>
        </p:nvSpPr>
        <p:spPr>
          <a:xfrm>
            <a:off x="6820350" y="4373971"/>
            <a:ext cx="4000050"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918485">
                    <a:lumMod val="50000"/>
                  </a:srgbClr>
                </a:solidFill>
                <a:effectLst/>
                <a:uLnTx/>
                <a:uFillTx/>
                <a:latin typeface="Times New Roman" panose="02020603050405020304" pitchFamily="18" charset="0"/>
                <a:ea typeface="Calibri" panose="020F0502020204030204" pitchFamily="34" charset="0"/>
                <a:cs typeface="+mn-cs"/>
              </a:rPr>
              <a:t>Being irritable or resentful towards others</a:t>
            </a:r>
            <a:endParaRPr kumimoji="0" lang="en-US" sz="2800" b="1" i="0" u="none" strike="noStrike" kern="1200" cap="none" spc="0" normalizeH="0" baseline="0" noProof="0" dirty="0">
              <a:ln>
                <a:noFill/>
              </a:ln>
              <a:solidFill>
                <a:srgbClr val="918485">
                  <a:lumMod val="50000"/>
                </a:srgbClr>
              </a:solidFill>
              <a:effectLst/>
              <a:uLnTx/>
              <a:uFillTx/>
              <a:latin typeface="Rockwell" panose="02060603020205020403"/>
              <a:ea typeface="+mn-ea"/>
              <a:cs typeface="+mn-cs"/>
            </a:endParaRPr>
          </a:p>
        </p:txBody>
      </p:sp>
      <p:sp>
        <p:nvSpPr>
          <p:cNvPr id="10" name="TextBox 9">
            <a:extLst>
              <a:ext uri="{FF2B5EF4-FFF2-40B4-BE49-F238E27FC236}">
                <a16:creationId xmlns:a16="http://schemas.microsoft.com/office/drawing/2014/main" id="{6345252C-78A6-E53B-36D6-8C2EA064AA74}"/>
              </a:ext>
            </a:extLst>
          </p:cNvPr>
          <p:cNvSpPr txBox="1"/>
          <p:nvPr/>
        </p:nvSpPr>
        <p:spPr>
          <a:xfrm>
            <a:off x="5527219" y="3199811"/>
            <a:ext cx="6550630"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F0"/>
                </a:solidFill>
                <a:effectLst/>
                <a:uLnTx/>
                <a:uFillTx/>
                <a:latin typeface="Times New Roman" panose="02020603050405020304" pitchFamily="18" charset="0"/>
                <a:ea typeface="Calibri" panose="020F0502020204030204" pitchFamily="34" charset="0"/>
                <a:cs typeface="+mn-cs"/>
              </a:rPr>
              <a:t>Being unwilling to put up with people who may be challenging to put up with </a:t>
            </a:r>
            <a:endParaRPr kumimoji="0" lang="en-US" sz="2800" b="1" i="0" u="none" strike="noStrike" kern="1200" cap="none" spc="0" normalizeH="0" baseline="0" noProof="0" dirty="0">
              <a:ln>
                <a:noFill/>
              </a:ln>
              <a:solidFill>
                <a:srgbClr val="00B0F0"/>
              </a:solidFill>
              <a:effectLst/>
              <a:uLnTx/>
              <a:uFillTx/>
              <a:latin typeface="Rockwell" panose="02060603020205020403"/>
              <a:ea typeface="+mn-ea"/>
              <a:cs typeface="+mn-cs"/>
            </a:endParaRPr>
          </a:p>
        </p:txBody>
      </p:sp>
      <p:sp>
        <p:nvSpPr>
          <p:cNvPr id="11" name="TextBox 10">
            <a:extLst>
              <a:ext uri="{FF2B5EF4-FFF2-40B4-BE49-F238E27FC236}">
                <a16:creationId xmlns:a16="http://schemas.microsoft.com/office/drawing/2014/main" id="{1FAFD61E-2F7B-983D-47D0-4845C936050A}"/>
              </a:ext>
            </a:extLst>
          </p:cNvPr>
          <p:cNvSpPr txBox="1"/>
          <p:nvPr/>
        </p:nvSpPr>
        <p:spPr>
          <a:xfrm>
            <a:off x="229011" y="3541760"/>
            <a:ext cx="4109420"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Rockwell" panose="02060603020205020403"/>
                <a:ea typeface="+mn-ea"/>
                <a:cs typeface="+mn-cs"/>
              </a:rPr>
              <a:t>Rejoicing when someone stumbles or falls</a:t>
            </a:r>
            <a:endParaRPr kumimoji="0" lang="en-US" sz="4000" b="1" i="0" u="none" strike="noStrike" kern="1200" cap="none" spc="0" normalizeH="0" baseline="0" noProof="0" dirty="0">
              <a:ln>
                <a:noFill/>
              </a:ln>
              <a:solidFill>
                <a:srgbClr val="918485">
                  <a:lumMod val="50000"/>
                </a:srgb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69596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par>
                          <p:cTn id="13" fill="hold">
                            <p:stCondLst>
                              <p:cond delay="2000"/>
                            </p:stCondLst>
                            <p:childTnLst>
                              <p:par>
                                <p:cTn id="14" presetID="6" presetClass="entr" presetSubtype="16" fill="hold" grpId="0" nodeType="afterEffect">
                                  <p:stCondLst>
                                    <p:cond delay="1750"/>
                                  </p:stCondLst>
                                  <p:childTnLst>
                                    <p:set>
                                      <p:cBhvr>
                                        <p:cTn id="15" dur="1" fill="hold">
                                          <p:stCondLst>
                                            <p:cond delay="0"/>
                                          </p:stCondLst>
                                        </p:cTn>
                                        <p:tgtEl>
                                          <p:spTgt spid="3"/>
                                        </p:tgtEl>
                                        <p:attrNameLst>
                                          <p:attrName>style.visibility</p:attrName>
                                        </p:attrNameLst>
                                      </p:cBhvr>
                                      <p:to>
                                        <p:strVal val="visible"/>
                                      </p:to>
                                    </p:set>
                                    <p:animEffect transition="in" filter="circle(in)">
                                      <p:cBhvr>
                                        <p:cTn id="16" dur="2000"/>
                                        <p:tgtEl>
                                          <p:spTgt spid="3"/>
                                        </p:tgtEl>
                                      </p:cBhvr>
                                    </p:animEffect>
                                  </p:childTnLst>
                                </p:cTn>
                              </p:par>
                            </p:childTnLst>
                          </p:cTn>
                        </p:par>
                        <p:par>
                          <p:cTn id="17" fill="hold">
                            <p:stCondLst>
                              <p:cond delay="5750"/>
                            </p:stCondLst>
                            <p:childTnLst>
                              <p:par>
                                <p:cTn id="18" presetID="6" presetClass="entr" presetSubtype="16" fill="hold" grpId="0" nodeType="afterEffect">
                                  <p:stCondLst>
                                    <p:cond delay="225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par>
                          <p:cTn id="21" fill="hold">
                            <p:stCondLst>
                              <p:cond delay="10000"/>
                            </p:stCondLst>
                            <p:childTnLst>
                              <p:par>
                                <p:cTn id="22" presetID="6" presetClass="entr" presetSubtype="16" fill="hold" grpId="0" nodeType="afterEffect">
                                  <p:stCondLst>
                                    <p:cond delay="300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par>
                          <p:cTn id="25" fill="hold">
                            <p:stCondLst>
                              <p:cond delay="15000"/>
                            </p:stCondLst>
                            <p:childTnLst>
                              <p:par>
                                <p:cTn id="26" presetID="6" presetClass="entr" presetSubtype="16" fill="hold" grpId="0" nodeType="afterEffect">
                                  <p:stCondLst>
                                    <p:cond delay="175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par>
                          <p:cTn id="29" fill="hold">
                            <p:stCondLst>
                              <p:cond delay="18750"/>
                            </p:stCondLst>
                            <p:childTnLst>
                              <p:par>
                                <p:cTn id="30" presetID="6" presetClass="entr" presetSubtype="16" fill="hold" grpId="0" nodeType="afterEffect">
                                  <p:stCondLst>
                                    <p:cond delay="225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par>
                          <p:cTn id="33" fill="hold">
                            <p:stCondLst>
                              <p:cond delay="23000"/>
                            </p:stCondLst>
                            <p:childTnLst>
                              <p:par>
                                <p:cTn id="34" presetID="6" presetClass="entr" presetSubtype="16" fill="hold" grpId="0" nodeType="afterEffect">
                                  <p:stCondLst>
                                    <p:cond delay="225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par>
                          <p:cTn id="37" fill="hold">
                            <p:stCondLst>
                              <p:cond delay="27250"/>
                            </p:stCondLst>
                            <p:childTnLst>
                              <p:par>
                                <p:cTn id="38" presetID="6" presetClass="entr" presetSubtype="16" fill="hold" grpId="0" nodeType="afterEffect">
                                  <p:stCondLst>
                                    <p:cond delay="3000"/>
                                  </p:stCondLst>
                                  <p:childTnLst>
                                    <p:set>
                                      <p:cBhvr>
                                        <p:cTn id="39" dur="1" fill="hold">
                                          <p:stCondLst>
                                            <p:cond delay="0"/>
                                          </p:stCondLst>
                                        </p:cTn>
                                        <p:tgtEl>
                                          <p:spTgt spid="10"/>
                                        </p:tgtEl>
                                        <p:attrNameLst>
                                          <p:attrName>style.visibility</p:attrName>
                                        </p:attrNameLst>
                                      </p:cBhvr>
                                      <p:to>
                                        <p:strVal val="visible"/>
                                      </p:to>
                                    </p:set>
                                    <p:animEffect transition="in" filter="circle(in)">
                                      <p:cBhvr>
                                        <p:cTn id="4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p:bldP spid="3" grpId="0"/>
      <p:bldP spid="6"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commanded the church in Ephesus to repent for being unloving </a:t>
            </a:r>
            <a:r>
              <a:rPr lang="en-US" sz="3600" b="1" i="1" dirty="0">
                <a:effectLst/>
                <a:ea typeface="Calibri" panose="020F0502020204030204" pitchFamily="34" charset="0"/>
              </a:rPr>
              <a:t>(verse 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5</a:t>
            </a:r>
            <a:r>
              <a:rPr lang="en-US" sz="2800" b="1" dirty="0"/>
              <a:t> </a:t>
            </a:r>
            <a:r>
              <a:rPr lang="en-US" sz="2800" b="1" i="1" dirty="0">
                <a:solidFill>
                  <a:srgbClr val="7030A0"/>
                </a:solidFill>
              </a:rPr>
              <a:t>Remember</a:t>
            </a:r>
            <a:r>
              <a:rPr lang="en-US" sz="2800" b="1" i="1" dirty="0"/>
              <a:t> therefore from where you have fallen; </a:t>
            </a:r>
            <a:r>
              <a:rPr lang="en-US" sz="2800" b="1" i="1" dirty="0">
                <a:solidFill>
                  <a:srgbClr val="7030A0"/>
                </a:solidFill>
              </a:rPr>
              <a:t>repent</a:t>
            </a:r>
            <a:r>
              <a:rPr lang="en-US" sz="2800" b="1" i="1" dirty="0"/>
              <a:t>, and </a:t>
            </a:r>
            <a:r>
              <a:rPr lang="en-US" sz="2800" b="1" i="1" dirty="0">
                <a:solidFill>
                  <a:srgbClr val="7030A0"/>
                </a:solidFill>
              </a:rPr>
              <a:t>do</a:t>
            </a:r>
            <a:r>
              <a:rPr lang="en-US" sz="2800" b="1" i="1" dirty="0"/>
              <a:t> </a:t>
            </a:r>
            <a:r>
              <a:rPr lang="en-US" sz="2800" b="1" i="1" dirty="0">
                <a:solidFill>
                  <a:srgbClr val="0070C0"/>
                </a:solidFill>
              </a:rPr>
              <a:t>the works you did at first</a:t>
            </a:r>
            <a:r>
              <a:rPr lang="en-US" sz="2800" b="1" i="1" dirty="0"/>
              <a:t>. If not, I will come to you and remove your lampstand from its place, unless you repent</a:t>
            </a:r>
            <a:r>
              <a:rPr lang="en-US" sz="2800" b="1" dirty="0"/>
              <a:t>. </a:t>
            </a:r>
          </a:p>
          <a:p>
            <a:pPr marL="0" indent="0" algn="ctr">
              <a:buNone/>
            </a:pPr>
            <a:endParaRPr lang="en-US" sz="2800" b="1" dirty="0">
              <a:solidFill>
                <a:srgbClr val="C00000"/>
              </a:solidFill>
            </a:endParaRPr>
          </a:p>
          <a:p>
            <a:pPr marL="0" indent="0" algn="ctr">
              <a:buNone/>
            </a:pPr>
            <a:r>
              <a:rPr lang="en-US" sz="2800" b="1" dirty="0">
                <a:solidFill>
                  <a:srgbClr val="C00000"/>
                </a:solidFill>
              </a:rPr>
              <a:t>In other words, “let love be the driving and all-consuming motivation behind the good works you do, to include the works Jesus has commended you for!”</a:t>
            </a:r>
            <a:endParaRPr lang="en-US" sz="3600" b="1" dirty="0">
              <a:solidFill>
                <a:srgbClr val="C00000"/>
              </a:solidFill>
            </a:endParaRP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commanded the church in Ephesus to repent for being unloving </a:t>
            </a:r>
            <a:r>
              <a:rPr lang="en-US" sz="3600" b="1" i="1" dirty="0">
                <a:effectLst/>
                <a:ea typeface="Calibri" panose="020F0502020204030204" pitchFamily="34" charset="0"/>
              </a:rPr>
              <a:t>(verse 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5</a:t>
            </a:r>
            <a:r>
              <a:rPr lang="en-US" sz="2800" b="1" dirty="0"/>
              <a:t> </a:t>
            </a:r>
            <a:r>
              <a:rPr lang="en-US" sz="2800" b="1" i="1" dirty="0"/>
              <a:t>Remember therefore from where you have fallen; repent, and do the works you did at first. If not, </a:t>
            </a:r>
            <a:r>
              <a:rPr lang="en-US" sz="2800" b="1" i="1" dirty="0">
                <a:solidFill>
                  <a:srgbClr val="0070C0"/>
                </a:solidFill>
              </a:rPr>
              <a:t>I will come to you and remove your lampstand from its place</a:t>
            </a:r>
            <a:r>
              <a:rPr lang="en-US" sz="2800" b="1" i="1" dirty="0"/>
              <a:t>, unless you repent</a:t>
            </a:r>
            <a:r>
              <a:rPr lang="en-US" sz="2800" b="1" dirty="0"/>
              <a:t>. </a:t>
            </a:r>
          </a:p>
          <a:p>
            <a:pPr marL="0" indent="0">
              <a:buNone/>
            </a:pPr>
            <a:r>
              <a:rPr lang="en-US" sz="2800" b="1" dirty="0"/>
              <a:t>“Although Christ has promised to build his church worldwide (Matt. 16:18), he guarantees permanence to no individual congregation. A loveless church is no longer truly a church, and Christ has the right to </a:t>
            </a:r>
            <a:r>
              <a:rPr lang="en-US" sz="2800" b="1" dirty="0">
                <a:solidFill>
                  <a:srgbClr val="0070C0"/>
                </a:solidFill>
              </a:rPr>
              <a:t>extinguish</a:t>
            </a:r>
            <a:r>
              <a:rPr lang="en-US" sz="2800" b="1" dirty="0"/>
              <a:t> such a congregation.” </a:t>
            </a:r>
            <a:r>
              <a:rPr lang="en-US" sz="2800" b="1" dirty="0">
                <a:solidFill>
                  <a:srgbClr val="C00000"/>
                </a:solidFill>
              </a:rPr>
              <a:t>Kendall Easley, Holman NT Commentary</a:t>
            </a:r>
          </a:p>
          <a:p>
            <a:pPr marL="0" indent="0" algn="ctr">
              <a:buNone/>
            </a:pPr>
            <a:endParaRPr lang="en-US" sz="2800" b="1" dirty="0">
              <a:solidFill>
                <a:srgbClr val="C00000"/>
              </a:solidFill>
            </a:endParaRPr>
          </a:p>
        </p:txBody>
      </p:sp>
    </p:spTree>
    <p:extLst>
      <p:ext uri="{BB962C8B-B14F-4D97-AF65-F5344CB8AC3E}">
        <p14:creationId xmlns:p14="http://schemas.microsoft.com/office/powerpoint/2010/main" val="362325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promised eternal life to the church in Ephesus if they truly repented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7</a:t>
            </a:r>
            <a:r>
              <a:rPr lang="en-US" sz="2800" b="1" dirty="0"/>
              <a:t> </a:t>
            </a:r>
            <a:r>
              <a:rPr lang="en-US" sz="2800" b="1" i="1" dirty="0">
                <a:solidFill>
                  <a:srgbClr val="0070C0"/>
                </a:solidFill>
              </a:rPr>
              <a:t>He who has an ear, let him </a:t>
            </a:r>
            <a:r>
              <a:rPr lang="en-US" sz="2800" b="1" i="1" dirty="0">
                <a:solidFill>
                  <a:srgbClr val="7030A0"/>
                </a:solidFill>
              </a:rPr>
              <a:t>hear</a:t>
            </a:r>
            <a:r>
              <a:rPr lang="en-US" sz="2800" b="1" i="1" dirty="0">
                <a:solidFill>
                  <a:srgbClr val="0070C0"/>
                </a:solidFill>
              </a:rPr>
              <a:t> what the Spirit says to the churches</a:t>
            </a:r>
            <a:r>
              <a:rPr lang="en-US" sz="2800" b="1" i="1" dirty="0"/>
              <a:t>. To the one who conquers I will grant to eat of the tree of life, which is in the paradise of God</a:t>
            </a:r>
            <a:r>
              <a:rPr lang="en-US" sz="2800" b="1" dirty="0"/>
              <a:t>.’ </a:t>
            </a:r>
          </a:p>
        </p:txBody>
      </p:sp>
    </p:spTree>
    <p:extLst>
      <p:ext uri="{BB962C8B-B14F-4D97-AF65-F5344CB8AC3E}">
        <p14:creationId xmlns:p14="http://schemas.microsoft.com/office/powerpoint/2010/main" val="370387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promised eternal life to the church in Ephesus if they truly repented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7</a:t>
            </a:r>
            <a:r>
              <a:rPr lang="en-US" sz="2800" b="1" dirty="0"/>
              <a:t> </a:t>
            </a:r>
            <a:r>
              <a:rPr lang="en-US" sz="2800" b="1" i="1" dirty="0"/>
              <a:t>He who has an ear, let him hear what the Spirit says to the churches. </a:t>
            </a:r>
            <a:r>
              <a:rPr lang="en-US" sz="2800" b="1" i="1" dirty="0">
                <a:solidFill>
                  <a:srgbClr val="0070C0"/>
                </a:solidFill>
              </a:rPr>
              <a:t>To the one who conquers I will grant to eat of the tree of life, which is in the paradise of God</a:t>
            </a:r>
            <a:r>
              <a:rPr lang="en-US" sz="2800" b="1" dirty="0"/>
              <a:t>.’ </a:t>
            </a:r>
          </a:p>
        </p:txBody>
      </p:sp>
    </p:spTree>
    <p:extLst>
      <p:ext uri="{BB962C8B-B14F-4D97-AF65-F5344CB8AC3E}">
        <p14:creationId xmlns:p14="http://schemas.microsoft.com/office/powerpoint/2010/main" val="267661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Don’t Let Love Fade</a:t>
            </a:r>
            <a:endParaRPr lang="en-US" sz="3600" b="1" i="1" dirty="0">
              <a:solidFill>
                <a:schemeClr val="tx1"/>
              </a:solidFill>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622292"/>
          </a:xfrm>
        </p:spPr>
        <p:txBody>
          <a:bodyPr>
            <a:noAutofit/>
          </a:bodyPr>
          <a:lstStyle/>
          <a:p>
            <a:pPr marL="514350" indent="-514350">
              <a:buFont typeface="+mj-lt"/>
              <a:buAutoNum type="alphaUcPeriod"/>
            </a:pPr>
            <a:r>
              <a:rPr lang="en-US" sz="2800" b="1" dirty="0">
                <a:effectLst/>
                <a:ea typeface="Calibri" panose="020F0502020204030204" pitchFamily="34" charset="0"/>
              </a:rPr>
              <a:t>Do all your works as though you were working for the Lord</a:t>
            </a:r>
          </a:p>
          <a:p>
            <a:pPr marL="0" indent="0">
              <a:buNone/>
            </a:pPr>
            <a:r>
              <a:rPr lang="en-US" sz="2800" b="1" dirty="0"/>
              <a:t>“</a:t>
            </a:r>
            <a:r>
              <a:rPr lang="en-US" sz="2800" b="1" i="1" dirty="0"/>
              <a:t>Whatever you do, work heartily, as for the Lord and not for men</a:t>
            </a:r>
            <a:r>
              <a:rPr lang="en-US" sz="2800" b="1" dirty="0"/>
              <a:t>.” </a:t>
            </a:r>
            <a:r>
              <a:rPr lang="en-US" sz="2800" b="1" dirty="0">
                <a:solidFill>
                  <a:srgbClr val="C00000"/>
                </a:solidFill>
              </a:rPr>
              <a:t>Colossians 3:23 </a:t>
            </a:r>
          </a:p>
          <a:p>
            <a:pPr marL="0" indent="0">
              <a:buNone/>
            </a:pPr>
            <a:r>
              <a:rPr lang="en-US" sz="2800" b="1" u="sng" dirty="0">
                <a:solidFill>
                  <a:srgbClr val="C00000"/>
                </a:solidFill>
              </a:rPr>
              <a:t>Destructive and unloving motivations in ministry</a:t>
            </a:r>
          </a:p>
          <a:p>
            <a:pPr marL="0" indent="0">
              <a:buNone/>
            </a:pPr>
            <a:r>
              <a:rPr lang="en-US" sz="2800" b="1" dirty="0"/>
              <a:t>Competition</a:t>
            </a:r>
          </a:p>
          <a:p>
            <a:pPr marL="0" indent="0">
              <a:buNone/>
            </a:pPr>
            <a:r>
              <a:rPr lang="en-US" sz="2800" b="1" dirty="0"/>
              <a:t>A spirit of judgment</a:t>
            </a:r>
          </a:p>
          <a:p>
            <a:pPr marL="0" indent="0">
              <a:buNone/>
            </a:pPr>
            <a:r>
              <a:rPr lang="en-US" sz="2800" b="1" dirty="0"/>
              <a:t>Disdain towards others</a:t>
            </a:r>
          </a:p>
          <a:p>
            <a:pPr marL="0" indent="0">
              <a:buNone/>
            </a:pPr>
            <a:r>
              <a:rPr lang="en-US" sz="2800" b="1" dirty="0"/>
              <a:t>Pride</a:t>
            </a:r>
            <a:endParaRPr lang="en-US" sz="5400" b="1" dirty="0"/>
          </a:p>
        </p:txBody>
      </p:sp>
    </p:spTree>
    <p:extLst>
      <p:ext uri="{BB962C8B-B14F-4D97-AF65-F5344CB8AC3E}">
        <p14:creationId xmlns:p14="http://schemas.microsoft.com/office/powerpoint/2010/main" val="36284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circle(in)">
                                      <p:cBhvr>
                                        <p:cTn id="25" dur="20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circle(in)">
                                      <p:cBhvr>
                                        <p:cTn id="30" dur="20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circle(in)">
                                      <p:cBhvr>
                                        <p:cTn id="35"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Don’t Let Love Fade</a:t>
            </a:r>
            <a:endParaRPr lang="en-US" sz="3600" b="1" i="1" dirty="0">
              <a:solidFill>
                <a:schemeClr val="tx1"/>
              </a:solidFill>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Be forgiving in times of trouble</a:t>
            </a:r>
          </a:p>
          <a:p>
            <a:pPr marL="0" indent="0">
              <a:buNone/>
            </a:pPr>
            <a:r>
              <a:rPr lang="en-US" sz="2800" b="1" dirty="0"/>
              <a:t>Peter failed miserably under pressure, yet mere hours before Peter failed, Jesus told Peter (</a:t>
            </a:r>
            <a:r>
              <a:rPr lang="en-US" sz="2800" b="1" dirty="0">
                <a:solidFill>
                  <a:srgbClr val="C00000"/>
                </a:solidFill>
              </a:rPr>
              <a:t>Luke 22:32</a:t>
            </a:r>
            <a:r>
              <a:rPr lang="en-US" sz="2800" b="1" dirty="0"/>
              <a:t>) “</a:t>
            </a:r>
            <a:r>
              <a:rPr lang="en-US" sz="2800" b="1" i="1" dirty="0"/>
              <a:t>I have prayed for you that your faith may not fail. And when you have turned again, strengthen your brothers</a:t>
            </a:r>
            <a:r>
              <a:rPr lang="en-US" sz="2800" b="1" dirty="0"/>
              <a:t>.”</a:t>
            </a:r>
            <a:endParaRPr lang="en-US" sz="6000" b="1" dirty="0">
              <a:solidFill>
                <a:srgbClr val="C00000"/>
              </a:solidFill>
            </a:endParaRPr>
          </a:p>
        </p:txBody>
      </p:sp>
    </p:spTree>
    <p:extLst>
      <p:ext uri="{BB962C8B-B14F-4D97-AF65-F5344CB8AC3E}">
        <p14:creationId xmlns:p14="http://schemas.microsoft.com/office/powerpoint/2010/main" val="288573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Don’t Let Love Fade</a:t>
            </a:r>
            <a:endParaRPr lang="en-US" sz="3600" b="1" i="1" dirty="0">
              <a:solidFill>
                <a:schemeClr val="tx1"/>
              </a:solidFill>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startAt="3"/>
            </a:pPr>
            <a:r>
              <a:rPr lang="en-US" sz="2800" b="1" dirty="0"/>
              <a:t>Hate the sin; love the sinner</a:t>
            </a:r>
          </a:p>
          <a:p>
            <a:pPr marL="0" indent="0">
              <a:buNone/>
            </a:pPr>
            <a:r>
              <a:rPr lang="en-US" sz="2400" b="1" dirty="0">
                <a:solidFill>
                  <a:srgbClr val="FF0000"/>
                </a:solidFill>
              </a:rPr>
              <a:t>6</a:t>
            </a:r>
            <a:r>
              <a:rPr lang="en-US" sz="2800" b="1" dirty="0"/>
              <a:t> </a:t>
            </a:r>
            <a:r>
              <a:rPr lang="en-US" sz="2800" b="1" i="1" dirty="0"/>
              <a:t>Yet this you have: </a:t>
            </a:r>
            <a:r>
              <a:rPr lang="en-US" sz="2800" b="1" i="1" dirty="0">
                <a:solidFill>
                  <a:srgbClr val="0070C0"/>
                </a:solidFill>
              </a:rPr>
              <a:t>you hate the works </a:t>
            </a:r>
            <a:r>
              <a:rPr lang="en-US" sz="2800" b="1" i="1" dirty="0"/>
              <a:t>of the Nicolaitans, </a:t>
            </a:r>
            <a:r>
              <a:rPr lang="en-US" sz="2800" b="1" i="1" dirty="0">
                <a:solidFill>
                  <a:srgbClr val="0070C0"/>
                </a:solidFill>
              </a:rPr>
              <a:t>which I also hate</a:t>
            </a:r>
            <a:r>
              <a:rPr lang="en-US" sz="2800" b="1" dirty="0"/>
              <a:t>.</a:t>
            </a:r>
          </a:p>
        </p:txBody>
      </p:sp>
    </p:spTree>
    <p:extLst>
      <p:ext uri="{BB962C8B-B14F-4D97-AF65-F5344CB8AC3E}">
        <p14:creationId xmlns:p14="http://schemas.microsoft.com/office/powerpoint/2010/main" val="115211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1000" b="-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5621201"/>
            <a:ext cx="3113313" cy="1157287"/>
          </a:xfrm>
        </p:spPr>
        <p:txBody>
          <a:bodyPr/>
          <a:lstStyle/>
          <a:p>
            <a:pPr algn="ctr"/>
            <a:br>
              <a:rPr lang="en-US" sz="4000" b="1" i="1" dirty="0">
                <a:solidFill>
                  <a:schemeClr val="tx1"/>
                </a:solidFill>
              </a:rPr>
            </a:br>
            <a:r>
              <a:rPr lang="en-US" sz="4000" b="1" i="1" dirty="0">
                <a:solidFill>
                  <a:schemeClr val="tx1"/>
                </a:solidFill>
              </a:rPr>
              <a:t>Revelation 2:1-7</a:t>
            </a:r>
            <a:endParaRPr lang="en-US" sz="4000" b="1" dirty="0">
              <a:solidFill>
                <a:schemeClr val="tx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6095630" y="5700713"/>
            <a:ext cx="6096370"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r" defTabSz="914400" rtl="0" eaLnBrk="1" fontAlgn="auto" latinLnBrk="0" hangingPunct="1">
              <a:lnSpc>
                <a:spcPct val="80000"/>
              </a:lnSpc>
              <a:spcBef>
                <a:spcPct val="0"/>
              </a:spcBef>
              <a:spcAft>
                <a:spcPts val="0"/>
              </a:spcAft>
              <a:buClrTx/>
              <a:buSzTx/>
              <a:buFontTx/>
              <a:buNone/>
              <a:tabLst/>
              <a:defRPr/>
            </a:pPr>
            <a:r>
              <a:rPr kumimoji="0" lang="en-US" sz="5400" b="1" i="0" u="none" strike="noStrike" kern="1200" cap="all" spc="0" normalizeH="0" baseline="0" noProof="0" dirty="0">
                <a:ln>
                  <a:noFill/>
                </a:ln>
                <a:solidFill>
                  <a:prstClr val="black"/>
                </a:solidFill>
                <a:effectLst/>
                <a:uLnTx/>
                <a:uFillTx/>
                <a:latin typeface="Rockwell Condensed" panose="02060603050405020104" pitchFamily="18" charset="0"/>
                <a:ea typeface="MS Gothic" panose="020B0609070205080204" pitchFamily="49" charset="-128"/>
                <a:cs typeface="+mj-cs"/>
              </a:rPr>
              <a:t>Don’t let love fade</a:t>
            </a: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Elon Musk's relationship with Twitter is turning into a messy break-up : NPR">
            <a:extLst>
              <a:ext uri="{FF2B5EF4-FFF2-40B4-BE49-F238E27FC236}">
                <a16:creationId xmlns:a16="http://schemas.microsoft.com/office/drawing/2014/main" id="{005A3021-BA56-FD41-6A39-4E94366A5D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3380" y="3045548"/>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When Jane Fonda threw the ultimate 1960s Hollywood party">
            <a:extLst>
              <a:ext uri="{FF2B5EF4-FFF2-40B4-BE49-F238E27FC236}">
                <a16:creationId xmlns:a16="http://schemas.microsoft.com/office/drawing/2014/main" id="{463E40DC-5CF8-AA04-B441-85A2BC84FB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0931"/>
          <a:stretch/>
        </p:blipFill>
        <p:spPr bwMode="auto">
          <a:xfrm>
            <a:off x="7851800" y="4933950"/>
            <a:ext cx="153598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nald Trump: Presidency, Family, Education - HISTORY">
            <a:extLst>
              <a:ext uri="{FF2B5EF4-FFF2-40B4-BE49-F238E27FC236}">
                <a16:creationId xmlns:a16="http://schemas.microsoft.com/office/drawing/2014/main" id="{F52DF86D-D532-8CAA-18DC-E86CBDB4C2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2857498" cy="16001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OC says too many Americans 'hate women' and 'would never let' a woman be  president | WWMT">
            <a:extLst>
              <a:ext uri="{FF2B5EF4-FFF2-40B4-BE49-F238E27FC236}">
                <a16:creationId xmlns:a16="http://schemas.microsoft.com/office/drawing/2014/main" id="{4FEFADA0-AF1E-ECCF-6E00-428A8ECDBE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0" y="52578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7 Facts Everyone Should Know About Hasidic Jews - Essentials">
            <a:extLst>
              <a:ext uri="{FF2B5EF4-FFF2-40B4-BE49-F238E27FC236}">
                <a16:creationId xmlns:a16="http://schemas.microsoft.com/office/drawing/2014/main" id="{E00985C2-8CA8-CAAD-DA23-E042EC742B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282713"/>
            <a:ext cx="2266054" cy="157528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Taliban Will Govern Afghanistan. What Does the Future Hold for China  and the Central Asian Region? - Silk Road Briefing">
            <a:extLst>
              <a:ext uri="{FF2B5EF4-FFF2-40B4-BE49-F238E27FC236}">
                <a16:creationId xmlns:a16="http://schemas.microsoft.com/office/drawing/2014/main" id="{DCF2A29A-029A-54BE-FA6D-1054AA746F8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8534" y="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istory of the hashtag #BlackLivesMatter: Social activism on Twitter | Pew  Research Center">
            <a:extLst>
              <a:ext uri="{FF2B5EF4-FFF2-40B4-BE49-F238E27FC236}">
                <a16:creationId xmlns:a16="http://schemas.microsoft.com/office/drawing/2014/main" id="{95EA9283-FD60-8C19-57FC-4A2E365444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85914" y="0"/>
            <a:ext cx="3206086" cy="160304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ud Boys sparked violence around pro-Trump rally, D.C. officials say -  The Washington Post">
            <a:extLst>
              <a:ext uri="{FF2B5EF4-FFF2-40B4-BE49-F238E27FC236}">
                <a16:creationId xmlns:a16="http://schemas.microsoft.com/office/drawing/2014/main" id="{FD38FACD-52CA-7134-E9CA-4CFA7AEB38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05975" y="3257550"/>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ay Couple Images | Free Vectors, Stock Photos &amp; PSD">
            <a:extLst>
              <a:ext uri="{FF2B5EF4-FFF2-40B4-BE49-F238E27FC236}">
                <a16:creationId xmlns:a16="http://schemas.microsoft.com/office/drawing/2014/main" id="{3B34EE3C-BED7-A20D-F75A-64BBDC594DE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343376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Goth subculture - Wikipedia">
            <a:extLst>
              <a:ext uri="{FF2B5EF4-FFF2-40B4-BE49-F238E27FC236}">
                <a16:creationId xmlns:a16="http://schemas.microsoft.com/office/drawing/2014/main" id="{B5C7F49E-F157-FB86-7DBE-D6138F2A79C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09587" y="4762500"/>
            <a:ext cx="2095500"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Alex Jones Says He's 'Done' Apologizing for Spreading Sandy Hook Lies">
            <a:extLst>
              <a:ext uri="{FF2B5EF4-FFF2-40B4-BE49-F238E27FC236}">
                <a16:creationId xmlns:a16="http://schemas.microsoft.com/office/drawing/2014/main" id="{0F898312-6DD5-F6A8-86D7-14FEA80124F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59979" y="2926717"/>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NFL On Kneeling Players' Protests: 'We Were Wrong,' Commissioner Says :  Updates: The Fight Against Racial Injustice : NPR">
            <a:extLst>
              <a:ext uri="{FF2B5EF4-FFF2-40B4-BE49-F238E27FC236}">
                <a16:creationId xmlns:a16="http://schemas.microsoft.com/office/drawing/2014/main" id="{C22B6DE9-0CEA-C3EB-0E88-A846E348361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44706" y="4539342"/>
            <a:ext cx="1528969" cy="2318657"/>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Tom Brady Stats, News, Bio | ESPN">
            <a:extLst>
              <a:ext uri="{FF2B5EF4-FFF2-40B4-BE49-F238E27FC236}">
                <a16:creationId xmlns:a16="http://schemas.microsoft.com/office/drawing/2014/main" id="{76659CFC-98E6-405D-5DBC-2871170A1ED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49075" y="2972293"/>
            <a:ext cx="2505075" cy="181927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The Pope reflects on relationships in pandemic times in his traditional  Christmas address - CNN">
            <a:extLst>
              <a:ext uri="{FF2B5EF4-FFF2-40B4-BE49-F238E27FC236}">
                <a16:creationId xmlns:a16="http://schemas.microsoft.com/office/drawing/2014/main" id="{C0D2F2BD-B41F-6DFA-F87F-BC4657B2FC0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08668" y="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Charles Manson, with a swastika tattoo on his forehead, listens to... News  Photo - Getty Images">
            <a:extLst>
              <a:ext uri="{FF2B5EF4-FFF2-40B4-BE49-F238E27FC236}">
                <a16:creationId xmlns:a16="http://schemas.microsoft.com/office/drawing/2014/main" id="{E36A26F0-91E0-6025-F088-7E9781CBB04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83308" y="4658259"/>
            <a:ext cx="1432205" cy="219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F0F2148-51F7-B89A-E452-6E33FBD46701}"/>
              </a:ext>
            </a:extLst>
          </p:cNvPr>
          <p:cNvSpPr txBox="1"/>
          <p:nvPr/>
        </p:nvSpPr>
        <p:spPr>
          <a:xfrm>
            <a:off x="0" y="1804214"/>
            <a:ext cx="12192000"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Rockwell" panose="02060603020205020403"/>
                <a:ea typeface="Calibri" panose="020F0502020204030204" pitchFamily="34" charset="0"/>
                <a:cs typeface="+mn-cs"/>
              </a:rPr>
              <a:t>“</a:t>
            </a:r>
            <a:r>
              <a:rPr kumimoji="0" lang="en-US" sz="2800" b="1" i="1" u="none" strike="noStrike" kern="1200" cap="none" spc="0" normalizeH="0" baseline="0" noProof="0" dirty="0">
                <a:ln>
                  <a:noFill/>
                </a:ln>
                <a:solidFill>
                  <a:srgbClr val="C00000"/>
                </a:solidFill>
                <a:effectLst/>
                <a:uLnTx/>
                <a:uFillTx/>
                <a:latin typeface="Rockwell" panose="02060603020205020403"/>
                <a:ea typeface="Calibri" panose="020F0502020204030204" pitchFamily="34" charset="0"/>
                <a:cs typeface="+mn-cs"/>
              </a:rPr>
              <a:t>…God so loved </a:t>
            </a:r>
            <a:r>
              <a:rPr kumimoji="0" lang="en-US" sz="2800" b="1" i="1" u="sng" strike="noStrike" kern="1200" cap="none" spc="0" normalizeH="0" baseline="0" noProof="0" dirty="0">
                <a:ln>
                  <a:noFill/>
                </a:ln>
                <a:solidFill>
                  <a:srgbClr val="C00000"/>
                </a:solidFill>
                <a:effectLst/>
                <a:uLnTx/>
                <a:uFillTx/>
                <a:latin typeface="Rockwell" panose="02060603020205020403"/>
                <a:ea typeface="Calibri" panose="020F0502020204030204" pitchFamily="34" charset="0"/>
                <a:cs typeface="+mn-cs"/>
              </a:rPr>
              <a:t>the world</a:t>
            </a:r>
            <a:r>
              <a:rPr kumimoji="0" lang="en-US" sz="2800" b="1" i="1" u="none" strike="noStrike" kern="1200" cap="none" spc="0" normalizeH="0" baseline="0" noProof="0" dirty="0">
                <a:ln>
                  <a:noFill/>
                </a:ln>
                <a:solidFill>
                  <a:srgbClr val="C00000"/>
                </a:solidFill>
                <a:effectLst/>
                <a:uLnTx/>
                <a:uFillTx/>
                <a:latin typeface="Rockwell" panose="02060603020205020403"/>
                <a:ea typeface="Calibri" panose="020F0502020204030204" pitchFamily="34" charset="0"/>
                <a:cs typeface="+mn-cs"/>
              </a:rPr>
              <a:t>, that he gave his only Son, that whoever believes in him should not perish but have eternal life</a:t>
            </a:r>
            <a:r>
              <a:rPr kumimoji="0" lang="en-US" sz="2800" b="1" i="0" u="none" strike="noStrike" kern="1200" cap="none" spc="0" normalizeH="0" baseline="0" noProof="0" dirty="0">
                <a:ln>
                  <a:noFill/>
                </a:ln>
                <a:solidFill>
                  <a:srgbClr val="C00000"/>
                </a:solidFill>
                <a:effectLst/>
                <a:uLnTx/>
                <a:uFillTx/>
                <a:latin typeface="Rockwell" panose="02060603020205020403"/>
                <a:ea typeface="Calibri" panose="020F0502020204030204" pitchFamily="34" charset="0"/>
                <a:cs typeface="+mn-cs"/>
              </a:rPr>
              <a:t>”</a:t>
            </a:r>
            <a:endParaRPr kumimoji="0" lang="en-US" sz="2800" b="1" i="0" u="none" strike="noStrike" kern="1200" cap="none" spc="0" normalizeH="0" baseline="0" noProof="0" dirty="0">
              <a:ln>
                <a:noFill/>
              </a:ln>
              <a:solidFill>
                <a:srgbClr val="C00000"/>
              </a:solidFill>
              <a:effectLst/>
              <a:uLnTx/>
              <a:uFillTx/>
              <a:latin typeface="Rockwell" panose="02060603020205020403"/>
              <a:ea typeface="+mn-ea"/>
              <a:cs typeface="+mn-cs"/>
            </a:endParaRPr>
          </a:p>
        </p:txBody>
      </p:sp>
      <p:pic>
        <p:nvPicPr>
          <p:cNvPr id="3" name="Picture 30" descr="Conversion of St Paul — Carmel of the Immaculate Heart of Mary">
            <a:extLst>
              <a:ext uri="{FF2B5EF4-FFF2-40B4-BE49-F238E27FC236}">
                <a16:creationId xmlns:a16="http://schemas.microsoft.com/office/drawing/2014/main" id="{2A162C2E-48C1-AC29-6094-4066742F037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3432" y="0"/>
            <a:ext cx="55451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12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1000" b="-6000"/>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4CF0A9B-050B-461C-B3F0-6870761A64E2}"/>
              </a:ext>
            </a:extLst>
          </p:cNvPr>
          <p:cNvSpPr txBox="1">
            <a:spLocks/>
          </p:cNvSpPr>
          <p:nvPr/>
        </p:nvSpPr>
        <p:spPr>
          <a:xfrm>
            <a:off x="6095630" y="5700713"/>
            <a:ext cx="6096370"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r" defTabSz="914400" rtl="0" eaLnBrk="1" fontAlgn="auto" latinLnBrk="0" hangingPunct="1">
              <a:lnSpc>
                <a:spcPct val="80000"/>
              </a:lnSpc>
              <a:spcBef>
                <a:spcPct val="0"/>
              </a:spcBef>
              <a:spcAft>
                <a:spcPts val="0"/>
              </a:spcAft>
              <a:buClrTx/>
              <a:buSzTx/>
              <a:buFontTx/>
              <a:buNone/>
              <a:tabLst/>
              <a:defRPr/>
            </a:pPr>
            <a:r>
              <a:rPr kumimoji="0" lang="en-US" sz="5400" b="1" i="0" u="none" strike="noStrike" kern="1200" cap="all" spc="0" normalizeH="0" baseline="0" noProof="0" dirty="0">
                <a:ln>
                  <a:noFill/>
                </a:ln>
                <a:solidFill>
                  <a:prstClr val="black"/>
                </a:solidFill>
                <a:effectLst/>
                <a:uLnTx/>
                <a:uFillTx/>
                <a:latin typeface="Rockwell Condensed" panose="02060603050405020104" pitchFamily="18" charset="0"/>
                <a:ea typeface="MS Gothic" panose="020B0609070205080204" pitchFamily="49" charset="-128"/>
                <a:cs typeface="+mj-cs"/>
              </a:rPr>
              <a:t>Don’t let love fade</a:t>
            </a:r>
          </a:p>
        </p:txBody>
      </p:sp>
    </p:spTree>
    <p:extLst>
      <p:ext uri="{BB962C8B-B14F-4D97-AF65-F5344CB8AC3E}">
        <p14:creationId xmlns:p14="http://schemas.microsoft.com/office/powerpoint/2010/main" val="3679753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lnSpcReduction="10000"/>
          </a:bodyPr>
          <a:lstStyle/>
          <a:p>
            <a:pPr marL="457200" indent="-457200">
              <a:buFont typeface="+mj-lt"/>
              <a:buAutoNum type="alphaUcPeriod"/>
            </a:pPr>
            <a:r>
              <a:rPr lang="en-US" sz="2800" b="1" dirty="0"/>
              <a:t>…for their persistence in good works </a:t>
            </a:r>
            <a:r>
              <a:rPr lang="en-US" sz="2800" b="1" i="1" dirty="0"/>
              <a:t>(2, 6)</a:t>
            </a:r>
          </a:p>
          <a:p>
            <a:pPr marL="0" indent="0">
              <a:buNone/>
            </a:pPr>
            <a:r>
              <a:rPr lang="en-US" sz="2400" b="1" dirty="0">
                <a:solidFill>
                  <a:srgbClr val="FF0000"/>
                </a:solidFill>
              </a:rPr>
              <a:t>1</a:t>
            </a:r>
            <a:r>
              <a:rPr lang="en-US" sz="2800" b="1" dirty="0"/>
              <a:t> </a:t>
            </a:r>
            <a:r>
              <a:rPr lang="en-US" sz="2800" b="1" i="1" dirty="0"/>
              <a:t>“</a:t>
            </a:r>
            <a:r>
              <a:rPr lang="en-US" sz="2800" b="1" i="1" dirty="0">
                <a:solidFill>
                  <a:srgbClr val="0070C0"/>
                </a:solidFill>
              </a:rPr>
              <a:t>To the angel </a:t>
            </a:r>
            <a:r>
              <a:rPr lang="en-US" sz="2800" b="1" i="1" dirty="0"/>
              <a:t>of the church in Ephesus write: ‘The words of him who holds the seven stars in his right hand, who walks among the seven golden lampstands</a:t>
            </a:r>
            <a:r>
              <a:rPr lang="en-US" sz="2800" b="1" dirty="0"/>
              <a:t>. </a:t>
            </a:r>
            <a:r>
              <a:rPr lang="en-US" sz="2400" b="1" dirty="0">
                <a:solidFill>
                  <a:srgbClr val="FF0000"/>
                </a:solidFill>
              </a:rPr>
              <a:t>2</a:t>
            </a:r>
            <a:r>
              <a:rPr lang="en-US" sz="2800" b="1" dirty="0"/>
              <a:t> </a:t>
            </a:r>
            <a:r>
              <a:rPr lang="en-US" sz="2800" b="1" i="1" dirty="0"/>
              <a:t>“‘I know your works, your toil and your patient endurance, and how you cannot bear with those who are evil, but have tested those who call themselves apostles and are not, and found them to be false</a:t>
            </a:r>
            <a:r>
              <a:rPr lang="en-US" sz="2800" b="1" dirty="0"/>
              <a:t>. </a:t>
            </a:r>
            <a:r>
              <a:rPr lang="en-US" sz="2400" b="1" dirty="0">
                <a:solidFill>
                  <a:srgbClr val="FF0000"/>
                </a:solidFill>
              </a:rPr>
              <a:t>3</a:t>
            </a:r>
            <a:r>
              <a:rPr lang="en-US" sz="2800" b="1" dirty="0"/>
              <a:t> </a:t>
            </a:r>
            <a:r>
              <a:rPr lang="en-US" sz="2800" b="1" i="1" dirty="0"/>
              <a:t>I know you are enduring patiently and bearing up for my name’s sake, and you have not grown weary</a:t>
            </a:r>
            <a:r>
              <a:rPr lang="en-US" sz="2800" b="1" dirty="0"/>
              <a:t>…</a:t>
            </a:r>
          </a:p>
          <a:p>
            <a:pPr marL="0" indent="0">
              <a:buNone/>
            </a:pPr>
            <a:r>
              <a:rPr lang="en-US" sz="2400" b="1" dirty="0">
                <a:solidFill>
                  <a:srgbClr val="FF0000"/>
                </a:solidFill>
              </a:rPr>
              <a:t>6</a:t>
            </a:r>
            <a:r>
              <a:rPr lang="en-US" sz="2800" b="1" dirty="0"/>
              <a:t> </a:t>
            </a:r>
            <a:r>
              <a:rPr lang="en-US" sz="2800" b="1" i="1" dirty="0"/>
              <a:t>Yet this you have: you hate the works of the Nicolaitans, which I also hate</a:t>
            </a:r>
            <a:r>
              <a:rPr lang="en-US" sz="2800" b="1" dirty="0"/>
              <a:t>. </a:t>
            </a:r>
          </a:p>
          <a:p>
            <a:pPr marL="0" indent="0">
              <a:buNone/>
            </a:pPr>
            <a:endParaRPr lang="en-US" sz="2800" b="1" i="1" dirty="0"/>
          </a:p>
          <a:p>
            <a:pPr marL="0" indent="0">
              <a:buNone/>
            </a:pPr>
            <a:endParaRPr lang="en-US" sz="2800" b="1" dirty="0"/>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ircle(in)">
                                      <p:cBhvr>
                                        <p:cTn id="15"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lnSpcReduction="10000"/>
          </a:bodyPr>
          <a:lstStyle/>
          <a:p>
            <a:pPr marL="457200" indent="-457200">
              <a:buFont typeface="+mj-lt"/>
              <a:buAutoNum type="alphaUcPeriod"/>
            </a:pPr>
            <a:r>
              <a:rPr lang="en-US" sz="2800" b="1" dirty="0"/>
              <a:t>…for their persistence in good works </a:t>
            </a:r>
            <a:r>
              <a:rPr lang="en-US" sz="2800" b="1" i="1" dirty="0"/>
              <a:t>(2, 6)</a:t>
            </a:r>
          </a:p>
          <a:p>
            <a:pPr marL="0" indent="0">
              <a:buNone/>
            </a:pPr>
            <a:r>
              <a:rPr lang="en-US" sz="2400" b="1" dirty="0">
                <a:solidFill>
                  <a:srgbClr val="FF0000"/>
                </a:solidFill>
              </a:rPr>
              <a:t>1</a:t>
            </a:r>
            <a:r>
              <a:rPr lang="en-US" sz="2800" b="1" dirty="0"/>
              <a:t> </a:t>
            </a:r>
            <a:r>
              <a:rPr lang="en-US" sz="2800" b="1" i="1" dirty="0"/>
              <a:t>“To the angel of the church in Ephesus write: ‘The words of him who holds the seven stars in his right hand, who walks among the seven golden lampstands</a:t>
            </a:r>
            <a:r>
              <a:rPr lang="en-US" sz="2800" b="1" dirty="0"/>
              <a:t>. </a:t>
            </a:r>
            <a:r>
              <a:rPr lang="en-US" sz="2400" b="1" dirty="0">
                <a:solidFill>
                  <a:srgbClr val="FF0000"/>
                </a:solidFill>
              </a:rPr>
              <a:t>2</a:t>
            </a:r>
            <a:r>
              <a:rPr lang="en-US" sz="2800" b="1" dirty="0"/>
              <a:t> </a:t>
            </a:r>
            <a:r>
              <a:rPr lang="en-US" sz="2800" b="1" i="1" dirty="0"/>
              <a:t>“‘</a:t>
            </a:r>
            <a:r>
              <a:rPr lang="en-US" sz="2800" b="1" i="1" dirty="0">
                <a:solidFill>
                  <a:srgbClr val="0070C0"/>
                </a:solidFill>
              </a:rPr>
              <a:t>I know your works, your </a:t>
            </a:r>
            <a:r>
              <a:rPr lang="en-US" sz="2800" b="1" i="1" u="sng" dirty="0">
                <a:solidFill>
                  <a:srgbClr val="0070C0"/>
                </a:solidFill>
              </a:rPr>
              <a:t>toil</a:t>
            </a:r>
            <a:r>
              <a:rPr lang="en-US" sz="2800" b="1" i="1" dirty="0"/>
              <a:t> and your patient endurance, and how you cannot bear with those who are evil, but have tested those who call themselves apostles and are not, and found them to be false</a:t>
            </a:r>
            <a:r>
              <a:rPr lang="en-US" sz="2800" b="1" dirty="0"/>
              <a:t>. </a:t>
            </a:r>
            <a:r>
              <a:rPr lang="en-US" sz="2400" b="1" dirty="0">
                <a:solidFill>
                  <a:srgbClr val="FF0000"/>
                </a:solidFill>
              </a:rPr>
              <a:t>3</a:t>
            </a:r>
            <a:r>
              <a:rPr lang="en-US" sz="2800" b="1" dirty="0"/>
              <a:t> </a:t>
            </a:r>
            <a:r>
              <a:rPr lang="en-US" sz="2800" b="1" i="1" dirty="0"/>
              <a:t>I know you are enduring patiently and bearing up for my name’s sake, and you have not grown weary</a:t>
            </a:r>
            <a:r>
              <a:rPr lang="en-US" sz="2800" b="1" dirty="0"/>
              <a:t>…</a:t>
            </a:r>
          </a:p>
          <a:p>
            <a:pPr marL="0" indent="0">
              <a:buNone/>
            </a:pPr>
            <a:r>
              <a:rPr lang="en-US" sz="2400" b="1" dirty="0">
                <a:solidFill>
                  <a:srgbClr val="FF0000"/>
                </a:solidFill>
              </a:rPr>
              <a:t>6</a:t>
            </a:r>
            <a:r>
              <a:rPr lang="en-US" sz="2800" b="1" dirty="0"/>
              <a:t> </a:t>
            </a:r>
            <a:r>
              <a:rPr lang="en-US" sz="2800" b="1" i="1" dirty="0">
                <a:solidFill>
                  <a:srgbClr val="0070C0"/>
                </a:solidFill>
              </a:rPr>
              <a:t>Yet this you have: you hate </a:t>
            </a:r>
            <a:r>
              <a:rPr lang="en-US" sz="2800" b="1" i="1" u="sng" dirty="0">
                <a:solidFill>
                  <a:srgbClr val="0070C0"/>
                </a:solidFill>
              </a:rPr>
              <a:t>the works of the Nicolaitans</a:t>
            </a:r>
            <a:r>
              <a:rPr lang="en-US" sz="2800" b="1" i="1" dirty="0">
                <a:solidFill>
                  <a:srgbClr val="0070C0"/>
                </a:solidFill>
              </a:rPr>
              <a:t>, which I also hate</a:t>
            </a:r>
            <a:r>
              <a:rPr lang="en-US" sz="2800" b="1" dirty="0"/>
              <a:t>. </a:t>
            </a:r>
          </a:p>
          <a:p>
            <a:pPr marL="0" indent="0">
              <a:buNone/>
            </a:pPr>
            <a:endParaRPr lang="en-US" sz="2800" b="1" i="1" dirty="0"/>
          </a:p>
          <a:p>
            <a:pPr marL="0" indent="0">
              <a:buNone/>
            </a:pPr>
            <a:endParaRPr lang="en-US" sz="2800" b="1" dirty="0"/>
          </a:p>
        </p:txBody>
      </p:sp>
    </p:spTree>
    <p:extLst>
      <p:ext uri="{BB962C8B-B14F-4D97-AF65-F5344CB8AC3E}">
        <p14:creationId xmlns:p14="http://schemas.microsoft.com/office/powerpoint/2010/main" val="391175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40274" cy="4569848"/>
          </a:xfrm>
        </p:spPr>
        <p:txBody>
          <a:bodyPr>
            <a:normAutofit/>
          </a:bodyPr>
          <a:lstStyle/>
          <a:p>
            <a:pPr marL="514350" indent="-514350">
              <a:buFont typeface="+mj-lt"/>
              <a:buAutoNum type="alphaUcPeriod" startAt="2"/>
            </a:pPr>
            <a:r>
              <a:rPr lang="en-US" sz="2800" b="1" dirty="0"/>
              <a:t>…for their patient endurance under persecution </a:t>
            </a:r>
            <a:r>
              <a:rPr lang="en-US" sz="2800" b="1" i="1" dirty="0"/>
              <a:t>(2-3)</a:t>
            </a:r>
          </a:p>
          <a:p>
            <a:pPr marL="0" indent="0">
              <a:buNone/>
            </a:pPr>
            <a:r>
              <a:rPr lang="en-US" sz="2400" b="1" dirty="0">
                <a:solidFill>
                  <a:srgbClr val="FF0000"/>
                </a:solidFill>
              </a:rPr>
              <a:t>2</a:t>
            </a:r>
            <a:r>
              <a:rPr lang="en-US" sz="2800" b="1" dirty="0"/>
              <a:t> </a:t>
            </a:r>
            <a:r>
              <a:rPr lang="en-US" sz="2800" b="1" i="1" dirty="0"/>
              <a:t>“‘</a:t>
            </a:r>
            <a:r>
              <a:rPr lang="en-US" sz="2800" b="1" i="1" dirty="0">
                <a:solidFill>
                  <a:srgbClr val="0070C0"/>
                </a:solidFill>
              </a:rPr>
              <a:t>I know </a:t>
            </a:r>
            <a:r>
              <a:rPr lang="en-US" sz="2800" b="1" i="1" dirty="0"/>
              <a:t>your works, your toil and </a:t>
            </a:r>
            <a:r>
              <a:rPr lang="en-US" sz="2800" b="1" i="1" dirty="0">
                <a:solidFill>
                  <a:srgbClr val="0070C0"/>
                </a:solidFill>
              </a:rPr>
              <a:t>your </a:t>
            </a:r>
            <a:r>
              <a:rPr lang="en-US" sz="2800" b="1" i="1" dirty="0">
                <a:solidFill>
                  <a:srgbClr val="7030A0"/>
                </a:solidFill>
              </a:rPr>
              <a:t>patient endurance</a:t>
            </a:r>
            <a:r>
              <a:rPr lang="en-US" sz="2800" b="1" i="1" dirty="0">
                <a:solidFill>
                  <a:srgbClr val="FF0000"/>
                </a:solidFill>
              </a:rPr>
              <a:t>*</a:t>
            </a:r>
            <a:r>
              <a:rPr lang="en-US" sz="2800" b="1" i="1" dirty="0"/>
              <a:t>, and how you cannot bear with those who are evil, but have tested those who call themselves apostles and are not, and found them to be false</a:t>
            </a:r>
            <a:r>
              <a:rPr lang="en-US" sz="2800" b="1" dirty="0"/>
              <a:t>. </a:t>
            </a:r>
            <a:r>
              <a:rPr lang="en-US" sz="2400" b="1" dirty="0">
                <a:solidFill>
                  <a:srgbClr val="FF0000"/>
                </a:solidFill>
              </a:rPr>
              <a:t>3</a:t>
            </a:r>
            <a:r>
              <a:rPr lang="en-US" sz="2800" b="1" dirty="0"/>
              <a:t> </a:t>
            </a:r>
            <a:r>
              <a:rPr lang="en-US" sz="2800" b="1" i="1" dirty="0">
                <a:solidFill>
                  <a:srgbClr val="0070C0"/>
                </a:solidFill>
              </a:rPr>
              <a:t>I know you are </a:t>
            </a:r>
            <a:r>
              <a:rPr lang="en-US" sz="2800" b="1" i="1" dirty="0">
                <a:solidFill>
                  <a:srgbClr val="7030A0"/>
                </a:solidFill>
              </a:rPr>
              <a:t>enduring patiently</a:t>
            </a:r>
            <a:r>
              <a:rPr lang="en-US" sz="2800" b="1" i="1" dirty="0">
                <a:solidFill>
                  <a:srgbClr val="FF0000"/>
                </a:solidFill>
              </a:rPr>
              <a:t>*</a:t>
            </a:r>
            <a:r>
              <a:rPr lang="en-US" sz="2800" b="1" i="1" dirty="0">
                <a:solidFill>
                  <a:srgbClr val="7030A0"/>
                </a:solidFill>
              </a:rPr>
              <a:t> </a:t>
            </a:r>
            <a:r>
              <a:rPr lang="en-US" sz="2800" b="1" i="1" dirty="0">
                <a:solidFill>
                  <a:srgbClr val="0070C0"/>
                </a:solidFill>
              </a:rPr>
              <a:t>and bearing up for my name’s sake, and you have not grown weary</a:t>
            </a:r>
            <a:r>
              <a:rPr lang="en-US" sz="2800" b="1" dirty="0"/>
              <a:t>…</a:t>
            </a:r>
            <a:endParaRPr lang="en-US" sz="2800" b="1" i="1" dirty="0"/>
          </a:p>
          <a:p>
            <a:pPr marL="0" indent="0">
              <a:buNone/>
            </a:pPr>
            <a:endParaRPr lang="en-US" sz="2800" b="1" dirty="0"/>
          </a:p>
          <a:p>
            <a:pPr marL="0" indent="0">
              <a:buNone/>
            </a:pPr>
            <a:r>
              <a:rPr lang="en-US" sz="2800" b="1" dirty="0">
                <a:solidFill>
                  <a:srgbClr val="FF0000"/>
                </a:solidFill>
              </a:rPr>
              <a:t>* </a:t>
            </a:r>
            <a:r>
              <a:rPr lang="en-US" sz="2800" b="1" dirty="0">
                <a:solidFill>
                  <a:srgbClr val="7030A0"/>
                </a:solidFill>
              </a:rPr>
              <a:t>The capacity to hold out or bear up in the face of difficulty</a:t>
            </a:r>
          </a:p>
        </p:txBody>
      </p:sp>
    </p:spTree>
    <p:extLst>
      <p:ext uri="{BB962C8B-B14F-4D97-AF65-F5344CB8AC3E}">
        <p14:creationId xmlns:p14="http://schemas.microsoft.com/office/powerpoint/2010/main" val="321740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ircle(in)">
                                      <p:cBhvr>
                                        <p:cTn id="15"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40274" cy="4863592"/>
          </a:xfrm>
        </p:spPr>
        <p:txBody>
          <a:bodyPr>
            <a:normAutofit/>
          </a:bodyPr>
          <a:lstStyle/>
          <a:p>
            <a:pPr marL="514350" indent="-514350">
              <a:buFont typeface="+mj-lt"/>
              <a:buAutoNum type="alphaUcPeriod" startAt="2"/>
            </a:pPr>
            <a:r>
              <a:rPr lang="en-US" sz="2800" b="1" dirty="0"/>
              <a:t>…for their patient endurance under persecution </a:t>
            </a:r>
            <a:r>
              <a:rPr lang="en-US" sz="2800" b="1" i="1" dirty="0"/>
              <a:t>(2-3)</a:t>
            </a:r>
          </a:p>
          <a:p>
            <a:pPr marL="0" indent="0">
              <a:buNone/>
            </a:pPr>
            <a:r>
              <a:rPr lang="en-US" sz="2400" b="1" dirty="0">
                <a:solidFill>
                  <a:srgbClr val="FF0000"/>
                </a:solidFill>
              </a:rPr>
              <a:t>2</a:t>
            </a:r>
            <a:r>
              <a:rPr lang="en-US" sz="2800" b="1" dirty="0"/>
              <a:t> </a:t>
            </a:r>
            <a:r>
              <a:rPr lang="en-US" sz="2800" b="1" i="1" dirty="0"/>
              <a:t>“‘</a:t>
            </a:r>
            <a:r>
              <a:rPr lang="en-US" sz="2800" b="1" i="1" dirty="0">
                <a:solidFill>
                  <a:srgbClr val="0070C0"/>
                </a:solidFill>
              </a:rPr>
              <a:t>I know </a:t>
            </a:r>
            <a:r>
              <a:rPr lang="en-US" sz="2800" b="1" i="1" dirty="0"/>
              <a:t>your works, your toil and </a:t>
            </a:r>
            <a:r>
              <a:rPr lang="en-US" sz="2800" b="1" i="1" dirty="0">
                <a:solidFill>
                  <a:srgbClr val="0070C0"/>
                </a:solidFill>
              </a:rPr>
              <a:t>your </a:t>
            </a:r>
            <a:r>
              <a:rPr lang="en-US" sz="2800" b="1" i="1" dirty="0">
                <a:solidFill>
                  <a:srgbClr val="7030A0"/>
                </a:solidFill>
              </a:rPr>
              <a:t>patient endurance</a:t>
            </a:r>
            <a:r>
              <a:rPr lang="en-US" sz="2800" b="1" i="1" dirty="0"/>
              <a:t>, and how you cannot bear with those who are evil, but have tested those who call themselves apostles and are not, and found them to be false</a:t>
            </a:r>
            <a:r>
              <a:rPr lang="en-US" sz="2800" b="1" dirty="0"/>
              <a:t>. </a:t>
            </a:r>
            <a:r>
              <a:rPr lang="en-US" sz="2400" b="1" dirty="0">
                <a:solidFill>
                  <a:srgbClr val="FF0000"/>
                </a:solidFill>
              </a:rPr>
              <a:t>3</a:t>
            </a:r>
            <a:r>
              <a:rPr lang="en-US" sz="2800" b="1" dirty="0"/>
              <a:t> </a:t>
            </a:r>
            <a:r>
              <a:rPr lang="en-US" sz="2800" b="1" i="1" dirty="0">
                <a:solidFill>
                  <a:srgbClr val="0070C0"/>
                </a:solidFill>
              </a:rPr>
              <a:t>I know you are </a:t>
            </a:r>
            <a:r>
              <a:rPr lang="en-US" sz="2800" b="1" i="1" dirty="0">
                <a:solidFill>
                  <a:srgbClr val="7030A0"/>
                </a:solidFill>
              </a:rPr>
              <a:t>enduring patiently </a:t>
            </a:r>
            <a:r>
              <a:rPr lang="en-US" sz="2800" b="1" i="1" dirty="0">
                <a:solidFill>
                  <a:srgbClr val="0070C0"/>
                </a:solidFill>
              </a:rPr>
              <a:t>and bearing up for my name’s sake, and </a:t>
            </a:r>
            <a:r>
              <a:rPr lang="en-US" sz="2800" b="1" i="1" u="sng" dirty="0">
                <a:solidFill>
                  <a:srgbClr val="0070C0"/>
                </a:solidFill>
              </a:rPr>
              <a:t>you have not grown weary</a:t>
            </a:r>
            <a:r>
              <a:rPr lang="en-US" sz="2800" b="1" dirty="0"/>
              <a:t>…</a:t>
            </a:r>
            <a:endParaRPr lang="en-US" sz="2800" b="1" i="1" dirty="0"/>
          </a:p>
          <a:p>
            <a:pPr marL="0" indent="0">
              <a:buNone/>
            </a:pPr>
            <a:r>
              <a:rPr lang="en-US" sz="2800" b="1" dirty="0">
                <a:solidFill>
                  <a:srgbClr val="7030A0"/>
                </a:solidFill>
              </a:rPr>
              <a:t>Patient Endurance/Enduring Patiently</a:t>
            </a:r>
            <a:r>
              <a:rPr lang="en-US" sz="2800" b="1" dirty="0"/>
              <a:t>: Luke 21:12-19, Romans 5:2-5, 2 Corinthians 6:4-5, 2 Thessalonians 1:4, Hebrews 10:32-36 and 12:1-4, James 1:2-4, and Revelation 13:10</a:t>
            </a:r>
            <a:endParaRPr lang="en-US" sz="2800" b="1" dirty="0">
              <a:solidFill>
                <a:srgbClr val="7030A0"/>
              </a:solidFill>
            </a:endParaRPr>
          </a:p>
        </p:txBody>
      </p:sp>
    </p:spTree>
    <p:extLst>
      <p:ext uri="{BB962C8B-B14F-4D97-AF65-F5344CB8AC3E}">
        <p14:creationId xmlns:p14="http://schemas.microsoft.com/office/powerpoint/2010/main" val="194028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40274" cy="4569848"/>
          </a:xfrm>
        </p:spPr>
        <p:txBody>
          <a:bodyPr>
            <a:normAutofit/>
          </a:bodyPr>
          <a:lstStyle/>
          <a:p>
            <a:pPr marL="514350" indent="-514350">
              <a:buFont typeface="+mj-lt"/>
              <a:buAutoNum type="alphaUcPeriod" startAt="3"/>
            </a:pPr>
            <a:r>
              <a:rPr lang="en-US" sz="2800" b="1" dirty="0"/>
              <a:t>…for their zeal for purity in doctrine and practice </a:t>
            </a:r>
            <a:r>
              <a:rPr lang="en-US" sz="2800" b="1" i="1" dirty="0"/>
              <a:t>(1-3, 6)</a:t>
            </a:r>
          </a:p>
          <a:p>
            <a:pPr marL="0" indent="0">
              <a:buNone/>
            </a:pPr>
            <a:r>
              <a:rPr lang="en-US" sz="2400" b="1" dirty="0">
                <a:solidFill>
                  <a:srgbClr val="FF0000"/>
                </a:solidFill>
              </a:rPr>
              <a:t>2</a:t>
            </a:r>
            <a:r>
              <a:rPr lang="en-US" sz="2800" b="1" dirty="0"/>
              <a:t> </a:t>
            </a:r>
            <a:r>
              <a:rPr lang="en-US" sz="2800" b="1" i="1" dirty="0"/>
              <a:t>“‘</a:t>
            </a:r>
            <a:r>
              <a:rPr lang="en-US" sz="2800" b="1" i="1" dirty="0">
                <a:solidFill>
                  <a:srgbClr val="0070C0"/>
                </a:solidFill>
              </a:rPr>
              <a:t>I know </a:t>
            </a:r>
            <a:r>
              <a:rPr lang="en-US" sz="2800" b="1" i="1" dirty="0"/>
              <a:t>your works, your toil and your patient endurance, and </a:t>
            </a:r>
            <a:r>
              <a:rPr lang="en-US" sz="2800" b="1" i="1" dirty="0">
                <a:solidFill>
                  <a:srgbClr val="0070C0"/>
                </a:solidFill>
              </a:rPr>
              <a:t>how you cannot bear with those who are evil, but have tested those who call themselves apostles and are not, and found them to be false</a:t>
            </a:r>
            <a:r>
              <a:rPr lang="en-US" sz="2800" b="1" dirty="0"/>
              <a:t>. </a:t>
            </a:r>
          </a:p>
          <a:p>
            <a:pPr marL="0" indent="0">
              <a:buNone/>
            </a:pPr>
            <a:r>
              <a:rPr lang="en-US" sz="2400" b="1" dirty="0">
                <a:solidFill>
                  <a:srgbClr val="FF0000"/>
                </a:solidFill>
              </a:rPr>
              <a:t>6</a:t>
            </a:r>
            <a:r>
              <a:rPr lang="en-US" sz="2800" b="1" dirty="0"/>
              <a:t> </a:t>
            </a:r>
            <a:r>
              <a:rPr lang="en-US" sz="2800" b="1" i="1" dirty="0">
                <a:solidFill>
                  <a:srgbClr val="0070C0"/>
                </a:solidFill>
              </a:rPr>
              <a:t>Yet this you have: you hate the works of the Nicolaitans, which I also hate</a:t>
            </a:r>
            <a:r>
              <a:rPr lang="en-US" sz="2800" b="1" dirty="0"/>
              <a:t>. </a:t>
            </a:r>
          </a:p>
          <a:p>
            <a:pPr marL="0" indent="0">
              <a:buNone/>
            </a:pPr>
            <a:endParaRPr lang="en-US" sz="2800" b="1" i="1" dirty="0"/>
          </a:p>
          <a:p>
            <a:pPr marL="0" indent="0">
              <a:buNone/>
            </a:pPr>
            <a:endParaRPr lang="en-US" sz="2800" b="1" dirty="0"/>
          </a:p>
        </p:txBody>
      </p:sp>
    </p:spTree>
    <p:extLst>
      <p:ext uri="{BB962C8B-B14F-4D97-AF65-F5344CB8AC3E}">
        <p14:creationId xmlns:p14="http://schemas.microsoft.com/office/powerpoint/2010/main" val="377024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ircle(in)">
                                      <p:cBhvr>
                                        <p:cTn id="15"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commended the church in Ephesus… </a:t>
            </a:r>
            <a:r>
              <a:rPr lang="en-US" sz="3600" b="1" i="1" dirty="0">
                <a:effectLst/>
                <a:ea typeface="Calibri" panose="020F0502020204030204" pitchFamily="34" charset="0"/>
              </a:rPr>
              <a:t>(verses 1-3, 6)</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40274" cy="4569848"/>
          </a:xfrm>
        </p:spPr>
        <p:txBody>
          <a:bodyPr>
            <a:normAutofit/>
          </a:bodyPr>
          <a:lstStyle/>
          <a:p>
            <a:pPr marL="514350" indent="-514350">
              <a:buFont typeface="+mj-lt"/>
              <a:buAutoNum type="alphaUcPeriod" startAt="3"/>
            </a:pPr>
            <a:r>
              <a:rPr lang="en-US" sz="2800" b="1" dirty="0"/>
              <a:t>…for their zeal for purity in doctrine and practice </a:t>
            </a:r>
            <a:r>
              <a:rPr lang="en-US" sz="2800" b="1" i="1" dirty="0"/>
              <a:t>(1-3, 6)</a:t>
            </a:r>
          </a:p>
          <a:p>
            <a:pPr marL="0" indent="0">
              <a:buNone/>
            </a:pPr>
            <a:r>
              <a:rPr lang="en-US" sz="2800" b="1" dirty="0"/>
              <a:t>“I</a:t>
            </a:r>
            <a:r>
              <a:rPr lang="en-US" sz="2800" b="1" i="1" dirty="0"/>
              <a:t> know that after my departure </a:t>
            </a:r>
            <a:r>
              <a:rPr lang="en-US" sz="2800" b="1" i="1" dirty="0">
                <a:solidFill>
                  <a:srgbClr val="0070C0"/>
                </a:solidFill>
              </a:rPr>
              <a:t>fierce wolves will come in among you, not sparing the flock</a:t>
            </a:r>
            <a:r>
              <a:rPr lang="en-US" sz="2800" b="1" i="1" dirty="0"/>
              <a:t>; </a:t>
            </a:r>
            <a:r>
              <a:rPr lang="en-US" sz="2800" b="1" i="1" dirty="0">
                <a:solidFill>
                  <a:srgbClr val="0070C0"/>
                </a:solidFill>
              </a:rPr>
              <a:t>and from among your own selves will arise men speaking twisted things</a:t>
            </a:r>
            <a:r>
              <a:rPr lang="en-US" sz="2800" b="1" i="1" dirty="0"/>
              <a:t>, to draw away the disciples after them</a:t>
            </a:r>
            <a:r>
              <a:rPr lang="en-US" sz="2800" b="1" dirty="0"/>
              <a:t>.” </a:t>
            </a:r>
            <a:r>
              <a:rPr lang="en-US" sz="2800" b="1" dirty="0">
                <a:solidFill>
                  <a:srgbClr val="C00000"/>
                </a:solidFill>
              </a:rPr>
              <a:t>Acts 20:29-30, ~ 35 years prior to Revelation being written</a:t>
            </a:r>
            <a:endParaRPr lang="en-US" sz="2800" b="1" i="1" dirty="0">
              <a:solidFill>
                <a:srgbClr val="C00000"/>
              </a:solidFill>
            </a:endParaRPr>
          </a:p>
          <a:p>
            <a:pPr marL="0" indent="0">
              <a:buNone/>
            </a:pPr>
            <a:r>
              <a:rPr lang="en-US" sz="2800" b="1" dirty="0">
                <a:solidFill>
                  <a:srgbClr val="C00000"/>
                </a:solidFill>
              </a:rPr>
              <a:t>Ignatius of Antioch (109 A.D.) </a:t>
            </a:r>
            <a:r>
              <a:rPr lang="en-US" sz="2800" b="1" dirty="0"/>
              <a:t>– Commended the church at Ephesus for refusing to give a “home” to any kind of heresy</a:t>
            </a:r>
            <a:endParaRPr lang="en-US" sz="2800" b="1" dirty="0">
              <a:solidFill>
                <a:srgbClr val="C00000"/>
              </a:solidFill>
            </a:endParaRPr>
          </a:p>
          <a:p>
            <a:pPr marL="0" indent="0">
              <a:buNone/>
            </a:pPr>
            <a:endParaRPr lang="en-US" sz="2800" b="1" dirty="0"/>
          </a:p>
        </p:txBody>
      </p:sp>
    </p:spTree>
    <p:extLst>
      <p:ext uri="{BB962C8B-B14F-4D97-AF65-F5344CB8AC3E}">
        <p14:creationId xmlns:p14="http://schemas.microsoft.com/office/powerpoint/2010/main" val="69602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Lord rebuked the church in Ephesus for being unloving </a:t>
            </a:r>
            <a:r>
              <a:rPr lang="en-US" sz="3600" b="1" i="1" dirty="0">
                <a:effectLst/>
                <a:ea typeface="Calibri" panose="020F0502020204030204" pitchFamily="34" charset="0"/>
              </a:rPr>
              <a:t>(verse 4)</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4</a:t>
            </a:r>
            <a:r>
              <a:rPr lang="en-US" sz="2800" b="1" dirty="0">
                <a:solidFill>
                  <a:srgbClr val="FF0000"/>
                </a:solidFill>
              </a:rPr>
              <a:t> </a:t>
            </a:r>
            <a:r>
              <a:rPr lang="en-US" sz="2800" b="1" i="1" dirty="0"/>
              <a:t>But I have this against you, that you have abandoned the love you had at first</a:t>
            </a:r>
            <a:r>
              <a:rPr lang="en-US" sz="2800" b="1" dirty="0"/>
              <a:t>. </a:t>
            </a:r>
          </a:p>
          <a:p>
            <a:pPr marL="0" indent="0">
              <a:buNone/>
            </a:pPr>
            <a:r>
              <a:rPr lang="en-US" sz="2400" b="1" dirty="0">
                <a:solidFill>
                  <a:srgbClr val="FF0000"/>
                </a:solidFill>
              </a:rPr>
              <a:t>4 </a:t>
            </a:r>
            <a:r>
              <a:rPr lang="en-US" sz="2800" b="1" i="1" dirty="0"/>
              <a:t>But I have this complaint against you. You don’t love </a:t>
            </a:r>
            <a:r>
              <a:rPr lang="en-US" sz="2800" b="1" i="1" dirty="0">
                <a:solidFill>
                  <a:srgbClr val="0070C0"/>
                </a:solidFill>
              </a:rPr>
              <a:t>me or each other</a:t>
            </a:r>
            <a:r>
              <a:rPr lang="en-US" sz="2800" b="1" i="1" dirty="0"/>
              <a:t> as you did at first! </a:t>
            </a:r>
            <a:r>
              <a:rPr lang="en-US" sz="2800" b="1" dirty="0">
                <a:solidFill>
                  <a:srgbClr val="C00000"/>
                </a:solidFill>
              </a:rPr>
              <a:t>New Living Translation</a:t>
            </a:r>
          </a:p>
          <a:p>
            <a:pPr marL="0" indent="0">
              <a:buNone/>
            </a:pPr>
            <a:endParaRPr lang="en-US" sz="4400" b="1" i="1" dirty="0"/>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1064</TotalTime>
  <Words>1609</Words>
  <Application>Microsoft Office PowerPoint</Application>
  <PresentationFormat>Widescreen</PresentationFormat>
  <Paragraphs>82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Rockwell</vt:lpstr>
      <vt:lpstr>Rockwell Condensed</vt:lpstr>
      <vt:lpstr>Times New Roman</vt:lpstr>
      <vt:lpstr>Wingdings</vt:lpstr>
      <vt:lpstr>Wood Type</vt:lpstr>
      <vt:lpstr>Having ears to hear</vt:lpstr>
      <vt:lpstr> Revelation 2:1-7</vt:lpstr>
      <vt:lpstr>I. The Lord commended the church in Ephesus… (verses 1-3, 6)</vt:lpstr>
      <vt:lpstr>I. The Lord commended the church in Ephesus… (verses 1-3, 6)</vt:lpstr>
      <vt:lpstr>I. The Lord commended the church in Ephesus… (verses 1-3, 6)</vt:lpstr>
      <vt:lpstr>I. The Lord commended the church in Ephesus… (verses 1-3, 6)</vt:lpstr>
      <vt:lpstr>I. The Lord commended the church in Ephesus… (verses 1-3, 6)</vt:lpstr>
      <vt:lpstr>I. The Lord commended the church in Ephesus… (verses 1-3, 6)</vt:lpstr>
      <vt:lpstr>II. The Lord rebuked the church in Ephesus for being unloving (verse 4)</vt:lpstr>
      <vt:lpstr>II. The Lord rebuked the church in Ephesus for being unloving (verse 4)</vt:lpstr>
      <vt:lpstr>II. The Lord rebuked the church in Ephesus for being unloving (verse 4)</vt:lpstr>
      <vt:lpstr>II. The Lord rebuked the church in Ephesus for being unloving (verse 4)</vt:lpstr>
      <vt:lpstr>III. The Lord commanded the church in Ephesus to repent for being unloving (verse 5)</vt:lpstr>
      <vt:lpstr>III. The Lord commanded the church in Ephesus to repent for being unloving (verse 5)</vt:lpstr>
      <vt:lpstr>IV. The Lord promised eternal life to the church in Ephesus if they truly repented (verse 7)</vt:lpstr>
      <vt:lpstr>IV. The Lord promised eternal life to the church in Ephesus if they truly repented (verse 7)</vt:lpstr>
      <vt:lpstr>V. Don’t Let Love Fade</vt:lpstr>
      <vt:lpstr>V. Don’t Let Love Fade</vt:lpstr>
      <vt:lpstr>V. Don’t Let Love Fade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63</cp:revision>
  <dcterms:created xsi:type="dcterms:W3CDTF">2020-03-26T18:56:14Z</dcterms:created>
  <dcterms:modified xsi:type="dcterms:W3CDTF">2022-09-25T16:44:46Z</dcterms:modified>
</cp:coreProperties>
</file>