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8"/>
  </p:notesMasterIdLst>
  <p:sldIdLst>
    <p:sldId id="399" r:id="rId2"/>
    <p:sldId id="413" r:id="rId3"/>
    <p:sldId id="332" r:id="rId4"/>
    <p:sldId id="534" r:id="rId5"/>
    <p:sldId id="415" r:id="rId6"/>
    <p:sldId id="414" r:id="rId7"/>
    <p:sldId id="334" r:id="rId8"/>
    <p:sldId id="410" r:id="rId9"/>
    <p:sldId id="416" r:id="rId10"/>
    <p:sldId id="400" r:id="rId11"/>
    <p:sldId id="417" r:id="rId12"/>
    <p:sldId id="418" r:id="rId13"/>
    <p:sldId id="411" r:id="rId14"/>
    <p:sldId id="419" r:id="rId15"/>
    <p:sldId id="420" r:id="rId16"/>
    <p:sldId id="41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8/14/2022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7683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7856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11000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03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8/14/2022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860042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47850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22235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3717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6276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8/14/2022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3806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8/14/2022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89769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8/14/2022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12544339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C954-883C-48AB-A3E5-AF9D3657DF66}"/>
              </a:ext>
            </a:extLst>
          </p:cNvPr>
          <p:cNvSpPr>
            <a:spLocks noGrp="1"/>
          </p:cNvSpPr>
          <p:nvPr>
            <p:ph type="title"/>
          </p:nvPr>
        </p:nvSpPr>
        <p:spPr>
          <a:xfrm>
            <a:off x="7153835" y="785849"/>
            <a:ext cx="5038165" cy="1609344"/>
          </a:xfrm>
        </p:spPr>
        <p:txBody>
          <a:bodyPr/>
          <a:lstStyle/>
          <a:p>
            <a:pPr algn="ctr"/>
            <a:r>
              <a:rPr lang="en-US" b="1" dirty="0"/>
              <a:t>A living Faith</a:t>
            </a:r>
          </a:p>
        </p:txBody>
      </p:sp>
      <p:sp>
        <p:nvSpPr>
          <p:cNvPr id="3" name="Content Placeholder 2">
            <a:extLst>
              <a:ext uri="{FF2B5EF4-FFF2-40B4-BE49-F238E27FC236}">
                <a16:creationId xmlns:a16="http://schemas.microsoft.com/office/drawing/2014/main" id="{984DA001-7F88-4333-992A-62061A95DEF3}"/>
              </a:ext>
            </a:extLst>
          </p:cNvPr>
          <p:cNvSpPr>
            <a:spLocks noGrp="1"/>
          </p:cNvSpPr>
          <p:nvPr>
            <p:ph idx="1"/>
          </p:nvPr>
        </p:nvSpPr>
        <p:spPr>
          <a:xfrm>
            <a:off x="118338" y="5429387"/>
            <a:ext cx="8208085" cy="1428613"/>
          </a:xfrm>
        </p:spPr>
        <p:txBody>
          <a:bodyPr>
            <a:noAutofit/>
          </a:bodyPr>
          <a:lstStyle/>
          <a:p>
            <a:pPr marL="0" indent="0">
              <a:lnSpc>
                <a:spcPct val="100000"/>
              </a:lnSpc>
              <a:buNone/>
            </a:pPr>
            <a:r>
              <a:rPr lang="en-US" sz="3600" b="1" dirty="0"/>
              <a:t>“</a:t>
            </a:r>
            <a:r>
              <a:rPr lang="en-US" sz="3600" b="1" i="1" dirty="0"/>
              <a:t>So also faith by itself, if it does     not have works, is dead</a:t>
            </a:r>
            <a:r>
              <a:rPr lang="en-US" sz="3600" b="1" dirty="0"/>
              <a:t>.” </a:t>
            </a:r>
            <a:r>
              <a:rPr lang="en-US" sz="3600" b="1" dirty="0">
                <a:solidFill>
                  <a:srgbClr val="C00000"/>
                </a:solidFill>
              </a:rPr>
              <a:t>James 2:17</a:t>
            </a:r>
          </a:p>
        </p:txBody>
      </p:sp>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Endure your trials to the end and be saved </a:t>
            </a:r>
            <a:r>
              <a:rPr lang="en-US" sz="3600" b="1" i="1" dirty="0">
                <a:effectLst/>
                <a:ea typeface="Calibri" panose="020F0502020204030204" pitchFamily="34" charset="0"/>
              </a:rPr>
              <a:t>(verses 10-11)</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800" b="1" dirty="0"/>
              <a:t>“…</a:t>
            </a:r>
            <a:r>
              <a:rPr lang="en-US" sz="2800" b="1" i="1" dirty="0"/>
              <a:t>we rejoice in our sufferings, knowing that </a:t>
            </a:r>
            <a:r>
              <a:rPr lang="en-US" sz="2800" b="1" i="1" dirty="0">
                <a:solidFill>
                  <a:srgbClr val="0070C0"/>
                </a:solidFill>
              </a:rPr>
              <a:t>suffering</a:t>
            </a:r>
            <a:r>
              <a:rPr lang="en-US" sz="2800" b="1" i="1" dirty="0"/>
              <a:t> produces </a:t>
            </a:r>
            <a:r>
              <a:rPr lang="en-US" sz="2800" b="1" i="1" dirty="0">
                <a:solidFill>
                  <a:srgbClr val="0070C0"/>
                </a:solidFill>
              </a:rPr>
              <a:t>endurance</a:t>
            </a:r>
            <a:r>
              <a:rPr lang="en-US" sz="2800" b="1" i="1" dirty="0"/>
              <a:t>, and endurance produces </a:t>
            </a:r>
            <a:r>
              <a:rPr lang="en-US" sz="2800" b="1" i="1" dirty="0">
                <a:solidFill>
                  <a:srgbClr val="0070C0"/>
                </a:solidFill>
              </a:rPr>
              <a:t>character</a:t>
            </a:r>
            <a:r>
              <a:rPr lang="en-US" sz="2800" b="1" i="1" dirty="0"/>
              <a:t>, and character produces </a:t>
            </a:r>
            <a:r>
              <a:rPr lang="en-US" sz="2800" b="1" i="1" dirty="0">
                <a:solidFill>
                  <a:srgbClr val="0070C0"/>
                </a:solidFill>
              </a:rPr>
              <a:t>hope</a:t>
            </a:r>
            <a:r>
              <a:rPr lang="en-US" sz="2800" b="1" dirty="0"/>
              <a:t>.” </a:t>
            </a:r>
            <a:r>
              <a:rPr lang="en-US" sz="2800" b="1" dirty="0">
                <a:solidFill>
                  <a:srgbClr val="C00000"/>
                </a:solidFill>
              </a:rPr>
              <a:t>Romans 5:3-4 </a:t>
            </a:r>
          </a:p>
        </p:txBody>
      </p:sp>
    </p:spTree>
    <p:extLst>
      <p:ext uri="{BB962C8B-B14F-4D97-AF65-F5344CB8AC3E}">
        <p14:creationId xmlns:p14="http://schemas.microsoft.com/office/powerpoint/2010/main" val="349839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Endure your trials to the end and be saved </a:t>
            </a:r>
            <a:r>
              <a:rPr lang="en-US" sz="3600" b="1" i="1" dirty="0">
                <a:effectLst/>
                <a:ea typeface="Calibri" panose="020F0502020204030204" pitchFamily="34" charset="0"/>
              </a:rPr>
              <a:t>(verses 10-11)</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Endure your trials faithfully (10-11a)</a:t>
            </a:r>
          </a:p>
          <a:p>
            <a:pPr marL="0" indent="0">
              <a:buNone/>
            </a:pPr>
            <a:r>
              <a:rPr lang="en-US" sz="2400" b="1" dirty="0">
                <a:solidFill>
                  <a:srgbClr val="FF0000"/>
                </a:solidFill>
              </a:rPr>
              <a:t>10</a:t>
            </a:r>
            <a:r>
              <a:rPr lang="en-US" sz="2800" b="1" dirty="0"/>
              <a:t> </a:t>
            </a:r>
            <a:r>
              <a:rPr lang="en-US" sz="2800" b="1" i="1" dirty="0"/>
              <a:t>As </a:t>
            </a:r>
            <a:r>
              <a:rPr lang="en-US" sz="2800" b="1" i="1" dirty="0">
                <a:solidFill>
                  <a:srgbClr val="0070C0"/>
                </a:solidFill>
              </a:rPr>
              <a:t>an example of suffering and patience</a:t>
            </a:r>
            <a:r>
              <a:rPr lang="en-US" sz="2800" b="1" i="1" dirty="0"/>
              <a:t>, brothers, take </a:t>
            </a:r>
            <a:r>
              <a:rPr lang="en-US" sz="2800" b="1" i="1" dirty="0">
                <a:solidFill>
                  <a:srgbClr val="0070C0"/>
                </a:solidFill>
              </a:rPr>
              <a:t>the prophets who spoke in the name of the Lord</a:t>
            </a:r>
            <a:r>
              <a:rPr lang="en-US" sz="2800" b="1" dirty="0"/>
              <a:t>. </a:t>
            </a:r>
            <a:r>
              <a:rPr lang="en-US" sz="2400" b="1" dirty="0">
                <a:solidFill>
                  <a:srgbClr val="FF0000"/>
                </a:solidFill>
              </a:rPr>
              <a:t>11</a:t>
            </a:r>
            <a:r>
              <a:rPr lang="en-US" sz="2800" b="1" dirty="0"/>
              <a:t> </a:t>
            </a:r>
            <a:r>
              <a:rPr lang="en-US" sz="2800" b="1" i="1" dirty="0"/>
              <a:t>Behold, we consider </a:t>
            </a:r>
            <a:r>
              <a:rPr lang="en-US" sz="2800" b="1" i="1" dirty="0">
                <a:solidFill>
                  <a:srgbClr val="0070C0"/>
                </a:solidFill>
              </a:rPr>
              <a:t>those blessed who </a:t>
            </a:r>
            <a:r>
              <a:rPr lang="en-US" sz="2800" b="1" i="1" dirty="0">
                <a:solidFill>
                  <a:srgbClr val="7030A0"/>
                </a:solidFill>
              </a:rPr>
              <a:t>remained steadfast</a:t>
            </a:r>
            <a:r>
              <a:rPr lang="en-US" sz="2800" b="1" dirty="0">
                <a:solidFill>
                  <a:srgbClr val="FF0000"/>
                </a:solidFill>
              </a:rPr>
              <a:t>*</a:t>
            </a:r>
            <a:r>
              <a:rPr lang="en-US" sz="2800" b="1" i="1" dirty="0"/>
              <a:t>. </a:t>
            </a:r>
            <a:endParaRPr lang="en-US" sz="2800" b="1" dirty="0"/>
          </a:p>
          <a:p>
            <a:pPr marL="0" indent="0">
              <a:buNone/>
            </a:pPr>
            <a:r>
              <a:rPr lang="en-US" sz="2800" b="1" dirty="0"/>
              <a:t>“</a:t>
            </a:r>
            <a:r>
              <a:rPr lang="en-US" sz="2800" b="1" i="1" dirty="0"/>
              <a:t>O king, live forever! </a:t>
            </a:r>
            <a:r>
              <a:rPr lang="en-US" sz="2800" b="1" i="1" dirty="0">
                <a:solidFill>
                  <a:srgbClr val="0070C0"/>
                </a:solidFill>
              </a:rPr>
              <a:t>My God </a:t>
            </a:r>
            <a:r>
              <a:rPr lang="en-US" sz="2800" b="1" i="1" dirty="0"/>
              <a:t>sent his angel and </a:t>
            </a:r>
            <a:r>
              <a:rPr lang="en-US" sz="2800" b="1" i="1" dirty="0">
                <a:solidFill>
                  <a:srgbClr val="0070C0"/>
                </a:solidFill>
              </a:rPr>
              <a:t>shut the lions’ mouths</a:t>
            </a:r>
            <a:r>
              <a:rPr lang="en-US" sz="2800" b="1" i="1" dirty="0"/>
              <a:t>, and they have not harmed me, </a:t>
            </a:r>
            <a:r>
              <a:rPr lang="en-US" sz="2800" b="1" i="1" dirty="0">
                <a:solidFill>
                  <a:srgbClr val="0070C0"/>
                </a:solidFill>
              </a:rPr>
              <a:t>because I was found blameless before him; and also before you, O king</a:t>
            </a:r>
            <a:r>
              <a:rPr lang="en-US" sz="2800" b="1" i="1" dirty="0"/>
              <a:t>, I have done no harm</a:t>
            </a:r>
            <a:r>
              <a:rPr lang="en-US" sz="2800" b="1" dirty="0"/>
              <a:t>.” </a:t>
            </a:r>
            <a:r>
              <a:rPr lang="en-US" sz="2800" b="1" dirty="0">
                <a:solidFill>
                  <a:srgbClr val="C00000"/>
                </a:solidFill>
              </a:rPr>
              <a:t>Daniel 6:21-22</a:t>
            </a:r>
            <a:endParaRPr lang="en-US" sz="3600" b="1" dirty="0">
              <a:solidFill>
                <a:srgbClr val="C00000"/>
              </a:solidFill>
            </a:endParaRPr>
          </a:p>
          <a:p>
            <a:pPr marL="0" indent="0">
              <a:buNone/>
            </a:pPr>
            <a:r>
              <a:rPr lang="en-US" sz="2800" b="1" dirty="0">
                <a:solidFill>
                  <a:srgbClr val="FF0000"/>
                </a:solidFill>
              </a:rPr>
              <a:t>*</a:t>
            </a:r>
            <a:r>
              <a:rPr lang="en-US" sz="2800" dirty="0">
                <a:solidFill>
                  <a:srgbClr val="FF0000"/>
                </a:solidFill>
              </a:rPr>
              <a:t> </a:t>
            </a:r>
            <a:r>
              <a:rPr lang="en-US" sz="2800" b="1" dirty="0">
                <a:solidFill>
                  <a:srgbClr val="7030A0"/>
                </a:solidFill>
              </a:rPr>
              <a:t>To maintain a belief or course of action in the face of opposition.</a:t>
            </a:r>
          </a:p>
        </p:txBody>
      </p:sp>
    </p:spTree>
    <p:extLst>
      <p:ext uri="{BB962C8B-B14F-4D97-AF65-F5344CB8AC3E}">
        <p14:creationId xmlns:p14="http://schemas.microsoft.com/office/powerpoint/2010/main" val="277912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circle(in)">
                                      <p:cBhvr>
                                        <p:cTn id="15" dur="20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circle(in)">
                                      <p:cBhvr>
                                        <p:cTn id="20"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Endure your trials to the end and be saved </a:t>
            </a:r>
            <a:r>
              <a:rPr lang="en-US" sz="3600" b="1" i="1" dirty="0">
                <a:effectLst/>
                <a:ea typeface="Calibri" panose="020F0502020204030204" pitchFamily="34" charset="0"/>
              </a:rPr>
              <a:t>(verses 10-11)</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Endure your trials faithfully (10-11a)</a:t>
            </a:r>
          </a:p>
          <a:p>
            <a:pPr marL="0" indent="0">
              <a:buNone/>
            </a:pPr>
            <a:r>
              <a:rPr lang="en-US" sz="2400" b="1" dirty="0">
                <a:solidFill>
                  <a:srgbClr val="FF0000"/>
                </a:solidFill>
              </a:rPr>
              <a:t>10</a:t>
            </a:r>
            <a:r>
              <a:rPr lang="en-US" sz="2800" b="1" dirty="0"/>
              <a:t> </a:t>
            </a:r>
            <a:r>
              <a:rPr lang="en-US" sz="2800" b="1" i="1" dirty="0"/>
              <a:t>As </a:t>
            </a:r>
            <a:r>
              <a:rPr lang="en-US" sz="2800" b="1" i="1" dirty="0">
                <a:solidFill>
                  <a:srgbClr val="0070C0"/>
                </a:solidFill>
              </a:rPr>
              <a:t>an example of suffering and patience</a:t>
            </a:r>
            <a:r>
              <a:rPr lang="en-US" sz="2800" b="1" i="1" dirty="0"/>
              <a:t>, brothers, take </a:t>
            </a:r>
            <a:r>
              <a:rPr lang="en-US" sz="2800" b="1" i="1" dirty="0">
                <a:solidFill>
                  <a:srgbClr val="0070C0"/>
                </a:solidFill>
              </a:rPr>
              <a:t>the prophets who spoke in the name of the Lord</a:t>
            </a:r>
            <a:r>
              <a:rPr lang="en-US" sz="2800" b="1" dirty="0"/>
              <a:t>. </a:t>
            </a:r>
            <a:r>
              <a:rPr lang="en-US" sz="2400" b="1" dirty="0">
                <a:solidFill>
                  <a:srgbClr val="FF0000"/>
                </a:solidFill>
              </a:rPr>
              <a:t>11</a:t>
            </a:r>
            <a:r>
              <a:rPr lang="en-US" sz="2800" b="1" dirty="0"/>
              <a:t> </a:t>
            </a:r>
            <a:r>
              <a:rPr lang="en-US" sz="2800" b="1" i="1" dirty="0"/>
              <a:t>Behold, we consider </a:t>
            </a:r>
            <a:r>
              <a:rPr lang="en-US" sz="2800" b="1" i="1" dirty="0">
                <a:solidFill>
                  <a:srgbClr val="0070C0"/>
                </a:solidFill>
              </a:rPr>
              <a:t>those blessed who </a:t>
            </a:r>
            <a:r>
              <a:rPr lang="en-US" sz="2800" b="1" i="1" dirty="0">
                <a:solidFill>
                  <a:srgbClr val="7030A0"/>
                </a:solidFill>
              </a:rPr>
              <a:t>remained steadfast</a:t>
            </a:r>
            <a:r>
              <a:rPr lang="en-US" sz="2800" b="1" i="1" dirty="0"/>
              <a:t>. </a:t>
            </a:r>
            <a:endParaRPr lang="en-US" sz="2800" b="1" dirty="0"/>
          </a:p>
          <a:p>
            <a:pPr marL="0" indent="0">
              <a:buNone/>
            </a:pPr>
            <a:r>
              <a:rPr lang="en-US" sz="2800" b="1" dirty="0"/>
              <a:t>When Jesus was betrayed into the hands of the Jewish authorities in Gethsemane, Peter responded by drawing his sword and cutting off the ear of the high priest’s servant (</a:t>
            </a:r>
            <a:r>
              <a:rPr lang="en-US" sz="2800" b="1" dirty="0">
                <a:solidFill>
                  <a:srgbClr val="C00000"/>
                </a:solidFill>
              </a:rPr>
              <a:t>Matthew 26:51</a:t>
            </a:r>
            <a:r>
              <a:rPr lang="en-US" sz="2800" b="1" dirty="0"/>
              <a:t>) which drew, </a:t>
            </a:r>
            <a:r>
              <a:rPr lang="en-US" sz="2800" b="1" dirty="0">
                <a:solidFill>
                  <a:srgbClr val="0070C0"/>
                </a:solidFill>
              </a:rPr>
              <a:t>not a blessing</a:t>
            </a:r>
            <a:r>
              <a:rPr lang="en-US" sz="2800" b="1" dirty="0"/>
              <a:t>, </a:t>
            </a:r>
            <a:r>
              <a:rPr lang="en-US" sz="2800" b="1" dirty="0">
                <a:solidFill>
                  <a:srgbClr val="0070C0"/>
                </a:solidFill>
              </a:rPr>
              <a:t>but a rebuke from Jesus </a:t>
            </a:r>
            <a:r>
              <a:rPr lang="en-US" sz="2800" b="1" dirty="0"/>
              <a:t>who told Peter (</a:t>
            </a:r>
            <a:r>
              <a:rPr lang="en-US" sz="2800" b="1" dirty="0">
                <a:solidFill>
                  <a:srgbClr val="C00000"/>
                </a:solidFill>
              </a:rPr>
              <a:t>26:52</a:t>
            </a:r>
            <a:r>
              <a:rPr lang="en-US" sz="2800" b="1" dirty="0"/>
              <a:t>) “</a:t>
            </a:r>
            <a:r>
              <a:rPr lang="en-US" sz="2800" b="1" i="1" dirty="0"/>
              <a:t>Put your sword back into its place. For all who take the sword will perish by the sword</a:t>
            </a:r>
            <a:r>
              <a:rPr lang="en-US" sz="2800" b="1" dirty="0"/>
              <a:t>.” </a:t>
            </a:r>
          </a:p>
        </p:txBody>
      </p:sp>
    </p:spTree>
    <p:extLst>
      <p:ext uri="{BB962C8B-B14F-4D97-AF65-F5344CB8AC3E}">
        <p14:creationId xmlns:p14="http://schemas.microsoft.com/office/powerpoint/2010/main" val="37086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Endure your trials to the end and be saved </a:t>
            </a:r>
            <a:r>
              <a:rPr lang="en-US" sz="3600" b="1" i="1" dirty="0">
                <a:effectLst/>
                <a:ea typeface="Calibri" panose="020F0502020204030204" pitchFamily="34" charset="0"/>
              </a:rPr>
              <a:t>(verses 10-11)</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Receive the Lord’s blessing for patient endurance (11b)</a:t>
            </a:r>
          </a:p>
          <a:p>
            <a:pPr marL="0" indent="0">
              <a:buNone/>
            </a:pPr>
            <a:r>
              <a:rPr lang="en-US" sz="2800" b="1" dirty="0"/>
              <a:t>“</a:t>
            </a:r>
            <a:r>
              <a:rPr lang="en-US" sz="2800" b="1" i="1" dirty="0"/>
              <a:t>Then Job arose and tore his robe and shaved his head and fell on the ground </a:t>
            </a:r>
            <a:r>
              <a:rPr lang="en-US" sz="2800" b="1" i="1" dirty="0">
                <a:solidFill>
                  <a:srgbClr val="0070C0"/>
                </a:solidFill>
              </a:rPr>
              <a:t>and worshiped</a:t>
            </a:r>
            <a:r>
              <a:rPr lang="en-US" sz="2800" b="1" i="1" dirty="0"/>
              <a:t>. And he said, ‘Naked I came from my mother’s womb, and naked shall I return. The </a:t>
            </a:r>
            <a:r>
              <a:rPr lang="en-US" sz="2800" b="1" i="1" cap="small" dirty="0"/>
              <a:t>Lord</a:t>
            </a:r>
            <a:r>
              <a:rPr lang="en-US" sz="2800" b="1" i="1" dirty="0"/>
              <a:t> gave, and the </a:t>
            </a:r>
            <a:r>
              <a:rPr lang="en-US" sz="2800" b="1" i="1" cap="small" dirty="0"/>
              <a:t>Lord</a:t>
            </a:r>
            <a:r>
              <a:rPr lang="en-US" sz="2800" b="1" i="1" dirty="0"/>
              <a:t> has taken away; blessed be the name of the </a:t>
            </a:r>
            <a:r>
              <a:rPr lang="en-US" sz="2800" b="1" i="1" cap="small" dirty="0"/>
              <a:t>Lord</a:t>
            </a:r>
            <a:r>
              <a:rPr lang="en-US" sz="2800" b="1" i="1" dirty="0"/>
              <a:t>.’ </a:t>
            </a:r>
            <a:r>
              <a:rPr lang="en-US" sz="2800" b="1" i="1" dirty="0">
                <a:solidFill>
                  <a:srgbClr val="0070C0"/>
                </a:solidFill>
              </a:rPr>
              <a:t>In all this Job did not sin or charge God with wrong</a:t>
            </a:r>
            <a:r>
              <a:rPr lang="en-US" sz="2800" b="1" dirty="0"/>
              <a:t>.” </a:t>
            </a:r>
            <a:r>
              <a:rPr lang="en-US" sz="2800" b="1" dirty="0">
                <a:solidFill>
                  <a:srgbClr val="C00000"/>
                </a:solidFill>
              </a:rPr>
              <a:t>Job 1:20-22</a:t>
            </a:r>
          </a:p>
          <a:p>
            <a:pPr marL="0" indent="0">
              <a:buNone/>
            </a:pPr>
            <a:endParaRPr lang="en-US" sz="4400" b="1" dirty="0">
              <a:solidFill>
                <a:srgbClr val="0070C0"/>
              </a:solidFill>
            </a:endParaRPr>
          </a:p>
        </p:txBody>
      </p:sp>
    </p:spTree>
    <p:extLst>
      <p:ext uri="{BB962C8B-B14F-4D97-AF65-F5344CB8AC3E}">
        <p14:creationId xmlns:p14="http://schemas.microsoft.com/office/powerpoint/2010/main" val="16919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Endure your trials to the end and be saved </a:t>
            </a:r>
            <a:r>
              <a:rPr lang="en-US" sz="3600" b="1" i="1" dirty="0">
                <a:effectLst/>
                <a:ea typeface="Calibri" panose="020F0502020204030204" pitchFamily="34" charset="0"/>
              </a:rPr>
              <a:t>(verses 10-11)</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Receive the Lord’s blessing for patient endurance (11b)</a:t>
            </a:r>
          </a:p>
          <a:p>
            <a:pPr marL="0" indent="0">
              <a:buNone/>
            </a:pPr>
            <a:r>
              <a:rPr lang="en-US" sz="2800" b="1" dirty="0"/>
              <a:t>11 </a:t>
            </a:r>
            <a:r>
              <a:rPr lang="en-US" sz="2800" b="1" i="1" dirty="0"/>
              <a:t>You have heard of </a:t>
            </a:r>
            <a:r>
              <a:rPr lang="en-US" sz="2800" b="1" i="1" dirty="0">
                <a:solidFill>
                  <a:srgbClr val="0070C0"/>
                </a:solidFill>
              </a:rPr>
              <a:t>the steadfastness of Job</a:t>
            </a:r>
            <a:r>
              <a:rPr lang="en-US" sz="2800" b="1" dirty="0">
                <a:solidFill>
                  <a:srgbClr val="0070C0"/>
                </a:solidFill>
              </a:rPr>
              <a:t> </a:t>
            </a:r>
            <a:r>
              <a:rPr lang="en-US" sz="2800" b="1" i="1" dirty="0"/>
              <a:t>and you have seen </a:t>
            </a:r>
            <a:r>
              <a:rPr lang="en-US" sz="2800" b="1" i="1" dirty="0">
                <a:solidFill>
                  <a:srgbClr val="0070C0"/>
                </a:solidFill>
              </a:rPr>
              <a:t>the purpose of the Lord</a:t>
            </a:r>
            <a:r>
              <a:rPr lang="en-US" sz="2800" b="1" i="1" dirty="0"/>
              <a:t>, how </a:t>
            </a:r>
            <a:r>
              <a:rPr lang="en-US" sz="2800" b="1" i="1" dirty="0">
                <a:solidFill>
                  <a:srgbClr val="0070C0"/>
                </a:solidFill>
              </a:rPr>
              <a:t>the Lord is compassionate and merciful</a:t>
            </a:r>
            <a:r>
              <a:rPr lang="en-US" sz="2800" b="1" dirty="0"/>
              <a:t>.  </a:t>
            </a:r>
          </a:p>
          <a:p>
            <a:pPr marL="0" indent="0">
              <a:buNone/>
            </a:pPr>
            <a:r>
              <a:rPr lang="en-US" sz="2800" b="1" dirty="0"/>
              <a:t>“</a:t>
            </a:r>
            <a:r>
              <a:rPr lang="en-US" sz="2800" b="1" i="1" dirty="0"/>
              <a:t>And </a:t>
            </a:r>
            <a:r>
              <a:rPr lang="en-US" sz="2800" b="1" i="1" dirty="0">
                <a:solidFill>
                  <a:srgbClr val="0070C0"/>
                </a:solidFill>
              </a:rPr>
              <a:t>the </a:t>
            </a:r>
            <a:r>
              <a:rPr lang="en-US" sz="2800" b="1" i="1" cap="small" dirty="0">
                <a:solidFill>
                  <a:srgbClr val="0070C0"/>
                </a:solidFill>
              </a:rPr>
              <a:t>Lord</a:t>
            </a:r>
            <a:r>
              <a:rPr lang="en-US" sz="2800" b="1" i="1" dirty="0">
                <a:solidFill>
                  <a:srgbClr val="0070C0"/>
                </a:solidFill>
              </a:rPr>
              <a:t> restored the fortunes of Job</a:t>
            </a:r>
            <a:r>
              <a:rPr lang="en-US" sz="2800" b="1" i="1" dirty="0"/>
              <a:t>…And the </a:t>
            </a:r>
            <a:r>
              <a:rPr lang="en-US" sz="2800" b="1" i="1" cap="small" dirty="0"/>
              <a:t>Lord</a:t>
            </a:r>
            <a:r>
              <a:rPr lang="en-US" sz="2800" b="1" i="1" dirty="0"/>
              <a:t> </a:t>
            </a:r>
            <a:r>
              <a:rPr lang="en-US" sz="2800" b="1" i="1" dirty="0">
                <a:solidFill>
                  <a:srgbClr val="0070C0"/>
                </a:solidFill>
              </a:rPr>
              <a:t>gave Job twice as much as he had before</a:t>
            </a:r>
            <a:r>
              <a:rPr lang="en-US" sz="2800" b="1" dirty="0"/>
              <a:t>” (</a:t>
            </a:r>
            <a:r>
              <a:rPr lang="en-US" sz="2800" b="1" dirty="0">
                <a:solidFill>
                  <a:srgbClr val="C00000"/>
                </a:solidFill>
              </a:rPr>
              <a:t>Job 42:10</a:t>
            </a:r>
            <a:r>
              <a:rPr lang="en-US" sz="2800" b="1" dirty="0"/>
              <a:t>). Furthermore, “</a:t>
            </a:r>
            <a:r>
              <a:rPr lang="en-US" sz="2800" b="1" i="1" dirty="0"/>
              <a:t>He </a:t>
            </a:r>
            <a:r>
              <a:rPr lang="en-US" sz="2800" b="1" i="1" dirty="0">
                <a:solidFill>
                  <a:srgbClr val="0070C0"/>
                </a:solidFill>
              </a:rPr>
              <a:t>had also seven sons and three daughters</a:t>
            </a:r>
            <a:r>
              <a:rPr lang="en-US" sz="2800" b="1" dirty="0"/>
              <a:t>” (</a:t>
            </a:r>
            <a:r>
              <a:rPr lang="en-US" sz="2800" b="1" dirty="0">
                <a:solidFill>
                  <a:srgbClr val="C00000"/>
                </a:solidFill>
              </a:rPr>
              <a:t>Job 42:13</a:t>
            </a:r>
            <a:r>
              <a:rPr lang="en-US" sz="2800" b="1" dirty="0"/>
              <a:t>). </a:t>
            </a:r>
            <a:endParaRPr lang="en-US" sz="5400" b="1" dirty="0"/>
          </a:p>
        </p:txBody>
      </p:sp>
    </p:spTree>
    <p:extLst>
      <p:ext uri="{BB962C8B-B14F-4D97-AF65-F5344CB8AC3E}">
        <p14:creationId xmlns:p14="http://schemas.microsoft.com/office/powerpoint/2010/main" val="261656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Endure your trials to the end and be saved </a:t>
            </a:r>
            <a:r>
              <a:rPr lang="en-US" sz="3600" b="1" i="1" dirty="0">
                <a:effectLst/>
                <a:ea typeface="Calibri" panose="020F0502020204030204" pitchFamily="34" charset="0"/>
              </a:rPr>
              <a:t>(verses 10-11)</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Receive the Lord’s blessing for patient endurance (11b)</a:t>
            </a:r>
          </a:p>
          <a:p>
            <a:pPr marL="0" indent="0">
              <a:buNone/>
            </a:pPr>
            <a:r>
              <a:rPr lang="en-US" sz="2800" b="1" dirty="0"/>
              <a:t>“</a:t>
            </a:r>
            <a:r>
              <a:rPr lang="en-US" sz="2800" b="1" i="1" dirty="0">
                <a:solidFill>
                  <a:srgbClr val="0070C0"/>
                </a:solidFill>
              </a:rPr>
              <a:t>Because you have kept my word about patient endurance</a:t>
            </a:r>
            <a:r>
              <a:rPr lang="en-US" sz="2800" b="1" i="1" dirty="0"/>
              <a:t>, </a:t>
            </a:r>
            <a:r>
              <a:rPr lang="en-US" sz="2800" b="1" i="1" dirty="0">
                <a:solidFill>
                  <a:srgbClr val="0070C0"/>
                </a:solidFill>
              </a:rPr>
              <a:t>I will keep you from the hour of trial that is coming on the whole world</a:t>
            </a:r>
            <a:r>
              <a:rPr lang="en-US" sz="2800" b="1" i="1" dirty="0"/>
              <a:t>, to try those who dwell on the earth. I am coming soon. </a:t>
            </a:r>
            <a:r>
              <a:rPr lang="en-US" sz="2800" b="1" i="1" dirty="0">
                <a:solidFill>
                  <a:srgbClr val="0070C0"/>
                </a:solidFill>
              </a:rPr>
              <a:t>Hold fast what you have, so that no one may seize your crown</a:t>
            </a:r>
            <a:r>
              <a:rPr lang="en-US" sz="2800" b="1" i="1" dirty="0"/>
              <a:t>.</a:t>
            </a:r>
            <a:r>
              <a:rPr lang="en-US" sz="2800" b="1" dirty="0"/>
              <a:t>” </a:t>
            </a:r>
            <a:r>
              <a:rPr lang="en-US" sz="2800" b="1" dirty="0">
                <a:solidFill>
                  <a:srgbClr val="C00000"/>
                </a:solidFill>
              </a:rPr>
              <a:t>Revelation 3:10-11</a:t>
            </a:r>
          </a:p>
        </p:txBody>
      </p:sp>
    </p:spTree>
    <p:extLst>
      <p:ext uri="{BB962C8B-B14F-4D97-AF65-F5344CB8AC3E}">
        <p14:creationId xmlns:p14="http://schemas.microsoft.com/office/powerpoint/2010/main" val="11753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F9C8E8-8530-2273-BC0A-CA083F7CD6E3}"/>
              </a:ext>
            </a:extLst>
          </p:cNvPr>
          <p:cNvPicPr>
            <a:picLocks noChangeAspect="1"/>
          </p:cNvPicPr>
          <p:nvPr/>
        </p:nvPicPr>
        <p:blipFill rotWithShape="1">
          <a:blip r:embed="rId2"/>
          <a:srcRect l="8464" t="6903" r="25163" b="18431"/>
          <a:stretch/>
        </p:blipFill>
        <p:spPr>
          <a:xfrm>
            <a:off x="1491473" y="258184"/>
            <a:ext cx="9027156" cy="6347011"/>
          </a:xfrm>
          <a:prstGeom prst="rect">
            <a:avLst/>
          </a:prstGeom>
        </p:spPr>
      </p:pic>
      <p:sp>
        <p:nvSpPr>
          <p:cNvPr id="6" name="Arrow: Up 5">
            <a:extLst>
              <a:ext uri="{FF2B5EF4-FFF2-40B4-BE49-F238E27FC236}">
                <a16:creationId xmlns:a16="http://schemas.microsoft.com/office/drawing/2014/main" id="{E7CC42FB-41F4-46E1-962C-183DA07BB243}"/>
              </a:ext>
            </a:extLst>
          </p:cNvPr>
          <p:cNvSpPr/>
          <p:nvPr/>
        </p:nvSpPr>
        <p:spPr>
          <a:xfrm>
            <a:off x="5018442" y="6341633"/>
            <a:ext cx="328109" cy="4249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7" name="Arrow: Up 6">
            <a:extLst>
              <a:ext uri="{FF2B5EF4-FFF2-40B4-BE49-F238E27FC236}">
                <a16:creationId xmlns:a16="http://schemas.microsoft.com/office/drawing/2014/main" id="{54EE2999-1420-3949-BD23-2F02A0AF48B2}"/>
              </a:ext>
            </a:extLst>
          </p:cNvPr>
          <p:cNvSpPr/>
          <p:nvPr/>
        </p:nvSpPr>
        <p:spPr>
          <a:xfrm rot="10800000">
            <a:off x="5018441" y="5611907"/>
            <a:ext cx="328109" cy="42492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8" name="Oval 7">
            <a:extLst>
              <a:ext uri="{FF2B5EF4-FFF2-40B4-BE49-F238E27FC236}">
                <a16:creationId xmlns:a16="http://schemas.microsoft.com/office/drawing/2014/main" id="{ED9FA8CD-C9BF-6278-4EAB-59D498CF7E0A}"/>
              </a:ext>
            </a:extLst>
          </p:cNvPr>
          <p:cNvSpPr/>
          <p:nvPr/>
        </p:nvSpPr>
        <p:spPr>
          <a:xfrm>
            <a:off x="2592592" y="4141695"/>
            <a:ext cx="3162748" cy="441063"/>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69796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25E141-EECE-72CE-6532-E8632B5D66D6}"/>
              </a:ext>
            </a:extLst>
          </p:cNvPr>
          <p:cNvSpPr>
            <a:spLocks noGrp="1"/>
          </p:cNvSpPr>
          <p:nvPr>
            <p:ph idx="1"/>
          </p:nvPr>
        </p:nvSpPr>
        <p:spPr/>
        <p:txBody>
          <a:bodyPr>
            <a:normAutofit/>
          </a:bodyPr>
          <a:lstStyle/>
          <a:p>
            <a:pPr marL="0" indent="0">
              <a:buNone/>
            </a:pPr>
            <a:r>
              <a:rPr lang="en-US" sz="2800" b="1" i="1" dirty="0"/>
              <a:t>Be patient, therefore, brothers, until the coming of the Lord</a:t>
            </a:r>
            <a:r>
              <a:rPr lang="en-US" sz="2800" b="1" dirty="0"/>
              <a:t>. </a:t>
            </a:r>
            <a:r>
              <a:rPr lang="en-US" sz="2800" b="1" dirty="0">
                <a:solidFill>
                  <a:srgbClr val="C00000"/>
                </a:solidFill>
              </a:rPr>
              <a:t>James 5:7</a:t>
            </a:r>
          </a:p>
          <a:p>
            <a:pPr marL="0" indent="0">
              <a:buNone/>
            </a:pPr>
            <a:endParaRPr lang="en-US" sz="2800" b="1" dirty="0"/>
          </a:p>
          <a:p>
            <a:pPr marL="0" indent="0">
              <a:buNone/>
            </a:pPr>
            <a:r>
              <a:rPr lang="en-US" sz="2800" b="1" dirty="0"/>
              <a:t>“</a:t>
            </a:r>
            <a:r>
              <a:rPr lang="en-US" sz="2800" b="1" i="1" dirty="0"/>
              <a:t>Then they will deliver you up to tribulation and put you to death, and you will be hated by all nations for my name’s sake</a:t>
            </a:r>
            <a:r>
              <a:rPr lang="en-US" sz="2800" b="1" dirty="0"/>
              <a:t>.” </a:t>
            </a:r>
            <a:r>
              <a:rPr lang="en-US" sz="2800" b="1" dirty="0">
                <a:solidFill>
                  <a:srgbClr val="C00000"/>
                </a:solidFill>
              </a:rPr>
              <a:t>Matthew 24:9 </a:t>
            </a:r>
          </a:p>
          <a:p>
            <a:pPr marL="0" indent="0">
              <a:buNone/>
            </a:pPr>
            <a:endParaRPr lang="en-US" sz="2800" b="1" dirty="0">
              <a:solidFill>
                <a:srgbClr val="C00000"/>
              </a:solidFill>
            </a:endParaRPr>
          </a:p>
          <a:p>
            <a:pPr marL="0" indent="0">
              <a:buNone/>
            </a:pPr>
            <a:endParaRPr lang="en-US" sz="2800" b="1" dirty="0"/>
          </a:p>
        </p:txBody>
      </p:sp>
    </p:spTree>
    <p:extLst>
      <p:ext uri="{BB962C8B-B14F-4D97-AF65-F5344CB8AC3E}">
        <p14:creationId xmlns:p14="http://schemas.microsoft.com/office/powerpoint/2010/main" val="121760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188259" y="2081606"/>
            <a:ext cx="3113313" cy="1157287"/>
          </a:xfrm>
        </p:spPr>
        <p:txBody>
          <a:bodyPr/>
          <a:lstStyle/>
          <a:p>
            <a:pPr algn="ctr"/>
            <a:br>
              <a:rPr lang="en-US" sz="4000" b="1" i="1" dirty="0">
                <a:solidFill>
                  <a:schemeClr val="accent1">
                    <a:lumMod val="75000"/>
                  </a:schemeClr>
                </a:solidFill>
              </a:rPr>
            </a:br>
            <a:r>
              <a:rPr lang="en-US" sz="4000" b="1" i="1" dirty="0">
                <a:solidFill>
                  <a:schemeClr val="accent1">
                    <a:lumMod val="75000"/>
                  </a:schemeClr>
                </a:solidFill>
              </a:rPr>
              <a:t>James</a:t>
            </a:r>
            <a:br>
              <a:rPr lang="en-US" sz="4000" b="1" i="1" dirty="0">
                <a:solidFill>
                  <a:schemeClr val="accent1">
                    <a:lumMod val="75000"/>
                  </a:schemeClr>
                </a:solidFill>
              </a:rPr>
            </a:br>
            <a:r>
              <a:rPr lang="en-US" sz="4000" b="1" i="1" dirty="0">
                <a:solidFill>
                  <a:schemeClr val="accent1">
                    <a:lumMod val="75000"/>
                  </a:schemeClr>
                </a:solidFill>
              </a:rPr>
              <a:t> 5:7-12</a:t>
            </a:r>
            <a:br>
              <a:rPr lang="en-US" sz="4000" b="1" dirty="0">
                <a:solidFill>
                  <a:schemeClr val="accent1">
                    <a:lumMod val="75000"/>
                  </a:schemeClr>
                </a:solidFill>
              </a:rPr>
            </a:br>
            <a:endParaRPr lang="en-US" sz="4000" b="1" dirty="0">
              <a:solidFill>
                <a:schemeClr val="accent1">
                  <a:lumMod val="75000"/>
                </a:schemeClr>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6898341" y="2081607"/>
            <a:ext cx="5293659"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all" spc="0" normalizeH="0" baseline="0" noProof="0" dirty="0">
                <a:ln>
                  <a:noFill/>
                </a:ln>
                <a:solidFill>
                  <a:srgbClr val="D34817">
                    <a:lumMod val="75000"/>
                  </a:srgbClr>
                </a:solidFill>
                <a:effectLst/>
                <a:uLnTx/>
                <a:uFillTx/>
                <a:latin typeface="Rockwell Condensed" panose="02060603050405020104"/>
                <a:ea typeface="+mj-ea"/>
                <a:cs typeface="+mj-cs"/>
              </a:rPr>
              <a:t>Endure to the end and be saved</a:t>
            </a: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Endure patiently through trials and the Lord will strengthen you </a:t>
            </a:r>
            <a:r>
              <a:rPr lang="en-US" sz="3600" b="1" i="1" dirty="0">
                <a:effectLst/>
                <a:ea typeface="Calibri" panose="020F0502020204030204" pitchFamily="34" charset="0"/>
              </a:rPr>
              <a:t>(verses 7-8)</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058400" cy="4569848"/>
          </a:xfrm>
        </p:spPr>
        <p:txBody>
          <a:bodyPr>
            <a:normAutofit/>
          </a:bodyPr>
          <a:lstStyle/>
          <a:p>
            <a:pPr marL="0" indent="0">
              <a:buNone/>
            </a:pPr>
            <a:r>
              <a:rPr lang="en-US" sz="2400" b="1" dirty="0">
                <a:solidFill>
                  <a:srgbClr val="FF0000"/>
                </a:solidFill>
              </a:rPr>
              <a:t>7</a:t>
            </a:r>
            <a:r>
              <a:rPr lang="en-US" sz="2800" b="1" dirty="0"/>
              <a:t> </a:t>
            </a:r>
            <a:r>
              <a:rPr lang="en-US" sz="2800" b="1" i="1" dirty="0">
                <a:solidFill>
                  <a:srgbClr val="0070C0"/>
                </a:solidFill>
              </a:rPr>
              <a:t>Be patient</a:t>
            </a:r>
            <a:r>
              <a:rPr lang="en-US" sz="2800" b="1" i="1" dirty="0"/>
              <a:t>, therefore, brothers, </a:t>
            </a:r>
            <a:r>
              <a:rPr lang="en-US" sz="2800" b="1" i="1" dirty="0">
                <a:solidFill>
                  <a:srgbClr val="0070C0"/>
                </a:solidFill>
              </a:rPr>
              <a:t>until the coming of the Lord</a:t>
            </a:r>
            <a:r>
              <a:rPr lang="en-US" sz="2800" b="1" i="1" dirty="0"/>
              <a:t>. See how the farmer waits for the precious fruit of the earth, being patient about it, until it receives the early and the late rains</a:t>
            </a:r>
            <a:r>
              <a:rPr lang="en-US" sz="2800" b="1" dirty="0"/>
              <a:t>.</a:t>
            </a: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Endure patiently through trials and the Lord will strengthen you </a:t>
            </a:r>
            <a:r>
              <a:rPr lang="en-US" sz="3600" b="1" i="1" dirty="0">
                <a:effectLst/>
                <a:ea typeface="Calibri" panose="020F0502020204030204" pitchFamily="34" charset="0"/>
              </a:rPr>
              <a:t>(verses 7-8)</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058400" cy="4863592"/>
          </a:xfrm>
        </p:spPr>
        <p:txBody>
          <a:bodyPr>
            <a:normAutofit/>
          </a:bodyPr>
          <a:lstStyle/>
          <a:p>
            <a:pPr marL="0" indent="0">
              <a:buNone/>
            </a:pPr>
            <a:r>
              <a:rPr lang="en-US" sz="2400" b="1" dirty="0">
                <a:solidFill>
                  <a:srgbClr val="FF0000"/>
                </a:solidFill>
              </a:rPr>
              <a:t>7</a:t>
            </a:r>
            <a:r>
              <a:rPr lang="en-US" sz="2800" b="1" dirty="0"/>
              <a:t> </a:t>
            </a:r>
            <a:r>
              <a:rPr lang="en-US" sz="2800" b="1" i="1" dirty="0"/>
              <a:t>Be patient, therefore, brothers, until the coming of the Lord. See how </a:t>
            </a:r>
            <a:r>
              <a:rPr lang="en-US" sz="2800" b="1" i="1" dirty="0">
                <a:solidFill>
                  <a:srgbClr val="0070C0"/>
                </a:solidFill>
              </a:rPr>
              <a:t>the farmer waits for the precious fruit of the earth</a:t>
            </a:r>
            <a:r>
              <a:rPr lang="en-US" sz="2800" b="1" i="1" dirty="0"/>
              <a:t>, </a:t>
            </a:r>
            <a:r>
              <a:rPr lang="en-US" sz="2800" b="1" i="1" dirty="0">
                <a:solidFill>
                  <a:srgbClr val="0070C0"/>
                </a:solidFill>
              </a:rPr>
              <a:t>being patient </a:t>
            </a:r>
            <a:r>
              <a:rPr lang="en-US" sz="2800" b="1" i="1" dirty="0"/>
              <a:t>about it, </a:t>
            </a:r>
            <a:r>
              <a:rPr lang="en-US" sz="2800" b="1" i="1" dirty="0">
                <a:solidFill>
                  <a:srgbClr val="0070C0"/>
                </a:solidFill>
              </a:rPr>
              <a:t>until it receives the early and the late rains</a:t>
            </a:r>
            <a:r>
              <a:rPr lang="en-US" sz="2800" b="1" dirty="0"/>
              <a:t>.</a:t>
            </a:r>
          </a:p>
          <a:p>
            <a:pPr marL="0" indent="0">
              <a:buNone/>
            </a:pPr>
            <a:r>
              <a:rPr lang="en-US" sz="2800" b="1" dirty="0"/>
              <a:t>“</a:t>
            </a:r>
            <a:r>
              <a:rPr lang="en-US" sz="2800" b="1" i="1" dirty="0"/>
              <a:t>But </a:t>
            </a:r>
            <a:r>
              <a:rPr lang="en-US" sz="2800" b="1" i="1" dirty="0">
                <a:solidFill>
                  <a:srgbClr val="0070C0"/>
                </a:solidFill>
              </a:rPr>
              <a:t>if when you do good and suffer for it you endure, this is a gracious thing in the sight of God</a:t>
            </a:r>
            <a:r>
              <a:rPr lang="en-US" sz="2800" b="1" i="1" dirty="0"/>
              <a:t>. For to this you have been called, because </a:t>
            </a:r>
            <a:r>
              <a:rPr lang="en-US" sz="2800" b="1" i="1" dirty="0">
                <a:solidFill>
                  <a:srgbClr val="0070C0"/>
                </a:solidFill>
              </a:rPr>
              <a:t>Christ also suffered for you, leaving you an example, so that you might follow in his steps</a:t>
            </a:r>
            <a:r>
              <a:rPr lang="en-US" sz="2800" b="1" i="1" dirty="0"/>
              <a:t>. He committed no sin, neither was deceit found in his mouth. When he was reviled, </a:t>
            </a:r>
            <a:r>
              <a:rPr lang="en-US" sz="2800" b="1" i="1" dirty="0">
                <a:solidFill>
                  <a:srgbClr val="0070C0"/>
                </a:solidFill>
              </a:rPr>
              <a:t>he did not revile in return</a:t>
            </a:r>
            <a:r>
              <a:rPr lang="en-US" sz="2800" b="1" i="1" dirty="0"/>
              <a:t>; when he suffered, </a:t>
            </a:r>
            <a:r>
              <a:rPr lang="en-US" sz="2800" b="1" i="1" dirty="0">
                <a:solidFill>
                  <a:srgbClr val="0070C0"/>
                </a:solidFill>
              </a:rPr>
              <a:t>he did not threaten</a:t>
            </a:r>
            <a:r>
              <a:rPr lang="en-US" sz="2800" b="1" i="1" dirty="0"/>
              <a:t>, but </a:t>
            </a:r>
            <a:r>
              <a:rPr lang="en-US" sz="2800" b="1" i="1" dirty="0">
                <a:solidFill>
                  <a:srgbClr val="0070C0"/>
                </a:solidFill>
              </a:rPr>
              <a:t>continued entrusting himself to him who judges justly</a:t>
            </a:r>
            <a:r>
              <a:rPr lang="en-US" sz="2800" b="1" i="1" dirty="0"/>
              <a:t>.</a:t>
            </a:r>
            <a:r>
              <a:rPr lang="en-US" sz="2800" b="1" dirty="0"/>
              <a:t>” </a:t>
            </a:r>
            <a:r>
              <a:rPr lang="en-US" sz="2800" b="1" dirty="0">
                <a:solidFill>
                  <a:srgbClr val="C00000"/>
                </a:solidFill>
              </a:rPr>
              <a:t>1 Peter 2:20-23</a:t>
            </a:r>
            <a:endParaRPr lang="en-US" sz="3600" b="1" dirty="0">
              <a:solidFill>
                <a:srgbClr val="C00000"/>
              </a:solidFill>
            </a:endParaRPr>
          </a:p>
        </p:txBody>
      </p:sp>
    </p:spTree>
    <p:extLst>
      <p:ext uri="{BB962C8B-B14F-4D97-AF65-F5344CB8AC3E}">
        <p14:creationId xmlns:p14="http://schemas.microsoft.com/office/powerpoint/2010/main" val="320802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Endure patiently through trials and the Lord will strengthen you </a:t>
            </a:r>
            <a:r>
              <a:rPr lang="en-US" sz="3600" b="1" i="1" dirty="0">
                <a:effectLst/>
                <a:ea typeface="Calibri" panose="020F0502020204030204" pitchFamily="34" charset="0"/>
              </a:rPr>
              <a:t>(verses 7-8)</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058400" cy="4569848"/>
          </a:xfrm>
        </p:spPr>
        <p:txBody>
          <a:bodyPr>
            <a:normAutofit/>
          </a:bodyPr>
          <a:lstStyle/>
          <a:p>
            <a:pPr marL="0" indent="0">
              <a:buNone/>
            </a:pPr>
            <a:r>
              <a:rPr lang="en-US" sz="2400" b="1" dirty="0">
                <a:solidFill>
                  <a:srgbClr val="FF0000"/>
                </a:solidFill>
              </a:rPr>
              <a:t>7</a:t>
            </a:r>
            <a:r>
              <a:rPr lang="en-US" sz="2800" b="1" dirty="0"/>
              <a:t> </a:t>
            </a:r>
            <a:r>
              <a:rPr lang="en-US" sz="2800" b="1" i="1" dirty="0">
                <a:solidFill>
                  <a:srgbClr val="0070C0"/>
                </a:solidFill>
              </a:rPr>
              <a:t>Be patient</a:t>
            </a:r>
            <a:r>
              <a:rPr lang="en-US" sz="2800" b="1" i="1" dirty="0"/>
              <a:t>, therefore, brothers, </a:t>
            </a:r>
            <a:r>
              <a:rPr lang="en-US" sz="2800" b="1" i="1" dirty="0">
                <a:solidFill>
                  <a:srgbClr val="0070C0"/>
                </a:solidFill>
              </a:rPr>
              <a:t>until the coming of the Lord</a:t>
            </a:r>
            <a:r>
              <a:rPr lang="en-US" sz="2800" b="1" i="1" dirty="0"/>
              <a:t>. See how the farmer waits for the precious fruit of the earth, being patient about it, until it receives the early and the late rains</a:t>
            </a:r>
            <a:r>
              <a:rPr lang="en-US" sz="2800" b="1" dirty="0"/>
              <a:t>. </a:t>
            </a:r>
          </a:p>
          <a:p>
            <a:pPr marL="0" indent="0">
              <a:buNone/>
            </a:pPr>
            <a:r>
              <a:rPr lang="en-US" sz="2400" b="1" dirty="0">
                <a:solidFill>
                  <a:srgbClr val="FF0000"/>
                </a:solidFill>
              </a:rPr>
              <a:t>8</a:t>
            </a:r>
            <a:r>
              <a:rPr lang="en-US" sz="2800" b="1" dirty="0"/>
              <a:t> </a:t>
            </a:r>
            <a:r>
              <a:rPr lang="en-US" sz="2800" b="1" i="1" dirty="0"/>
              <a:t>You also, </a:t>
            </a:r>
            <a:r>
              <a:rPr lang="en-US" sz="2800" b="1" i="1" dirty="0">
                <a:solidFill>
                  <a:srgbClr val="0070C0"/>
                </a:solidFill>
              </a:rPr>
              <a:t>be patient</a:t>
            </a:r>
            <a:r>
              <a:rPr lang="en-US" sz="2800" b="1" i="1" dirty="0"/>
              <a:t>. </a:t>
            </a:r>
            <a:r>
              <a:rPr lang="en-US" sz="2800" b="1" i="1" dirty="0">
                <a:solidFill>
                  <a:srgbClr val="0070C0"/>
                </a:solidFill>
              </a:rPr>
              <a:t>Establish your hearts</a:t>
            </a:r>
            <a:r>
              <a:rPr lang="en-US" sz="2800" b="1" i="1" dirty="0"/>
              <a:t>, for </a:t>
            </a:r>
            <a:r>
              <a:rPr lang="en-US" sz="2800" b="1" i="1" dirty="0">
                <a:solidFill>
                  <a:srgbClr val="0070C0"/>
                </a:solidFill>
              </a:rPr>
              <a:t>the coming of the Lord is at hand</a:t>
            </a:r>
            <a:r>
              <a:rPr lang="en-US" sz="2800" b="1" dirty="0"/>
              <a:t>. </a:t>
            </a:r>
            <a:endParaRPr lang="en-US" sz="3600" b="1" dirty="0"/>
          </a:p>
        </p:txBody>
      </p:sp>
    </p:spTree>
    <p:extLst>
      <p:ext uri="{BB962C8B-B14F-4D97-AF65-F5344CB8AC3E}">
        <p14:creationId xmlns:p14="http://schemas.microsoft.com/office/powerpoint/2010/main" val="63192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Renounce pitfalls of faithlessness in trials which bring judgment </a:t>
            </a:r>
            <a:r>
              <a:rPr lang="en-US" sz="3600" b="1" i="1" dirty="0">
                <a:effectLst/>
                <a:ea typeface="Calibri" panose="020F0502020204030204" pitchFamily="34" charset="0"/>
              </a:rPr>
              <a:t>(verses 9 &amp; 12)</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Don’t grumble against one another </a:t>
            </a:r>
            <a:r>
              <a:rPr lang="en-US" sz="2800" b="1" i="1" dirty="0"/>
              <a:t>(9)</a:t>
            </a:r>
            <a:endParaRPr lang="en-US" sz="2800" b="1" dirty="0"/>
          </a:p>
          <a:p>
            <a:pPr marL="0" indent="0">
              <a:buNone/>
            </a:pPr>
            <a:r>
              <a:rPr lang="en-US" sz="2400" b="1" dirty="0">
                <a:solidFill>
                  <a:srgbClr val="FF0000"/>
                </a:solidFill>
              </a:rPr>
              <a:t>9</a:t>
            </a:r>
            <a:r>
              <a:rPr lang="en-US" sz="2800" b="1" dirty="0"/>
              <a:t> </a:t>
            </a:r>
            <a:r>
              <a:rPr lang="en-US" sz="2800" b="1" i="1" dirty="0">
                <a:solidFill>
                  <a:srgbClr val="0070C0"/>
                </a:solidFill>
              </a:rPr>
              <a:t>Do not grumble against one another</a:t>
            </a:r>
            <a:r>
              <a:rPr lang="en-US" sz="2800" b="1" i="1" dirty="0"/>
              <a:t>, brothers, so that you may not be judged; behold, </a:t>
            </a:r>
            <a:r>
              <a:rPr lang="en-US" sz="2800" b="1" i="1" dirty="0">
                <a:solidFill>
                  <a:srgbClr val="0070C0"/>
                </a:solidFill>
              </a:rPr>
              <a:t>the Judge is standing at the door</a:t>
            </a:r>
            <a:r>
              <a:rPr lang="en-US" sz="2800" b="1" dirty="0"/>
              <a:t>. </a:t>
            </a:r>
          </a:p>
          <a:p>
            <a:pPr marL="0" indent="0">
              <a:buNone/>
            </a:pPr>
            <a:r>
              <a:rPr lang="en-US" sz="2800" b="1" dirty="0"/>
              <a:t>“</a:t>
            </a:r>
            <a:r>
              <a:rPr lang="en-US" sz="2800" b="1" i="1" dirty="0"/>
              <a:t>What causes </a:t>
            </a:r>
            <a:r>
              <a:rPr lang="en-US" sz="2800" b="1" i="1" dirty="0">
                <a:solidFill>
                  <a:srgbClr val="0070C0"/>
                </a:solidFill>
              </a:rPr>
              <a:t>quarrels</a:t>
            </a:r>
            <a:r>
              <a:rPr lang="en-US" sz="2800" b="1" i="1" dirty="0"/>
              <a:t> and what causes </a:t>
            </a:r>
            <a:r>
              <a:rPr lang="en-US" sz="2800" b="1" i="1" dirty="0">
                <a:solidFill>
                  <a:srgbClr val="0070C0"/>
                </a:solidFill>
              </a:rPr>
              <a:t>fights</a:t>
            </a:r>
            <a:r>
              <a:rPr lang="en-US" sz="2800" b="1" i="1" dirty="0"/>
              <a:t> among you?</a:t>
            </a:r>
            <a:r>
              <a:rPr lang="en-US" sz="2800" b="1" dirty="0"/>
              <a:t>” </a:t>
            </a:r>
            <a:r>
              <a:rPr lang="en-US" sz="2800" b="1" dirty="0">
                <a:solidFill>
                  <a:srgbClr val="C00000"/>
                </a:solidFill>
              </a:rPr>
              <a:t>James 4:1</a:t>
            </a:r>
          </a:p>
          <a:p>
            <a:pPr marL="0" indent="0">
              <a:buNone/>
            </a:pPr>
            <a:endParaRPr lang="en-US" sz="8000" b="1" dirty="0">
              <a:solidFill>
                <a:srgbClr val="0070C0"/>
              </a:solidFill>
            </a:endParaRPr>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2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4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Renounce pitfalls of faithlessness in trials which bring judgment </a:t>
            </a:r>
            <a:r>
              <a:rPr lang="en-US" sz="3600" b="1" i="1" dirty="0">
                <a:effectLst/>
                <a:ea typeface="Calibri" panose="020F0502020204030204" pitchFamily="34" charset="0"/>
              </a:rPr>
              <a:t>(verses 9 &amp; 12)</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070608"/>
            <a:ext cx="10058400" cy="4050792"/>
          </a:xfrm>
        </p:spPr>
        <p:txBody>
          <a:bodyPr>
            <a:noAutofit/>
          </a:bodyPr>
          <a:lstStyle/>
          <a:p>
            <a:pPr marL="514350" indent="-514350">
              <a:buFont typeface="+mj-lt"/>
              <a:buAutoNum type="alphaUcPeriod" startAt="2"/>
            </a:pPr>
            <a:r>
              <a:rPr lang="en-US" sz="2800" b="1" dirty="0"/>
              <a:t>If your word is true, then it doesn’t need any further help </a:t>
            </a:r>
            <a:r>
              <a:rPr lang="en-US" sz="2800" b="1" i="1" dirty="0"/>
              <a:t>(12)</a:t>
            </a:r>
            <a:endParaRPr lang="en-US" sz="2800" b="1" dirty="0"/>
          </a:p>
          <a:p>
            <a:pPr marL="0" indent="0">
              <a:buNone/>
            </a:pPr>
            <a:r>
              <a:rPr lang="en-US" sz="2400" b="1" dirty="0">
                <a:solidFill>
                  <a:srgbClr val="FF0000"/>
                </a:solidFill>
              </a:rPr>
              <a:t>12</a:t>
            </a:r>
            <a:r>
              <a:rPr lang="en-US" sz="2800" b="1" dirty="0"/>
              <a:t> </a:t>
            </a:r>
            <a:r>
              <a:rPr lang="en-US" sz="2800" b="1" i="1" dirty="0"/>
              <a:t>But above all, my brothers, do not swear, either by heaven or by earth or by any other oath, but let your “yes” be yes and your “no” be no, so that you may not fall under condemnation</a:t>
            </a:r>
            <a:r>
              <a:rPr lang="en-US" sz="2800" b="1" dirty="0"/>
              <a:t>. </a:t>
            </a:r>
          </a:p>
          <a:p>
            <a:pPr marL="0" indent="0">
              <a:buNone/>
            </a:pPr>
            <a:r>
              <a:rPr lang="en-US" sz="2800" b="1" dirty="0"/>
              <a:t>“</a:t>
            </a:r>
            <a:r>
              <a:rPr lang="en-US" sz="2800" b="1" i="1" dirty="0"/>
              <a:t>But if when you do good and suffer for it you endure, this is a gracious thing in the sight of God.</a:t>
            </a:r>
            <a:r>
              <a:rPr lang="en-US" sz="2800" b="1" dirty="0"/>
              <a:t>” </a:t>
            </a:r>
            <a:r>
              <a:rPr lang="en-US" sz="2800" b="1" dirty="0">
                <a:solidFill>
                  <a:srgbClr val="C00000"/>
                </a:solidFill>
              </a:rPr>
              <a:t>1 Peter 2:20</a:t>
            </a:r>
          </a:p>
          <a:p>
            <a:pPr marL="0" indent="0">
              <a:buNone/>
            </a:pPr>
            <a:r>
              <a:rPr lang="en-US" sz="2800" b="1" dirty="0"/>
              <a:t>“</a:t>
            </a:r>
            <a:r>
              <a:rPr lang="en-US" sz="2800" b="1" i="1" dirty="0"/>
              <a:t>When he was reviled, he did not revile in return; when he suffered, he did not threaten, but continued entrusting himself to him who judges justly</a:t>
            </a:r>
            <a:r>
              <a:rPr lang="en-US" sz="2800" b="1" dirty="0"/>
              <a:t>.” </a:t>
            </a:r>
            <a:r>
              <a:rPr lang="en-US" sz="2800" b="1" dirty="0">
                <a:solidFill>
                  <a:srgbClr val="C00000"/>
                </a:solidFill>
              </a:rPr>
              <a:t>1 Peter 2:23</a:t>
            </a:r>
          </a:p>
        </p:txBody>
      </p:sp>
    </p:spTree>
    <p:extLst>
      <p:ext uri="{BB962C8B-B14F-4D97-AF65-F5344CB8AC3E}">
        <p14:creationId xmlns:p14="http://schemas.microsoft.com/office/powerpoint/2010/main" val="170190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Renounce pitfalls of faithlessness in trials which bring judgment </a:t>
            </a:r>
            <a:r>
              <a:rPr lang="en-US" sz="3600" b="1" i="1" dirty="0">
                <a:effectLst/>
                <a:ea typeface="Calibri" panose="020F0502020204030204" pitchFamily="34" charset="0"/>
              </a:rPr>
              <a:t>(verses 9 &amp; 12)</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070608"/>
            <a:ext cx="10058400" cy="4050792"/>
          </a:xfrm>
        </p:spPr>
        <p:txBody>
          <a:bodyPr>
            <a:noAutofit/>
          </a:bodyPr>
          <a:lstStyle/>
          <a:p>
            <a:pPr marL="514350" indent="-514350">
              <a:buFont typeface="+mj-lt"/>
              <a:buAutoNum type="alphaUcPeriod" startAt="2"/>
            </a:pPr>
            <a:r>
              <a:rPr lang="en-US" sz="2800" b="1" dirty="0"/>
              <a:t>If your word is true, then it doesn’t need any further help </a:t>
            </a:r>
            <a:r>
              <a:rPr lang="en-US" sz="2800" b="1" i="1" dirty="0"/>
              <a:t>(12)</a:t>
            </a:r>
            <a:endParaRPr lang="en-US" sz="2800" b="1" dirty="0"/>
          </a:p>
          <a:p>
            <a:pPr marL="0" indent="0">
              <a:buNone/>
            </a:pPr>
            <a:r>
              <a:rPr lang="en-US" sz="2400" b="1" dirty="0">
                <a:solidFill>
                  <a:srgbClr val="FF0000"/>
                </a:solidFill>
              </a:rPr>
              <a:t>12</a:t>
            </a:r>
            <a:r>
              <a:rPr lang="en-US" sz="2800" b="1" dirty="0"/>
              <a:t> </a:t>
            </a:r>
            <a:r>
              <a:rPr lang="en-US" sz="2800" b="1" i="1" dirty="0"/>
              <a:t>But above all, my brothers, do not swear, either by heaven or by earth or by any other oath, but </a:t>
            </a:r>
            <a:r>
              <a:rPr lang="en-US" sz="2800" b="1" i="1" dirty="0">
                <a:solidFill>
                  <a:srgbClr val="0070C0"/>
                </a:solidFill>
              </a:rPr>
              <a:t>let your “yes” be yes and your “no” be no, so that you may not fall under condemnation</a:t>
            </a:r>
            <a:r>
              <a:rPr lang="en-US" sz="2800" b="1" dirty="0"/>
              <a:t>. </a:t>
            </a:r>
          </a:p>
          <a:p>
            <a:pPr marL="0" indent="0">
              <a:buNone/>
            </a:pPr>
            <a:r>
              <a:rPr lang="en-US" sz="2800" b="1" dirty="0"/>
              <a:t>“Christians who face suffering can be easily tempted to make a frivolous appeal to God’s name to bargain their way out of trouble or difficulty.” </a:t>
            </a:r>
            <a:r>
              <a:rPr lang="en-US" sz="2800" b="1" dirty="0">
                <a:solidFill>
                  <a:srgbClr val="C00000"/>
                </a:solidFill>
              </a:rPr>
              <a:t>Thomas Lea, Holman New Testament Commentary</a:t>
            </a:r>
            <a:endParaRPr lang="en-US" sz="3600" b="1" dirty="0">
              <a:solidFill>
                <a:srgbClr val="C00000"/>
              </a:solidFill>
            </a:endParaRPr>
          </a:p>
        </p:txBody>
      </p:sp>
    </p:spTree>
    <p:extLst>
      <p:ext uri="{BB962C8B-B14F-4D97-AF65-F5344CB8AC3E}">
        <p14:creationId xmlns:p14="http://schemas.microsoft.com/office/powerpoint/2010/main" val="160265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1121</TotalTime>
  <Words>1274</Words>
  <Application>Microsoft Office PowerPoint</Application>
  <PresentationFormat>Widescreen</PresentationFormat>
  <Paragraphs>49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Rockwell</vt:lpstr>
      <vt:lpstr>Rockwell Condensed</vt:lpstr>
      <vt:lpstr>Wingdings</vt:lpstr>
      <vt:lpstr>Wood Type</vt:lpstr>
      <vt:lpstr>A living Faith</vt:lpstr>
      <vt:lpstr>PowerPoint Presentation</vt:lpstr>
      <vt:lpstr> James  5:7-12 </vt:lpstr>
      <vt:lpstr>I. Endure patiently through trials and the Lord will strengthen you (verses 7-8)</vt:lpstr>
      <vt:lpstr>I. Endure patiently through trials and the Lord will strengthen you (verses 7-8)</vt:lpstr>
      <vt:lpstr>I. Endure patiently through trials and the Lord will strengthen you (verses 7-8)</vt:lpstr>
      <vt:lpstr>II. Renounce pitfalls of faithlessness in trials which bring judgment (verses 9 &amp; 12)</vt:lpstr>
      <vt:lpstr>II. Renounce pitfalls of faithlessness in trials which bring judgment (verses 9 &amp; 12)</vt:lpstr>
      <vt:lpstr>II. Renounce pitfalls of faithlessness in trials which bring judgment (verses 9 &amp; 12)</vt:lpstr>
      <vt:lpstr>III. Endure your trials to the end and be saved (verses 10-11)</vt:lpstr>
      <vt:lpstr>III. Endure your trials to the end and be saved (verses 10-11)</vt:lpstr>
      <vt:lpstr>III. Endure your trials to the end and be saved (verses 10-11)</vt:lpstr>
      <vt:lpstr>III. Endure your trials to the end and be saved (verses 10-11)</vt:lpstr>
      <vt:lpstr>III. Endure your trials to the end and be saved (verses 10-11)</vt:lpstr>
      <vt:lpstr>III. Endure your trials to the end and be saved (verses 10-11)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63</cp:revision>
  <dcterms:created xsi:type="dcterms:W3CDTF">2020-03-26T18:56:14Z</dcterms:created>
  <dcterms:modified xsi:type="dcterms:W3CDTF">2022-08-14T22:50:20Z</dcterms:modified>
</cp:coreProperties>
</file>