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21"/>
  </p:notesMasterIdLst>
  <p:sldIdLst>
    <p:sldId id="399" r:id="rId2"/>
    <p:sldId id="332" r:id="rId3"/>
    <p:sldId id="256" r:id="rId4"/>
    <p:sldId id="444" r:id="rId5"/>
    <p:sldId id="334" r:id="rId6"/>
    <p:sldId id="445" r:id="rId7"/>
    <p:sldId id="446" r:id="rId8"/>
    <p:sldId id="442" r:id="rId9"/>
    <p:sldId id="447" r:id="rId10"/>
    <p:sldId id="448" r:id="rId11"/>
    <p:sldId id="449" r:id="rId12"/>
    <p:sldId id="400" r:id="rId13"/>
    <p:sldId id="450" r:id="rId14"/>
    <p:sldId id="451" r:id="rId15"/>
    <p:sldId id="443" r:id="rId16"/>
    <p:sldId id="452" r:id="rId17"/>
    <p:sldId id="454" r:id="rId18"/>
    <p:sldId id="453" r:id="rId19"/>
    <p:sldId id="455"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1" autoAdjust="0"/>
    <p:restoredTop sz="94660"/>
  </p:normalViewPr>
  <p:slideViewPr>
    <p:cSldViewPr snapToGrid="0">
      <p:cViewPr varScale="1">
        <p:scale>
          <a:sx n="52" d="100"/>
          <a:sy n="52" d="100"/>
        </p:scale>
        <p:origin x="686" y="3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7/10/2022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7/10/2022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924840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7/10/2022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506986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7/10/2022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203289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7/10/2022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811997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7/10/2022</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56863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7/10/2022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845633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7/10/2022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4936537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7/10/2022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649617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7/10/2022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444805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7/10/2022</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00329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7/10/2022</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191081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7/10/2022</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403656300"/>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hyperlink" Target="https://ref.ly/logosres/esv?ref=BibleESV.1Ti1.19&amp;off=61&amp;ctx=+By+rejecting+this%2c+~some+have+q%EF%BB%BFmade+shi"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t="-6000" b="-6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EC954-883C-48AB-A3E5-AF9D3657DF66}"/>
              </a:ext>
            </a:extLst>
          </p:cNvPr>
          <p:cNvSpPr>
            <a:spLocks noGrp="1"/>
          </p:cNvSpPr>
          <p:nvPr>
            <p:ph type="title"/>
          </p:nvPr>
        </p:nvSpPr>
        <p:spPr>
          <a:xfrm>
            <a:off x="7153835" y="785849"/>
            <a:ext cx="5038165" cy="1609344"/>
          </a:xfrm>
        </p:spPr>
        <p:txBody>
          <a:bodyPr/>
          <a:lstStyle/>
          <a:p>
            <a:pPr algn="ctr"/>
            <a:r>
              <a:rPr lang="en-US" b="1" dirty="0"/>
              <a:t>A living Faith</a:t>
            </a:r>
          </a:p>
        </p:txBody>
      </p:sp>
      <p:sp>
        <p:nvSpPr>
          <p:cNvPr id="3" name="Content Placeholder 2">
            <a:extLst>
              <a:ext uri="{FF2B5EF4-FFF2-40B4-BE49-F238E27FC236}">
                <a16:creationId xmlns:a16="http://schemas.microsoft.com/office/drawing/2014/main" id="{984DA001-7F88-4333-992A-62061A95DEF3}"/>
              </a:ext>
            </a:extLst>
          </p:cNvPr>
          <p:cNvSpPr>
            <a:spLocks noGrp="1"/>
          </p:cNvSpPr>
          <p:nvPr>
            <p:ph idx="1"/>
          </p:nvPr>
        </p:nvSpPr>
        <p:spPr>
          <a:xfrm>
            <a:off x="118338" y="5429387"/>
            <a:ext cx="8208085" cy="1428613"/>
          </a:xfrm>
        </p:spPr>
        <p:txBody>
          <a:bodyPr>
            <a:noAutofit/>
          </a:bodyPr>
          <a:lstStyle/>
          <a:p>
            <a:pPr marL="0" indent="0">
              <a:lnSpc>
                <a:spcPct val="100000"/>
              </a:lnSpc>
              <a:buNone/>
            </a:pPr>
            <a:r>
              <a:rPr lang="en-US" sz="3600" b="1" dirty="0"/>
              <a:t>“</a:t>
            </a:r>
            <a:r>
              <a:rPr lang="en-US" sz="3600" b="1" i="1" dirty="0"/>
              <a:t>So also faith by itself, if it does     not have works, is dead</a:t>
            </a:r>
            <a:r>
              <a:rPr lang="en-US" sz="3600" b="1" dirty="0"/>
              <a:t>.” </a:t>
            </a:r>
            <a:r>
              <a:rPr lang="en-US" sz="3600" b="1" dirty="0">
                <a:solidFill>
                  <a:srgbClr val="C00000"/>
                </a:solidFill>
              </a:rPr>
              <a:t>James 2:17</a:t>
            </a:r>
          </a:p>
        </p:txBody>
      </p:sp>
    </p:spTree>
    <p:extLst>
      <p:ext uri="{BB962C8B-B14F-4D97-AF65-F5344CB8AC3E}">
        <p14:creationId xmlns:p14="http://schemas.microsoft.com/office/powerpoint/2010/main" val="1137216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 </a:t>
            </a:r>
            <a:r>
              <a:rPr lang="en-US" sz="3600" b="1" dirty="0">
                <a:effectLst/>
                <a:ea typeface="Calibri" panose="020F0502020204030204" pitchFamily="34" charset="0"/>
              </a:rPr>
              <a:t>Our tongues are a direct conduit of supernatural influences </a:t>
            </a:r>
            <a:r>
              <a:rPr lang="en-US" sz="3600" b="1" i="1" dirty="0">
                <a:effectLst/>
                <a:ea typeface="Calibri" panose="020F0502020204030204" pitchFamily="34" charset="0"/>
              </a:rPr>
              <a:t>(verses 3-8)</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514350" indent="-514350">
              <a:buFont typeface="+mj-lt"/>
              <a:buAutoNum type="alphaUcPeriod" startAt="2"/>
            </a:pPr>
            <a:r>
              <a:rPr lang="en-US" sz="2800" b="1" dirty="0"/>
              <a:t>Our tongues can be powerful conduits of demonic influence </a:t>
            </a:r>
            <a:r>
              <a:rPr lang="en-US" sz="2800" b="1" i="1" dirty="0"/>
              <a:t>(5b-8)</a:t>
            </a:r>
            <a:endParaRPr lang="en-US" sz="2800" b="1" dirty="0"/>
          </a:p>
          <a:p>
            <a:pPr marL="0" indent="0">
              <a:buNone/>
            </a:pPr>
            <a:r>
              <a:rPr lang="en-US" sz="2400" b="1" dirty="0">
                <a:solidFill>
                  <a:srgbClr val="FF0000"/>
                </a:solidFill>
              </a:rPr>
              <a:t>5</a:t>
            </a:r>
            <a:r>
              <a:rPr lang="en-US" sz="2800" b="1" dirty="0"/>
              <a:t> …</a:t>
            </a:r>
            <a:r>
              <a:rPr lang="en-US" sz="2800" b="1" i="1" dirty="0"/>
              <a:t>How great a forest is set ablaze by such a small fire</a:t>
            </a:r>
            <a:r>
              <a:rPr lang="en-US" sz="2800" b="1" dirty="0"/>
              <a:t>! </a:t>
            </a:r>
            <a:r>
              <a:rPr lang="en-US" sz="2400" b="1" dirty="0"/>
              <a:t>6</a:t>
            </a:r>
            <a:r>
              <a:rPr lang="en-US" sz="2800" b="1" dirty="0"/>
              <a:t> </a:t>
            </a:r>
            <a:r>
              <a:rPr lang="en-US" sz="2800" b="1" i="1" dirty="0"/>
              <a:t>And the tongue is a fire, a world of unrighteousness. The tongue is set among our members, staining the whole body, setting on fire the entire course of life, and set on fire by hell</a:t>
            </a:r>
            <a:r>
              <a:rPr lang="en-US" sz="2800" b="1" dirty="0"/>
              <a:t>. </a:t>
            </a:r>
            <a:r>
              <a:rPr lang="en-US" sz="2400" b="1" dirty="0">
                <a:solidFill>
                  <a:srgbClr val="FF0000"/>
                </a:solidFill>
              </a:rPr>
              <a:t>7</a:t>
            </a:r>
            <a:r>
              <a:rPr lang="en-US" sz="2800" b="1" dirty="0"/>
              <a:t> </a:t>
            </a:r>
            <a:r>
              <a:rPr lang="en-US" sz="2800" b="1" i="1" dirty="0"/>
              <a:t>For every kind of beast and bird, of reptile and sea creature, can be tamed and has been tamed by mankind</a:t>
            </a:r>
            <a:r>
              <a:rPr lang="en-US" sz="2800" b="1" dirty="0"/>
              <a:t>, </a:t>
            </a:r>
            <a:r>
              <a:rPr lang="en-US" sz="2400" b="1" dirty="0">
                <a:solidFill>
                  <a:srgbClr val="FF0000"/>
                </a:solidFill>
              </a:rPr>
              <a:t>8</a:t>
            </a:r>
            <a:r>
              <a:rPr lang="en-US" sz="2800" b="1" dirty="0"/>
              <a:t> </a:t>
            </a:r>
            <a:r>
              <a:rPr lang="en-US" sz="2800" b="1" i="1" dirty="0"/>
              <a:t>but no human being can tame the tongue. </a:t>
            </a:r>
            <a:r>
              <a:rPr lang="en-US" sz="2800" b="1" i="1" dirty="0">
                <a:solidFill>
                  <a:srgbClr val="0070C0"/>
                </a:solidFill>
              </a:rPr>
              <a:t>It is a restless evil, full of deadly poison</a:t>
            </a:r>
            <a:r>
              <a:rPr lang="en-US" sz="2800" b="1" dirty="0"/>
              <a:t>. </a:t>
            </a:r>
            <a:endParaRPr lang="en-US" sz="3600" b="1" dirty="0">
              <a:solidFill>
                <a:srgbClr val="0070C0"/>
              </a:solidFill>
            </a:endParaRPr>
          </a:p>
        </p:txBody>
      </p:sp>
    </p:spTree>
    <p:extLst>
      <p:ext uri="{BB962C8B-B14F-4D97-AF65-F5344CB8AC3E}">
        <p14:creationId xmlns:p14="http://schemas.microsoft.com/office/powerpoint/2010/main" val="2121959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 </a:t>
            </a:r>
            <a:r>
              <a:rPr lang="en-US" sz="3600" b="1" dirty="0">
                <a:effectLst/>
                <a:ea typeface="Calibri" panose="020F0502020204030204" pitchFamily="34" charset="0"/>
              </a:rPr>
              <a:t>Our tongues are a direct conduit of supernatural influences </a:t>
            </a:r>
            <a:r>
              <a:rPr lang="en-US" sz="3600" b="1" i="1" dirty="0">
                <a:effectLst/>
                <a:ea typeface="Calibri" panose="020F0502020204030204" pitchFamily="34" charset="0"/>
              </a:rPr>
              <a:t>(verses 3-8)</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514350" indent="-514350">
              <a:buFont typeface="+mj-lt"/>
              <a:buAutoNum type="alphaUcPeriod" startAt="2"/>
            </a:pPr>
            <a:r>
              <a:rPr lang="en-US" sz="2800" b="1" dirty="0"/>
              <a:t>Our tongues can be powerful conduits of demonic influence </a:t>
            </a:r>
            <a:r>
              <a:rPr lang="en-US" sz="2800" b="1" i="1" dirty="0"/>
              <a:t>(5b-8)</a:t>
            </a:r>
            <a:endParaRPr lang="en-US" sz="2800" b="1" dirty="0"/>
          </a:p>
          <a:p>
            <a:pPr marL="0" indent="0">
              <a:buNone/>
            </a:pPr>
            <a:r>
              <a:rPr lang="en-US" sz="2400" b="1" dirty="0">
                <a:solidFill>
                  <a:srgbClr val="FF0000"/>
                </a:solidFill>
              </a:rPr>
              <a:t>5</a:t>
            </a:r>
            <a:r>
              <a:rPr lang="en-US" sz="2800" b="1" dirty="0"/>
              <a:t> …</a:t>
            </a:r>
            <a:r>
              <a:rPr lang="en-US" sz="2800" b="1" i="1" dirty="0"/>
              <a:t>How great a forest is set ablaze by such a small fire</a:t>
            </a:r>
            <a:r>
              <a:rPr lang="en-US" sz="2800" b="1" dirty="0"/>
              <a:t>! </a:t>
            </a:r>
            <a:r>
              <a:rPr lang="en-US" sz="2400" b="1" dirty="0"/>
              <a:t>6</a:t>
            </a:r>
            <a:r>
              <a:rPr lang="en-US" sz="2800" b="1" dirty="0"/>
              <a:t> </a:t>
            </a:r>
            <a:r>
              <a:rPr lang="en-US" sz="2800" b="1" i="1" dirty="0"/>
              <a:t>And the tongue is a fire, a world of unrighteousness. The tongue is set among our members, staining the whole body, setting on fire the entire course of life, and set on fire by hell</a:t>
            </a:r>
            <a:r>
              <a:rPr lang="en-US" sz="2800" b="1" dirty="0"/>
              <a:t>. </a:t>
            </a:r>
            <a:r>
              <a:rPr lang="en-US" sz="2400" b="1" dirty="0">
                <a:solidFill>
                  <a:srgbClr val="FF0000"/>
                </a:solidFill>
              </a:rPr>
              <a:t>7</a:t>
            </a:r>
            <a:r>
              <a:rPr lang="en-US" sz="2800" b="1" dirty="0"/>
              <a:t> </a:t>
            </a:r>
            <a:r>
              <a:rPr lang="en-US" sz="2800" b="1" i="1" dirty="0"/>
              <a:t>For </a:t>
            </a:r>
            <a:r>
              <a:rPr lang="en-US" sz="2800" b="1" i="1" dirty="0">
                <a:solidFill>
                  <a:srgbClr val="0070C0"/>
                </a:solidFill>
              </a:rPr>
              <a:t>every kind of beast</a:t>
            </a:r>
            <a:r>
              <a:rPr lang="en-US" sz="2800" b="1" i="1" dirty="0"/>
              <a:t> and bird, of reptile and sea creature, </a:t>
            </a:r>
            <a:r>
              <a:rPr lang="en-US" sz="2800" b="1" i="1" dirty="0">
                <a:solidFill>
                  <a:srgbClr val="0070C0"/>
                </a:solidFill>
              </a:rPr>
              <a:t>can be tamed and has been tamed by mankind</a:t>
            </a:r>
            <a:r>
              <a:rPr lang="en-US" sz="2800" b="1" dirty="0"/>
              <a:t>, </a:t>
            </a:r>
            <a:r>
              <a:rPr lang="en-US" sz="2400" b="1" dirty="0">
                <a:solidFill>
                  <a:srgbClr val="FF0000"/>
                </a:solidFill>
              </a:rPr>
              <a:t>8</a:t>
            </a:r>
            <a:r>
              <a:rPr lang="en-US" sz="2800" b="1" dirty="0"/>
              <a:t> </a:t>
            </a:r>
            <a:r>
              <a:rPr lang="en-US" sz="2800" b="1" i="1" dirty="0"/>
              <a:t>but </a:t>
            </a:r>
            <a:r>
              <a:rPr lang="en-US" sz="2800" b="1" i="1" dirty="0">
                <a:solidFill>
                  <a:srgbClr val="0070C0"/>
                </a:solidFill>
              </a:rPr>
              <a:t>no </a:t>
            </a:r>
            <a:r>
              <a:rPr lang="en-US" sz="2800" b="1" i="1" dirty="0">
                <a:solidFill>
                  <a:srgbClr val="7030A0"/>
                </a:solidFill>
              </a:rPr>
              <a:t>human being </a:t>
            </a:r>
            <a:r>
              <a:rPr lang="en-US" sz="2800" b="1" i="1" dirty="0">
                <a:solidFill>
                  <a:srgbClr val="0070C0"/>
                </a:solidFill>
              </a:rPr>
              <a:t>can tame the tongue</a:t>
            </a:r>
            <a:r>
              <a:rPr lang="en-US" sz="2800" b="1" i="1" dirty="0"/>
              <a:t>. It is a restless evil, full of deadly poison</a:t>
            </a:r>
            <a:r>
              <a:rPr lang="en-US" sz="2800" b="1" dirty="0"/>
              <a:t>. </a:t>
            </a:r>
            <a:endParaRPr lang="en-US" sz="3600" b="1" dirty="0"/>
          </a:p>
        </p:txBody>
      </p:sp>
    </p:spTree>
    <p:extLst>
      <p:ext uri="{BB962C8B-B14F-4D97-AF65-F5344CB8AC3E}">
        <p14:creationId xmlns:p14="http://schemas.microsoft.com/office/powerpoint/2010/main" val="1610068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III. </a:t>
            </a:r>
            <a:r>
              <a:rPr lang="en-US" sz="3600" b="1" dirty="0">
                <a:effectLst/>
                <a:ea typeface="Calibri" panose="020F0502020204030204" pitchFamily="34" charset="0"/>
              </a:rPr>
              <a:t>Seek God’s grace to speak God’s grace </a:t>
            </a:r>
            <a:r>
              <a:rPr lang="en-US" sz="3600" b="1" i="1" dirty="0">
                <a:effectLst/>
                <a:ea typeface="Calibri" panose="020F0502020204030204" pitchFamily="34" charset="0"/>
              </a:rPr>
              <a:t>(verses 9-12)</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457200" indent="-457200">
              <a:lnSpc>
                <a:spcPct val="100000"/>
              </a:lnSpc>
              <a:buFont typeface="+mj-lt"/>
              <a:buAutoNum type="alphaUcPeriod"/>
            </a:pPr>
            <a:r>
              <a:rPr lang="en-US" sz="2800" b="1" dirty="0"/>
              <a:t>Recognize the destructive nature of our tongue </a:t>
            </a:r>
            <a:r>
              <a:rPr lang="en-US" sz="2800" b="1" i="1" dirty="0"/>
              <a:t>(9-10)</a:t>
            </a:r>
            <a:endParaRPr lang="en-US" sz="2800" b="1" dirty="0"/>
          </a:p>
          <a:p>
            <a:pPr marL="0" indent="0">
              <a:lnSpc>
                <a:spcPct val="100000"/>
              </a:lnSpc>
              <a:buNone/>
            </a:pPr>
            <a:r>
              <a:rPr lang="en-US" sz="2400" b="1" dirty="0">
                <a:solidFill>
                  <a:srgbClr val="FF0000"/>
                </a:solidFill>
              </a:rPr>
              <a:t>9</a:t>
            </a:r>
            <a:r>
              <a:rPr lang="en-US" sz="2800" b="1" dirty="0"/>
              <a:t> </a:t>
            </a:r>
            <a:r>
              <a:rPr lang="en-US" sz="2800" b="1" i="1" dirty="0"/>
              <a:t>With it we bless our Lord and Father, and with it we curse people who are made in the likeness of God</a:t>
            </a:r>
            <a:r>
              <a:rPr lang="en-US" sz="2800" b="1" dirty="0"/>
              <a:t>. </a:t>
            </a:r>
            <a:r>
              <a:rPr lang="en-US" sz="2400" b="1" dirty="0">
                <a:solidFill>
                  <a:srgbClr val="FF0000"/>
                </a:solidFill>
              </a:rPr>
              <a:t>10</a:t>
            </a:r>
            <a:r>
              <a:rPr lang="en-US" sz="2800" b="1" dirty="0"/>
              <a:t> </a:t>
            </a:r>
            <a:r>
              <a:rPr lang="en-US" sz="2800" b="1" i="1" dirty="0"/>
              <a:t>From the same mouth come blessing and cursing. My brothers, these things ought not to be so</a:t>
            </a:r>
            <a:r>
              <a:rPr lang="en-US" sz="2800" b="1" dirty="0"/>
              <a:t>. </a:t>
            </a:r>
          </a:p>
          <a:p>
            <a:pPr marL="0" indent="0">
              <a:buNone/>
            </a:pPr>
            <a:r>
              <a:rPr lang="en-US" sz="2400" b="1" dirty="0">
                <a:solidFill>
                  <a:srgbClr val="FF0000"/>
                </a:solidFill>
              </a:rPr>
              <a:t>8</a:t>
            </a:r>
            <a:r>
              <a:rPr lang="en-US" sz="2800" b="1" dirty="0"/>
              <a:t> …</a:t>
            </a:r>
            <a:r>
              <a:rPr lang="en-US" sz="2800" b="1" i="1" dirty="0"/>
              <a:t>the tongue…is a </a:t>
            </a:r>
            <a:r>
              <a:rPr lang="en-US" sz="2800" b="1" i="1" dirty="0">
                <a:solidFill>
                  <a:srgbClr val="7030A0"/>
                </a:solidFill>
              </a:rPr>
              <a:t>restless</a:t>
            </a:r>
            <a:r>
              <a:rPr lang="en-US" sz="2800" b="1" i="1" dirty="0"/>
              <a:t> evil.</a:t>
            </a:r>
          </a:p>
          <a:p>
            <a:pPr marL="0" indent="0">
              <a:buNone/>
            </a:pPr>
            <a:r>
              <a:rPr lang="en-US" sz="2800" b="1" dirty="0"/>
              <a:t>The person whose faith is riddled with doubt is “…</a:t>
            </a:r>
            <a:r>
              <a:rPr lang="en-US" sz="2800" b="1" i="1" dirty="0"/>
              <a:t>a double-minded man, </a:t>
            </a:r>
            <a:r>
              <a:rPr lang="en-US" sz="2800" b="1" i="1" dirty="0">
                <a:solidFill>
                  <a:srgbClr val="7030A0"/>
                </a:solidFill>
              </a:rPr>
              <a:t>unstable</a:t>
            </a:r>
            <a:r>
              <a:rPr lang="en-US" sz="2800" b="1" i="1" dirty="0"/>
              <a:t> in all his ways</a:t>
            </a:r>
            <a:r>
              <a:rPr lang="en-US" sz="2800" b="1" dirty="0"/>
              <a:t>.” </a:t>
            </a:r>
            <a:r>
              <a:rPr lang="en-US" sz="2800" b="1" dirty="0">
                <a:solidFill>
                  <a:srgbClr val="C00000"/>
                </a:solidFill>
              </a:rPr>
              <a:t>James 1:8</a:t>
            </a:r>
            <a:endParaRPr lang="en-US" sz="4400" b="1" i="1" dirty="0">
              <a:solidFill>
                <a:srgbClr val="C00000"/>
              </a:solidFill>
            </a:endParaRPr>
          </a:p>
        </p:txBody>
      </p:sp>
    </p:spTree>
    <p:extLst>
      <p:ext uri="{BB962C8B-B14F-4D97-AF65-F5344CB8AC3E}">
        <p14:creationId xmlns:p14="http://schemas.microsoft.com/office/powerpoint/2010/main" val="3087261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circle(in)">
                                      <p:cBhvr>
                                        <p:cTn id="16" dur="2000"/>
                                        <p:tgtEl>
                                          <p:spTgt spid="5">
                                            <p:txEl>
                                              <p:pRg st="2" end="2"/>
                                            </p:txEl>
                                          </p:spTgt>
                                        </p:tgtEl>
                                      </p:cBhvr>
                                    </p:animEffect>
                                  </p:childTnLst>
                                </p:cTn>
                              </p:par>
                            </p:childTnLst>
                          </p:cTn>
                        </p:par>
                        <p:par>
                          <p:cTn id="17" fill="hold">
                            <p:stCondLst>
                              <p:cond delay="2000"/>
                            </p:stCondLst>
                            <p:childTnLst>
                              <p:par>
                                <p:cTn id="18" presetID="6" presetClass="entr" presetSubtype="16" fill="hold" nodeType="afterEffect">
                                  <p:stCondLst>
                                    <p:cond delay="0"/>
                                  </p:stCondLst>
                                  <p:childTnLst>
                                    <p:set>
                                      <p:cBhvr>
                                        <p:cTn id="19" dur="1" fill="hold">
                                          <p:stCondLst>
                                            <p:cond delay="0"/>
                                          </p:stCondLst>
                                        </p:cTn>
                                        <p:tgtEl>
                                          <p:spTgt spid="5">
                                            <p:txEl>
                                              <p:pRg st="3" end="3"/>
                                            </p:txEl>
                                          </p:spTgt>
                                        </p:tgtEl>
                                        <p:attrNameLst>
                                          <p:attrName>style.visibility</p:attrName>
                                        </p:attrNameLst>
                                      </p:cBhvr>
                                      <p:to>
                                        <p:strVal val="visible"/>
                                      </p:to>
                                    </p:set>
                                    <p:animEffect transition="in" filter="circle(in)">
                                      <p:cBhvr>
                                        <p:cTn id="20"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III. </a:t>
            </a:r>
            <a:r>
              <a:rPr lang="en-US" sz="3600" b="1" dirty="0">
                <a:effectLst/>
                <a:ea typeface="Calibri" panose="020F0502020204030204" pitchFamily="34" charset="0"/>
              </a:rPr>
              <a:t>Seek God’s grace to speak God’s grace </a:t>
            </a:r>
            <a:r>
              <a:rPr lang="en-US" sz="3600" b="1" i="1" dirty="0">
                <a:effectLst/>
                <a:ea typeface="Calibri" panose="020F0502020204030204" pitchFamily="34" charset="0"/>
              </a:rPr>
              <a:t>(verses 9-12)</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457200" indent="-457200">
              <a:lnSpc>
                <a:spcPct val="100000"/>
              </a:lnSpc>
              <a:buFont typeface="+mj-lt"/>
              <a:buAutoNum type="alphaUcPeriod"/>
            </a:pPr>
            <a:r>
              <a:rPr lang="en-US" sz="2800" b="1" dirty="0"/>
              <a:t>Recognize the destructive nature of our tongue </a:t>
            </a:r>
            <a:r>
              <a:rPr lang="en-US" sz="2800" b="1" i="1" dirty="0"/>
              <a:t>(9-10)</a:t>
            </a:r>
            <a:endParaRPr lang="en-US" sz="2800" b="1" dirty="0"/>
          </a:p>
          <a:p>
            <a:pPr marL="0" indent="0">
              <a:lnSpc>
                <a:spcPct val="100000"/>
              </a:lnSpc>
              <a:buNone/>
            </a:pPr>
            <a:r>
              <a:rPr lang="en-US" sz="2400" b="1" dirty="0">
                <a:solidFill>
                  <a:srgbClr val="FF0000"/>
                </a:solidFill>
              </a:rPr>
              <a:t>9</a:t>
            </a:r>
            <a:r>
              <a:rPr lang="en-US" sz="2800" b="1" dirty="0"/>
              <a:t> </a:t>
            </a:r>
            <a:r>
              <a:rPr lang="en-US" sz="2800" b="1" i="1" dirty="0"/>
              <a:t>With it we bless our Lord and Father, and with it we curse people who are made in the likeness of God</a:t>
            </a:r>
            <a:r>
              <a:rPr lang="en-US" sz="2800" b="1" dirty="0"/>
              <a:t>. </a:t>
            </a:r>
            <a:r>
              <a:rPr lang="en-US" sz="2400" b="1" dirty="0">
                <a:solidFill>
                  <a:srgbClr val="FF0000"/>
                </a:solidFill>
              </a:rPr>
              <a:t>10</a:t>
            </a:r>
            <a:r>
              <a:rPr lang="en-US" sz="2800" b="1" dirty="0"/>
              <a:t> </a:t>
            </a:r>
            <a:r>
              <a:rPr lang="en-US" sz="2800" b="1" i="1" dirty="0"/>
              <a:t>From the same mouth come blessing and cursing. </a:t>
            </a:r>
            <a:r>
              <a:rPr lang="en-US" sz="2800" b="1" i="1" dirty="0">
                <a:solidFill>
                  <a:srgbClr val="0070C0"/>
                </a:solidFill>
              </a:rPr>
              <a:t>My brothers, these things ought not to be so</a:t>
            </a:r>
            <a:r>
              <a:rPr lang="en-US" sz="2800" b="1" dirty="0">
                <a:solidFill>
                  <a:srgbClr val="0070C0"/>
                </a:solidFill>
              </a:rPr>
              <a:t>. </a:t>
            </a:r>
          </a:p>
          <a:p>
            <a:pPr marL="0" indent="0">
              <a:buNone/>
            </a:pPr>
            <a:r>
              <a:rPr lang="en-US" sz="2400" b="1" dirty="0">
                <a:solidFill>
                  <a:srgbClr val="FF0000"/>
                </a:solidFill>
              </a:rPr>
              <a:t>8</a:t>
            </a:r>
            <a:r>
              <a:rPr lang="en-US" sz="2800" b="1" dirty="0"/>
              <a:t> …</a:t>
            </a:r>
            <a:r>
              <a:rPr lang="en-US" sz="2800" b="1" i="1" dirty="0"/>
              <a:t>the tongue…is a </a:t>
            </a:r>
            <a:r>
              <a:rPr lang="en-US" sz="2800" b="1" i="1" dirty="0">
                <a:solidFill>
                  <a:srgbClr val="7030A0"/>
                </a:solidFill>
              </a:rPr>
              <a:t>restless</a:t>
            </a:r>
            <a:r>
              <a:rPr lang="en-US" sz="2800" b="1" i="1" dirty="0"/>
              <a:t> evil.</a:t>
            </a:r>
          </a:p>
          <a:p>
            <a:pPr marL="0" indent="0">
              <a:buNone/>
            </a:pPr>
            <a:r>
              <a:rPr lang="en-US" sz="2800" b="1" dirty="0"/>
              <a:t>The person whose faith is riddled with doubt is “…</a:t>
            </a:r>
            <a:r>
              <a:rPr lang="en-US" sz="2800" b="1" i="1" dirty="0"/>
              <a:t>a double-minded man, </a:t>
            </a:r>
            <a:r>
              <a:rPr lang="en-US" sz="2800" b="1" i="1" dirty="0">
                <a:solidFill>
                  <a:srgbClr val="7030A0"/>
                </a:solidFill>
              </a:rPr>
              <a:t>unstable</a:t>
            </a:r>
            <a:r>
              <a:rPr lang="en-US" sz="2800" b="1" i="1" dirty="0"/>
              <a:t> in all his ways</a:t>
            </a:r>
            <a:r>
              <a:rPr lang="en-US" sz="2800" b="1" dirty="0"/>
              <a:t>.” </a:t>
            </a:r>
            <a:r>
              <a:rPr lang="en-US" sz="2800" b="1" dirty="0">
                <a:solidFill>
                  <a:srgbClr val="C00000"/>
                </a:solidFill>
              </a:rPr>
              <a:t>James 1:8</a:t>
            </a:r>
            <a:endParaRPr lang="en-US" sz="4400" b="1" i="1" dirty="0">
              <a:solidFill>
                <a:srgbClr val="C00000"/>
              </a:solidFill>
            </a:endParaRPr>
          </a:p>
        </p:txBody>
      </p:sp>
    </p:spTree>
    <p:extLst>
      <p:ext uri="{BB962C8B-B14F-4D97-AF65-F5344CB8AC3E}">
        <p14:creationId xmlns:p14="http://schemas.microsoft.com/office/powerpoint/2010/main" val="38234515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III. </a:t>
            </a:r>
            <a:r>
              <a:rPr lang="en-US" sz="3600" b="1" dirty="0">
                <a:effectLst/>
                <a:ea typeface="Calibri" panose="020F0502020204030204" pitchFamily="34" charset="0"/>
              </a:rPr>
              <a:t>Seek God’s grace to speak God’s grace </a:t>
            </a:r>
            <a:r>
              <a:rPr lang="en-US" sz="3600" b="1" i="1" dirty="0">
                <a:effectLst/>
                <a:ea typeface="Calibri" panose="020F0502020204030204" pitchFamily="34" charset="0"/>
              </a:rPr>
              <a:t>(verses 9-12)</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457200" indent="-457200">
              <a:lnSpc>
                <a:spcPct val="100000"/>
              </a:lnSpc>
              <a:buFont typeface="+mj-lt"/>
              <a:buAutoNum type="alphaUcPeriod"/>
            </a:pPr>
            <a:r>
              <a:rPr lang="en-US" sz="2800" b="1" dirty="0"/>
              <a:t>Recognize the destructive nature of our tongue </a:t>
            </a:r>
            <a:r>
              <a:rPr lang="en-US" sz="2800" b="1" i="1" dirty="0"/>
              <a:t>(9-10)</a:t>
            </a:r>
            <a:endParaRPr lang="en-US" sz="2800" b="1" dirty="0"/>
          </a:p>
          <a:p>
            <a:pPr marL="0" indent="0">
              <a:lnSpc>
                <a:spcPct val="100000"/>
              </a:lnSpc>
              <a:buNone/>
            </a:pPr>
            <a:r>
              <a:rPr lang="en-US" sz="2400" b="1" dirty="0">
                <a:solidFill>
                  <a:srgbClr val="FF0000"/>
                </a:solidFill>
              </a:rPr>
              <a:t>9</a:t>
            </a:r>
            <a:r>
              <a:rPr lang="en-US" sz="2800" b="1" dirty="0"/>
              <a:t> </a:t>
            </a:r>
            <a:r>
              <a:rPr lang="en-US" sz="2800" b="1" i="1" dirty="0"/>
              <a:t>With it we bless our Lord and Father, and with it we curse people who are made in the likeness of God</a:t>
            </a:r>
            <a:r>
              <a:rPr lang="en-US" sz="2800" b="1" dirty="0"/>
              <a:t>. </a:t>
            </a:r>
            <a:r>
              <a:rPr lang="en-US" sz="2400" b="1" dirty="0">
                <a:solidFill>
                  <a:srgbClr val="FF0000"/>
                </a:solidFill>
              </a:rPr>
              <a:t>10</a:t>
            </a:r>
            <a:r>
              <a:rPr lang="en-US" sz="2800" b="1" dirty="0"/>
              <a:t> </a:t>
            </a:r>
            <a:r>
              <a:rPr lang="en-US" sz="2800" b="1" i="1" dirty="0"/>
              <a:t>From the same mouth come blessing and cursing. </a:t>
            </a:r>
            <a:r>
              <a:rPr lang="en-US" sz="2800" b="1" i="1" dirty="0">
                <a:solidFill>
                  <a:srgbClr val="0070C0"/>
                </a:solidFill>
              </a:rPr>
              <a:t>My brothers, these things ought not to be so</a:t>
            </a:r>
            <a:r>
              <a:rPr lang="en-US" sz="2800" b="1" dirty="0">
                <a:solidFill>
                  <a:srgbClr val="0070C0"/>
                </a:solidFill>
              </a:rPr>
              <a:t>. </a:t>
            </a:r>
          </a:p>
          <a:p>
            <a:pPr marL="0" indent="0">
              <a:buNone/>
            </a:pPr>
            <a:r>
              <a:rPr lang="en-US" sz="2800" b="1" dirty="0">
                <a:effectLst/>
                <a:ea typeface="Calibri" panose="020F0502020204030204" pitchFamily="34" charset="0"/>
              </a:rPr>
              <a:t>“</a:t>
            </a:r>
            <a:r>
              <a:rPr lang="en-US" sz="2800" b="1" i="1" dirty="0">
                <a:effectLst/>
                <a:ea typeface="Calibri" panose="020F0502020204030204" pitchFamily="34" charset="0"/>
              </a:rPr>
              <a:t>But I say to you who hear, Love your enemies, do good to those who hate you, </a:t>
            </a:r>
            <a:r>
              <a:rPr lang="en-US" sz="2800" b="1" i="1" dirty="0">
                <a:solidFill>
                  <a:srgbClr val="0070C0"/>
                </a:solidFill>
                <a:effectLst/>
                <a:ea typeface="Calibri" panose="020F0502020204030204" pitchFamily="34" charset="0"/>
              </a:rPr>
              <a:t>bless those who curse you</a:t>
            </a:r>
            <a:r>
              <a:rPr lang="en-US" sz="2800" b="1" i="1" dirty="0">
                <a:effectLst/>
                <a:ea typeface="Calibri" panose="020F0502020204030204" pitchFamily="34" charset="0"/>
              </a:rPr>
              <a:t>, pray for those who abuse you</a:t>
            </a:r>
            <a:r>
              <a:rPr lang="en-US" sz="2800" b="1" dirty="0">
                <a:effectLst/>
                <a:ea typeface="Calibri" panose="020F0502020204030204" pitchFamily="34" charset="0"/>
              </a:rPr>
              <a:t>.” </a:t>
            </a:r>
            <a:r>
              <a:rPr lang="en-US" sz="2800" b="1" dirty="0">
                <a:solidFill>
                  <a:srgbClr val="C00000"/>
                </a:solidFill>
                <a:effectLst/>
                <a:ea typeface="Calibri" panose="020F0502020204030204" pitchFamily="34" charset="0"/>
              </a:rPr>
              <a:t>Luke 6:27-28</a:t>
            </a:r>
            <a:endParaRPr lang="en-US" sz="2800" b="1" i="1" dirty="0">
              <a:solidFill>
                <a:srgbClr val="C00000"/>
              </a:solidFill>
            </a:endParaRPr>
          </a:p>
        </p:txBody>
      </p:sp>
    </p:spTree>
    <p:extLst>
      <p:ext uri="{BB962C8B-B14F-4D97-AF65-F5344CB8AC3E}">
        <p14:creationId xmlns:p14="http://schemas.microsoft.com/office/powerpoint/2010/main" val="1328762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circle(in)">
                                      <p:cBhvr>
                                        <p:cTn id="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III. </a:t>
            </a:r>
            <a:r>
              <a:rPr lang="en-US" sz="3600" b="1" dirty="0">
                <a:effectLst/>
                <a:ea typeface="Calibri" panose="020F0502020204030204" pitchFamily="34" charset="0"/>
              </a:rPr>
              <a:t>Seek God’s grace to speak God’s grace </a:t>
            </a:r>
            <a:r>
              <a:rPr lang="en-US" sz="3600" b="1" i="1" dirty="0">
                <a:effectLst/>
                <a:ea typeface="Calibri" panose="020F0502020204030204" pitchFamily="34" charset="0"/>
              </a:rPr>
              <a:t>(verses 9-12)</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457200" indent="-457200">
              <a:lnSpc>
                <a:spcPct val="100000"/>
              </a:lnSpc>
              <a:buFont typeface="+mj-lt"/>
              <a:buAutoNum type="alphaUcPeriod" startAt="2"/>
            </a:pPr>
            <a:r>
              <a:rPr lang="en-US" sz="2800" b="1" dirty="0"/>
              <a:t>Seek God’s grace to transform the nature of our tongue </a:t>
            </a:r>
            <a:r>
              <a:rPr lang="en-US" sz="2800" b="1" i="1" dirty="0"/>
              <a:t>(11-12)</a:t>
            </a:r>
            <a:endParaRPr lang="en-US" sz="2800" b="1" dirty="0"/>
          </a:p>
          <a:p>
            <a:pPr marL="0" indent="0">
              <a:lnSpc>
                <a:spcPct val="100000"/>
              </a:lnSpc>
              <a:buNone/>
            </a:pPr>
            <a:r>
              <a:rPr lang="en-US" sz="2800" b="1" dirty="0"/>
              <a:t>“…</a:t>
            </a:r>
            <a:r>
              <a:rPr lang="en-US" sz="2800" b="1" i="1" dirty="0"/>
              <a:t>let every person be quick to hear, slow to speak</a:t>
            </a:r>
            <a:r>
              <a:rPr lang="en-US" sz="2800" b="1" dirty="0"/>
              <a:t>.” </a:t>
            </a:r>
            <a:r>
              <a:rPr lang="en-US" sz="2800" b="1" dirty="0">
                <a:solidFill>
                  <a:srgbClr val="C00000"/>
                </a:solidFill>
              </a:rPr>
              <a:t>James 1:19 </a:t>
            </a:r>
          </a:p>
          <a:p>
            <a:pPr marL="0" indent="0">
              <a:lnSpc>
                <a:spcPct val="100000"/>
              </a:lnSpc>
              <a:buNone/>
            </a:pPr>
            <a:r>
              <a:rPr lang="en-US" sz="2800" b="1" dirty="0"/>
              <a:t>“I have noticed that nothing I never said ever did me any harm.” </a:t>
            </a:r>
            <a:r>
              <a:rPr lang="en-US" sz="2800" b="1" dirty="0">
                <a:solidFill>
                  <a:srgbClr val="C00000"/>
                </a:solidFill>
              </a:rPr>
              <a:t>Former President Calvin Coolidge </a:t>
            </a:r>
          </a:p>
          <a:p>
            <a:pPr marL="0" indent="0">
              <a:lnSpc>
                <a:spcPct val="100000"/>
              </a:lnSpc>
              <a:buNone/>
            </a:pPr>
            <a:r>
              <a:rPr lang="en-US" sz="2800" b="1" dirty="0"/>
              <a:t>“</a:t>
            </a:r>
            <a:r>
              <a:rPr lang="en-US" sz="2800" b="1" i="1" dirty="0">
                <a:solidFill>
                  <a:srgbClr val="0070C0"/>
                </a:solidFill>
              </a:rPr>
              <a:t>The heart of the righteous </a:t>
            </a:r>
            <a:r>
              <a:rPr lang="en-US" sz="2800" b="1" i="1" dirty="0">
                <a:solidFill>
                  <a:srgbClr val="7030A0"/>
                </a:solidFill>
              </a:rPr>
              <a:t>ponders</a:t>
            </a:r>
            <a:r>
              <a:rPr lang="en-US" sz="2800" b="1" i="1" dirty="0">
                <a:solidFill>
                  <a:srgbClr val="0070C0"/>
                </a:solidFill>
              </a:rPr>
              <a:t> how to answer</a:t>
            </a:r>
            <a:r>
              <a:rPr lang="en-US" sz="2800" b="1" i="1" dirty="0"/>
              <a:t>, but the mouth of the wicked pours out evil things</a:t>
            </a:r>
            <a:r>
              <a:rPr lang="en-US" sz="2800" b="1" dirty="0"/>
              <a:t>.” </a:t>
            </a:r>
            <a:r>
              <a:rPr lang="en-US" sz="2800" b="1" dirty="0">
                <a:solidFill>
                  <a:srgbClr val="C00000"/>
                </a:solidFill>
              </a:rPr>
              <a:t>Proverbs 15:28 </a:t>
            </a:r>
            <a:endParaRPr lang="en-US" sz="2800" b="1" i="1" dirty="0">
              <a:solidFill>
                <a:srgbClr val="C00000"/>
              </a:solidFill>
            </a:endParaRPr>
          </a:p>
        </p:txBody>
      </p:sp>
    </p:spTree>
    <p:extLst>
      <p:ext uri="{BB962C8B-B14F-4D97-AF65-F5344CB8AC3E}">
        <p14:creationId xmlns:p14="http://schemas.microsoft.com/office/powerpoint/2010/main" val="2853973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circle(in)">
                                      <p:cBhvr>
                                        <p:cTn id="16" dur="2000"/>
                                        <p:tgtEl>
                                          <p:spTgt spid="5">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Effect transition="in" filter="circle(in)">
                                      <p:cBhvr>
                                        <p:cTn id="21"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III. </a:t>
            </a:r>
            <a:r>
              <a:rPr lang="en-US" sz="3600" b="1" dirty="0">
                <a:effectLst/>
                <a:ea typeface="Calibri" panose="020F0502020204030204" pitchFamily="34" charset="0"/>
              </a:rPr>
              <a:t>Seek God’s grace to speak God’s grace </a:t>
            </a:r>
            <a:r>
              <a:rPr lang="en-US" sz="3600" b="1" i="1" dirty="0">
                <a:effectLst/>
                <a:ea typeface="Calibri" panose="020F0502020204030204" pitchFamily="34" charset="0"/>
              </a:rPr>
              <a:t>(verses 9-12)</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457200" indent="-457200">
              <a:lnSpc>
                <a:spcPct val="100000"/>
              </a:lnSpc>
              <a:buFont typeface="+mj-lt"/>
              <a:buAutoNum type="alphaUcPeriod" startAt="2"/>
            </a:pPr>
            <a:r>
              <a:rPr lang="en-US" sz="2800" b="1" dirty="0"/>
              <a:t>Seek God’s grace to transform the nature of our tongue </a:t>
            </a:r>
            <a:r>
              <a:rPr lang="en-US" sz="2800" b="1" i="1" dirty="0"/>
              <a:t>(11-12)</a:t>
            </a:r>
            <a:endParaRPr lang="en-US" sz="2800" b="1" dirty="0"/>
          </a:p>
          <a:p>
            <a:pPr marL="0" indent="0">
              <a:lnSpc>
                <a:spcPct val="100000"/>
              </a:lnSpc>
              <a:buNone/>
            </a:pPr>
            <a:r>
              <a:rPr lang="en-US" sz="2400" b="1" dirty="0">
                <a:solidFill>
                  <a:srgbClr val="FF0000"/>
                </a:solidFill>
              </a:rPr>
              <a:t>11</a:t>
            </a:r>
            <a:r>
              <a:rPr lang="en-US" sz="2800" b="1" dirty="0"/>
              <a:t> </a:t>
            </a:r>
            <a:r>
              <a:rPr lang="en-US" sz="2800" b="1" i="1" dirty="0"/>
              <a:t>Does a spring pour forth from the same opening both fresh and salt water</a:t>
            </a:r>
            <a:r>
              <a:rPr lang="en-US" sz="2800" b="1" dirty="0"/>
              <a:t>? </a:t>
            </a:r>
            <a:r>
              <a:rPr lang="en-US" sz="2400" b="1" dirty="0">
                <a:solidFill>
                  <a:srgbClr val="FF0000"/>
                </a:solidFill>
              </a:rPr>
              <a:t>12</a:t>
            </a:r>
            <a:r>
              <a:rPr lang="en-US" sz="2800" b="1" dirty="0"/>
              <a:t> </a:t>
            </a:r>
            <a:r>
              <a:rPr lang="en-US" sz="2800" b="1" i="1" dirty="0"/>
              <a:t>Can a fig tree, my brothers, bear olives, or a grapevine produce figs</a:t>
            </a:r>
            <a:r>
              <a:rPr lang="en-US" sz="2800" b="1" dirty="0"/>
              <a:t>? </a:t>
            </a:r>
            <a:r>
              <a:rPr lang="en-US" sz="2800" b="1" i="1" dirty="0"/>
              <a:t>Neither can a salt pond yield fresh water</a:t>
            </a:r>
            <a:r>
              <a:rPr lang="en-US" sz="2800" b="1" dirty="0"/>
              <a:t>. </a:t>
            </a:r>
          </a:p>
          <a:p>
            <a:pPr marL="0" indent="0">
              <a:lnSpc>
                <a:spcPct val="100000"/>
              </a:lnSpc>
              <a:buNone/>
            </a:pPr>
            <a:endParaRPr lang="en-US" sz="3600" b="1" i="1" dirty="0">
              <a:solidFill>
                <a:srgbClr val="C00000"/>
              </a:solidFill>
            </a:endParaRPr>
          </a:p>
        </p:txBody>
      </p:sp>
    </p:spTree>
    <p:extLst>
      <p:ext uri="{BB962C8B-B14F-4D97-AF65-F5344CB8AC3E}">
        <p14:creationId xmlns:p14="http://schemas.microsoft.com/office/powerpoint/2010/main" val="2414406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2C1AB-6D28-2291-625C-41F7D73F9F78}"/>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Matthew 7:15-20</a:t>
            </a:r>
            <a:endParaRPr lang="en-US" sz="8800" b="1" dirty="0">
              <a:solidFill>
                <a:srgbClr val="C00000"/>
              </a:solidFill>
            </a:endParaRPr>
          </a:p>
        </p:txBody>
      </p:sp>
      <p:sp>
        <p:nvSpPr>
          <p:cNvPr id="3" name="Content Placeholder 2">
            <a:extLst>
              <a:ext uri="{FF2B5EF4-FFF2-40B4-BE49-F238E27FC236}">
                <a16:creationId xmlns:a16="http://schemas.microsoft.com/office/drawing/2014/main" id="{BE38FCB3-A06A-5E1F-6995-08B722B8A449}"/>
              </a:ext>
            </a:extLst>
          </p:cNvPr>
          <p:cNvSpPr>
            <a:spLocks noGrp="1"/>
          </p:cNvSpPr>
          <p:nvPr>
            <p:ph idx="1"/>
          </p:nvPr>
        </p:nvSpPr>
        <p:spPr/>
        <p:txBody>
          <a:bodyPr>
            <a:normAutofit/>
          </a:bodyPr>
          <a:lstStyle/>
          <a:p>
            <a:pPr marL="0" indent="0">
              <a:buNone/>
            </a:pPr>
            <a:r>
              <a:rPr lang="en-US" sz="2800" b="1" dirty="0">
                <a:effectLst/>
                <a:ea typeface="Calibri" panose="020F0502020204030204" pitchFamily="34" charset="0"/>
              </a:rPr>
              <a:t>“</a:t>
            </a:r>
            <a:r>
              <a:rPr lang="en-US" sz="2800" b="1" i="1" dirty="0">
                <a:effectLst/>
                <a:ea typeface="Calibri" panose="020F0502020204030204" pitchFamily="34" charset="0"/>
              </a:rPr>
              <a:t>Beware of false prophets, who come to you in sheep’s clothing but inwardly are ravenous wolves. </a:t>
            </a:r>
            <a:r>
              <a:rPr lang="en-US" sz="2800" b="1" i="1" dirty="0">
                <a:solidFill>
                  <a:srgbClr val="0070C0"/>
                </a:solidFill>
                <a:effectLst/>
                <a:ea typeface="Calibri" panose="020F0502020204030204" pitchFamily="34" charset="0"/>
              </a:rPr>
              <a:t>You will recognize them by their fruits</a:t>
            </a:r>
            <a:r>
              <a:rPr lang="en-US" sz="2800" b="1" i="1" dirty="0">
                <a:effectLst/>
                <a:ea typeface="Calibri" panose="020F0502020204030204" pitchFamily="34" charset="0"/>
              </a:rPr>
              <a:t>. Are grapes gathered from thornbushes, or figs from thistles? So, </a:t>
            </a:r>
            <a:r>
              <a:rPr lang="en-US" sz="2800" b="1" i="1" dirty="0">
                <a:solidFill>
                  <a:srgbClr val="0070C0"/>
                </a:solidFill>
                <a:effectLst/>
                <a:ea typeface="Calibri" panose="020F0502020204030204" pitchFamily="34" charset="0"/>
              </a:rPr>
              <a:t>every healthy tree bears good fruit</a:t>
            </a:r>
            <a:r>
              <a:rPr lang="en-US" sz="2800" b="1" i="1" dirty="0">
                <a:effectLst/>
                <a:ea typeface="Calibri" panose="020F0502020204030204" pitchFamily="34" charset="0"/>
              </a:rPr>
              <a:t>, but the diseased tree bears bad fruit. </a:t>
            </a:r>
            <a:r>
              <a:rPr lang="en-US" sz="2800" b="1" i="1" dirty="0">
                <a:solidFill>
                  <a:srgbClr val="0070C0"/>
                </a:solidFill>
                <a:effectLst/>
                <a:ea typeface="Calibri" panose="020F0502020204030204" pitchFamily="34" charset="0"/>
              </a:rPr>
              <a:t>A healthy tree cannot bear bad fruit</a:t>
            </a:r>
            <a:r>
              <a:rPr lang="en-US" sz="2800" b="1" i="1" dirty="0">
                <a:effectLst/>
                <a:ea typeface="Calibri" panose="020F0502020204030204" pitchFamily="34" charset="0"/>
              </a:rPr>
              <a:t>, nor can a diseased tree bear good fruit. Every tree that does not bear good fruit is cut down and thrown into the fire. </a:t>
            </a:r>
            <a:r>
              <a:rPr lang="en-US" sz="2800" b="1" i="1" dirty="0">
                <a:solidFill>
                  <a:srgbClr val="0070C0"/>
                </a:solidFill>
                <a:effectLst/>
                <a:ea typeface="Calibri" panose="020F0502020204030204" pitchFamily="34" charset="0"/>
              </a:rPr>
              <a:t>Thus you will recognize them by their fruits</a:t>
            </a:r>
            <a:r>
              <a:rPr lang="en-US" sz="2800" b="1" i="1" dirty="0">
                <a:effectLst/>
                <a:ea typeface="Calibri" panose="020F0502020204030204" pitchFamily="34" charset="0"/>
              </a:rPr>
              <a:t>.</a:t>
            </a:r>
            <a:r>
              <a:rPr lang="en-US" sz="2800" b="1" dirty="0">
                <a:effectLst/>
                <a:ea typeface="Calibri" panose="020F0502020204030204" pitchFamily="34" charset="0"/>
              </a:rPr>
              <a:t>”</a:t>
            </a:r>
            <a:endParaRPr lang="en-US" sz="3200" b="1" dirty="0"/>
          </a:p>
        </p:txBody>
      </p:sp>
    </p:spTree>
    <p:extLst>
      <p:ext uri="{BB962C8B-B14F-4D97-AF65-F5344CB8AC3E}">
        <p14:creationId xmlns:p14="http://schemas.microsoft.com/office/powerpoint/2010/main" val="2697745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III. </a:t>
            </a:r>
            <a:r>
              <a:rPr lang="en-US" sz="3600" b="1" dirty="0">
                <a:effectLst/>
                <a:ea typeface="Calibri" panose="020F0502020204030204" pitchFamily="34" charset="0"/>
              </a:rPr>
              <a:t>Seek God’s grace to speak God’s grace </a:t>
            </a:r>
            <a:r>
              <a:rPr lang="en-US" sz="3600" b="1" i="1" dirty="0">
                <a:effectLst/>
                <a:ea typeface="Calibri" panose="020F0502020204030204" pitchFamily="34" charset="0"/>
              </a:rPr>
              <a:t>(verses 9-12)</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457200" indent="-457200">
              <a:lnSpc>
                <a:spcPct val="100000"/>
              </a:lnSpc>
              <a:buFont typeface="+mj-lt"/>
              <a:buAutoNum type="alphaUcPeriod" startAt="2"/>
            </a:pPr>
            <a:r>
              <a:rPr lang="en-US" sz="2800" b="1" dirty="0"/>
              <a:t>Seek God’s grace to transform the nature of our tongue </a:t>
            </a:r>
            <a:r>
              <a:rPr lang="en-US" sz="2800" b="1" i="1" dirty="0"/>
              <a:t>(11-12)</a:t>
            </a:r>
          </a:p>
          <a:p>
            <a:pPr marL="0" indent="0">
              <a:buNone/>
            </a:pPr>
            <a:r>
              <a:rPr lang="en-US" sz="2800" b="1" dirty="0"/>
              <a:t>“A healthy tree cannot bear bad fruit.” </a:t>
            </a:r>
            <a:r>
              <a:rPr lang="en-US" sz="2800" b="1" dirty="0">
                <a:solidFill>
                  <a:srgbClr val="C00000"/>
                </a:solidFill>
              </a:rPr>
              <a:t>Matthew 7:18</a:t>
            </a:r>
          </a:p>
          <a:p>
            <a:pPr marL="0" indent="0">
              <a:buNone/>
            </a:pPr>
            <a:r>
              <a:rPr lang="en-US" sz="2400" b="1" dirty="0">
                <a:solidFill>
                  <a:srgbClr val="FF0000"/>
                </a:solidFill>
              </a:rPr>
              <a:t>10</a:t>
            </a:r>
            <a:r>
              <a:rPr lang="en-US" sz="2400" b="1" dirty="0"/>
              <a:t> </a:t>
            </a:r>
            <a:r>
              <a:rPr lang="en-US" sz="2800" b="1" i="1" dirty="0"/>
              <a:t>From </a:t>
            </a:r>
            <a:r>
              <a:rPr lang="en-US" sz="2800" b="1" i="1" dirty="0">
                <a:solidFill>
                  <a:srgbClr val="0070C0"/>
                </a:solidFill>
              </a:rPr>
              <a:t>the same mouth</a:t>
            </a:r>
            <a:r>
              <a:rPr lang="en-US" sz="2800" b="1" i="1" dirty="0"/>
              <a:t> come blessing and cursing. </a:t>
            </a:r>
          </a:p>
          <a:p>
            <a:pPr marL="0" indent="0">
              <a:buNone/>
            </a:pPr>
            <a:r>
              <a:rPr lang="en-US" sz="2400" b="1" dirty="0">
                <a:solidFill>
                  <a:srgbClr val="FF0000"/>
                </a:solidFill>
              </a:rPr>
              <a:t>8</a:t>
            </a:r>
            <a:r>
              <a:rPr lang="en-US" sz="2800" b="1" dirty="0">
                <a:solidFill>
                  <a:srgbClr val="FF0000"/>
                </a:solidFill>
              </a:rPr>
              <a:t> …</a:t>
            </a:r>
            <a:r>
              <a:rPr lang="en-US" sz="2800" b="1" i="1" dirty="0"/>
              <a:t>no </a:t>
            </a:r>
            <a:r>
              <a:rPr lang="en-US" sz="2800" b="1" i="1" dirty="0">
                <a:solidFill>
                  <a:srgbClr val="0070C0"/>
                </a:solidFill>
              </a:rPr>
              <a:t>human being </a:t>
            </a:r>
            <a:r>
              <a:rPr lang="en-US" sz="2800" b="1" i="1" dirty="0"/>
              <a:t>can tame the tongue</a:t>
            </a:r>
            <a:r>
              <a:rPr lang="en-US" sz="2800" b="1" dirty="0"/>
              <a:t>. </a:t>
            </a:r>
          </a:p>
          <a:p>
            <a:pPr marL="0" indent="0">
              <a:buNone/>
            </a:pPr>
            <a:r>
              <a:rPr lang="en-US" sz="2400" b="1" dirty="0">
                <a:solidFill>
                  <a:srgbClr val="FF0000"/>
                </a:solidFill>
              </a:rPr>
              <a:t>2</a:t>
            </a:r>
            <a:r>
              <a:rPr lang="en-US" sz="2800" b="1" dirty="0"/>
              <a:t> </a:t>
            </a:r>
            <a:r>
              <a:rPr lang="en-US" sz="2800" b="1" i="1" dirty="0"/>
              <a:t>If anyone does not stumble in what he says, he is </a:t>
            </a:r>
            <a:r>
              <a:rPr lang="en-US" sz="2800" b="1" i="1" dirty="0">
                <a:solidFill>
                  <a:srgbClr val="0070C0"/>
                </a:solidFill>
              </a:rPr>
              <a:t>mature</a:t>
            </a:r>
            <a:r>
              <a:rPr lang="en-US" sz="2800" b="1" dirty="0"/>
              <a:t>. </a:t>
            </a:r>
            <a:r>
              <a:rPr lang="en-US" sz="2800" b="1" dirty="0">
                <a:solidFill>
                  <a:srgbClr val="C00000"/>
                </a:solidFill>
              </a:rPr>
              <a:t>CSB</a:t>
            </a:r>
            <a:endParaRPr lang="en-US" sz="3600" b="1" i="1" dirty="0">
              <a:solidFill>
                <a:srgbClr val="C00000"/>
              </a:solidFill>
            </a:endParaRPr>
          </a:p>
        </p:txBody>
      </p:sp>
    </p:spTree>
    <p:extLst>
      <p:ext uri="{BB962C8B-B14F-4D97-AF65-F5344CB8AC3E}">
        <p14:creationId xmlns:p14="http://schemas.microsoft.com/office/powerpoint/2010/main" val="1805074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5">
                                            <p:txEl>
                                              <p:pRg st="2" end="2"/>
                                            </p:txEl>
                                          </p:spTgt>
                                        </p:tgtEl>
                                        <p:attrNameLst>
                                          <p:attrName>style.visibility</p:attrName>
                                        </p:attrNameLst>
                                      </p:cBhvr>
                                      <p:to>
                                        <p:strVal val="visible"/>
                                      </p:to>
                                    </p:set>
                                    <p:animEffect transition="in" filter="circle(in)">
                                      <p:cBhvr>
                                        <p:cTn id="10" dur="2000"/>
                                        <p:tgtEl>
                                          <p:spTgt spid="5">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animEffect transition="in" filter="circle(in)">
                                      <p:cBhvr>
                                        <p:cTn id="15" dur="2000"/>
                                        <p:tgtEl>
                                          <p:spTgt spid="5">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5">
                                            <p:txEl>
                                              <p:pRg st="4" end="4"/>
                                            </p:txEl>
                                          </p:spTgt>
                                        </p:tgtEl>
                                        <p:attrNameLst>
                                          <p:attrName>style.visibility</p:attrName>
                                        </p:attrNameLst>
                                      </p:cBhvr>
                                      <p:to>
                                        <p:strVal val="visible"/>
                                      </p:to>
                                    </p:set>
                                    <p:animEffect transition="in" filter="circle(in)">
                                      <p:cBhvr>
                                        <p:cTn id="20"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C2C1AB-6D28-2291-625C-41F7D73F9F78}"/>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Matthew 7:15-20</a:t>
            </a:r>
            <a:endParaRPr lang="en-US" sz="8800" b="1" dirty="0">
              <a:solidFill>
                <a:srgbClr val="C00000"/>
              </a:solidFill>
            </a:endParaRPr>
          </a:p>
        </p:txBody>
      </p:sp>
      <p:sp>
        <p:nvSpPr>
          <p:cNvPr id="3" name="Content Placeholder 2">
            <a:extLst>
              <a:ext uri="{FF2B5EF4-FFF2-40B4-BE49-F238E27FC236}">
                <a16:creationId xmlns:a16="http://schemas.microsoft.com/office/drawing/2014/main" id="{BE38FCB3-A06A-5E1F-6995-08B722B8A449}"/>
              </a:ext>
            </a:extLst>
          </p:cNvPr>
          <p:cNvSpPr>
            <a:spLocks noGrp="1"/>
          </p:cNvSpPr>
          <p:nvPr>
            <p:ph idx="1"/>
          </p:nvPr>
        </p:nvSpPr>
        <p:spPr/>
        <p:txBody>
          <a:bodyPr>
            <a:normAutofit/>
          </a:bodyPr>
          <a:lstStyle/>
          <a:p>
            <a:pPr marL="0" indent="0">
              <a:buNone/>
            </a:pPr>
            <a:r>
              <a:rPr lang="en-US" sz="2800" b="1" dirty="0">
                <a:effectLst/>
                <a:ea typeface="Calibri" panose="020F0502020204030204" pitchFamily="34" charset="0"/>
              </a:rPr>
              <a:t>“</a:t>
            </a:r>
            <a:r>
              <a:rPr lang="en-US" sz="2800" b="1" i="1" dirty="0">
                <a:effectLst/>
                <a:ea typeface="Calibri" panose="020F0502020204030204" pitchFamily="34" charset="0"/>
              </a:rPr>
              <a:t>Beware of false prophets, who come to you in sheep’s clothing but inwardly are ravenous wolves. You will recognize them by their fruits. Are grapes gathered from thornbushes, or figs from thistles? So, </a:t>
            </a:r>
            <a:r>
              <a:rPr lang="en-US" sz="2800" b="1" i="1" dirty="0">
                <a:solidFill>
                  <a:srgbClr val="0070C0"/>
                </a:solidFill>
                <a:effectLst/>
                <a:ea typeface="Calibri" panose="020F0502020204030204" pitchFamily="34" charset="0"/>
              </a:rPr>
              <a:t>every healthy tree bears good fruit</a:t>
            </a:r>
            <a:r>
              <a:rPr lang="en-US" sz="2800" b="1" i="1" dirty="0">
                <a:effectLst/>
                <a:ea typeface="Calibri" panose="020F0502020204030204" pitchFamily="34" charset="0"/>
              </a:rPr>
              <a:t>, but the diseased tree bears bad fruit. </a:t>
            </a:r>
            <a:r>
              <a:rPr lang="en-US" sz="2800" b="1" i="1" dirty="0">
                <a:solidFill>
                  <a:srgbClr val="0070C0"/>
                </a:solidFill>
                <a:effectLst/>
                <a:ea typeface="Calibri" panose="020F0502020204030204" pitchFamily="34" charset="0"/>
              </a:rPr>
              <a:t>A healthy tree cannot bear bad fruit</a:t>
            </a:r>
            <a:r>
              <a:rPr lang="en-US" sz="2800" b="1" i="1" dirty="0">
                <a:effectLst/>
                <a:ea typeface="Calibri" panose="020F0502020204030204" pitchFamily="34" charset="0"/>
              </a:rPr>
              <a:t>, nor can a diseased tree bear good fruit. Every tree that does not bear good fruit is cut down and thrown into the fire. </a:t>
            </a:r>
            <a:r>
              <a:rPr lang="en-US" sz="2800" b="1" i="1" dirty="0">
                <a:solidFill>
                  <a:srgbClr val="0070C0"/>
                </a:solidFill>
                <a:effectLst/>
                <a:ea typeface="Calibri" panose="020F0502020204030204" pitchFamily="34" charset="0"/>
              </a:rPr>
              <a:t>Thus you will recognize them by their fruits</a:t>
            </a:r>
            <a:r>
              <a:rPr lang="en-US" sz="2800" b="1" i="1" dirty="0">
                <a:effectLst/>
                <a:ea typeface="Calibri" panose="020F0502020204030204" pitchFamily="34" charset="0"/>
              </a:rPr>
              <a:t>.</a:t>
            </a:r>
            <a:r>
              <a:rPr lang="en-US" sz="2800" b="1" dirty="0">
                <a:effectLst/>
                <a:ea typeface="Calibri" panose="020F0502020204030204" pitchFamily="34" charset="0"/>
              </a:rPr>
              <a:t>”</a:t>
            </a:r>
            <a:endParaRPr lang="en-US" sz="3200" b="1" dirty="0"/>
          </a:p>
        </p:txBody>
      </p:sp>
    </p:spTree>
    <p:extLst>
      <p:ext uri="{BB962C8B-B14F-4D97-AF65-F5344CB8AC3E}">
        <p14:creationId xmlns:p14="http://schemas.microsoft.com/office/powerpoint/2010/main" val="1992955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extLst>
              <a:ext uri="{BEBA8EAE-BF5A-486C-A8C5-ECC9F3942E4B}">
                <a14:imgProps xmlns:a14="http://schemas.microsoft.com/office/drawing/2010/main">
                  <a14:imgLayer>
                    <a14:imgEffect>
                      <a14:sharpenSoften amount="7000"/>
                    </a14:imgEffect>
                    <a14:imgEffect>
                      <a14:brightnessContrast bright="20000"/>
                    </a14:imgEffect>
                  </a14:imgLayer>
                </a14:imgProps>
              </a:ext>
            </a:extLst>
          </a:blip>
          <a:srcRect/>
          <a:stretch>
            <a:fillRect t="-39000" b="-39000"/>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9DC82-D1D9-44FF-AD32-E65058521F3E}"/>
              </a:ext>
            </a:extLst>
          </p:cNvPr>
          <p:cNvSpPr>
            <a:spLocks noGrp="1"/>
          </p:cNvSpPr>
          <p:nvPr>
            <p:ph type="ctrTitle"/>
          </p:nvPr>
        </p:nvSpPr>
        <p:spPr>
          <a:xfrm>
            <a:off x="0" y="0"/>
            <a:ext cx="3113313" cy="1157287"/>
          </a:xfrm>
        </p:spPr>
        <p:txBody>
          <a:bodyPr/>
          <a:lstStyle/>
          <a:p>
            <a:pPr algn="ctr"/>
            <a:br>
              <a:rPr lang="en-US" sz="3600" b="1" i="1" dirty="0">
                <a:solidFill>
                  <a:schemeClr val="bg1">
                    <a:lumMod val="95000"/>
                  </a:schemeClr>
                </a:solidFill>
              </a:rPr>
            </a:br>
            <a:r>
              <a:rPr lang="en-US" sz="3600" b="1" i="1" dirty="0">
                <a:solidFill>
                  <a:schemeClr val="bg1">
                    <a:lumMod val="95000"/>
                  </a:schemeClr>
                </a:solidFill>
              </a:rPr>
              <a:t>James</a:t>
            </a:r>
            <a:br>
              <a:rPr lang="en-US" sz="3600" b="1" i="1" dirty="0">
                <a:solidFill>
                  <a:schemeClr val="bg1">
                    <a:lumMod val="95000"/>
                  </a:schemeClr>
                </a:solidFill>
              </a:rPr>
            </a:br>
            <a:r>
              <a:rPr lang="en-US" sz="3600" b="1" i="1" dirty="0">
                <a:solidFill>
                  <a:schemeClr val="bg1">
                    <a:lumMod val="95000"/>
                  </a:schemeClr>
                </a:solidFill>
              </a:rPr>
              <a:t> 3:1-12</a:t>
            </a:r>
            <a:br>
              <a:rPr lang="en-US" sz="3600" b="1" dirty="0">
                <a:solidFill>
                  <a:schemeClr val="bg1">
                    <a:lumMod val="95000"/>
                  </a:schemeClr>
                </a:solidFill>
              </a:rPr>
            </a:br>
            <a:endParaRPr lang="en-US" sz="3600" b="1" dirty="0">
              <a:solidFill>
                <a:schemeClr val="bg1">
                  <a:lumMod val="95000"/>
                </a:schemeClr>
              </a:solidFill>
            </a:endParaRPr>
          </a:p>
        </p:txBody>
      </p:sp>
      <p:sp>
        <p:nvSpPr>
          <p:cNvPr id="3" name="Title 1">
            <a:extLst>
              <a:ext uri="{FF2B5EF4-FFF2-40B4-BE49-F238E27FC236}">
                <a16:creationId xmlns:a16="http://schemas.microsoft.com/office/drawing/2014/main" id="{74CF0A9B-050B-461C-B3F0-6870761A64E2}"/>
              </a:ext>
            </a:extLst>
          </p:cNvPr>
          <p:cNvSpPr txBox="1">
            <a:spLocks/>
          </p:cNvSpPr>
          <p:nvPr/>
        </p:nvSpPr>
        <p:spPr>
          <a:xfrm>
            <a:off x="0" y="5364538"/>
            <a:ext cx="3792071" cy="1157287"/>
          </a:xfrm>
          <a:prstGeom prst="rect">
            <a:avLst/>
          </a:prstGeom>
        </p:spPr>
        <p:txBody>
          <a:bodyPr vert="horz" lIns="91440" tIns="45720" rIns="91440" bIns="45720" rtlCol="0" anchor="ctr">
            <a:noAutofit/>
          </a:bodyPr>
          <a:lstStyle>
            <a:lvl1pPr algn="l" defTabSz="914400" rtl="0" eaLnBrk="1" latinLnBrk="0" hangingPunct="1">
              <a:lnSpc>
                <a:spcPct val="80000"/>
              </a:lnSpc>
              <a:spcBef>
                <a:spcPct val="0"/>
              </a:spcBef>
              <a:buNone/>
              <a:defRPr sz="9600" kern="1200" cap="all" baseline="0">
                <a:blipFill dpi="0" rotWithShape="1">
                  <a:blip r:embed="rId3"/>
                  <a:srcRect/>
                  <a:tile tx="6350" ty="-127000" sx="65000" sy="64000" flip="none" algn="tl"/>
                </a:blipFill>
                <a:latin typeface="+mj-lt"/>
                <a:ea typeface="+mj-ea"/>
                <a:cs typeface="+mj-cs"/>
              </a:defRPr>
            </a:lvl1pPr>
          </a:lstStyle>
          <a:p>
            <a:pPr marL="0" marR="0" lvl="0" indent="0" algn="ctr" defTabSz="914400" rtl="0" eaLnBrk="1" fontAlgn="auto" latinLnBrk="0" hangingPunct="1">
              <a:lnSpc>
                <a:spcPct val="80000"/>
              </a:lnSpc>
              <a:spcBef>
                <a:spcPct val="0"/>
              </a:spcBef>
              <a:spcAft>
                <a:spcPts val="0"/>
              </a:spcAft>
              <a:buClrTx/>
              <a:buSzTx/>
              <a:buFontTx/>
              <a:buNone/>
              <a:tabLst/>
              <a:defRPr/>
            </a:pPr>
            <a:r>
              <a:rPr kumimoji="0" lang="en-US" sz="4000" b="1" i="0" u="none" strike="noStrike" kern="1200" cap="all" spc="0" normalizeH="0" baseline="0" noProof="0" dirty="0">
                <a:ln>
                  <a:noFill/>
                </a:ln>
                <a:solidFill>
                  <a:prstClr val="white">
                    <a:lumMod val="95000"/>
                  </a:prstClr>
                </a:solidFill>
                <a:effectLst/>
                <a:uLnTx/>
                <a:uFillTx/>
                <a:latin typeface="Rockwell Condensed" panose="02060603050405020104"/>
                <a:ea typeface="+mj-ea"/>
                <a:cs typeface="+mj-cs"/>
              </a:rPr>
              <a:t>Seek God’s grace to speak God’s Grace</a:t>
            </a:r>
          </a:p>
        </p:txBody>
      </p:sp>
      <p:sp>
        <p:nvSpPr>
          <p:cNvPr id="4" name="TextBox 3">
            <a:extLst>
              <a:ext uri="{FF2B5EF4-FFF2-40B4-BE49-F238E27FC236}">
                <a16:creationId xmlns:a16="http://schemas.microsoft.com/office/drawing/2014/main" id="{FC78B540-EA01-1500-4E64-F7F8381EC6D3}"/>
              </a:ext>
            </a:extLst>
          </p:cNvPr>
          <p:cNvSpPr txBox="1"/>
          <p:nvPr/>
        </p:nvSpPr>
        <p:spPr>
          <a:xfrm>
            <a:off x="5393166" y="5473005"/>
            <a:ext cx="6691256" cy="1384995"/>
          </a:xfrm>
          <a:prstGeom prst="rect">
            <a:avLst/>
          </a:prstGeom>
          <a:noFill/>
        </p:spPr>
        <p:txBody>
          <a:bodyPr wrap="square" rtlCol="0">
            <a:spAutoFit/>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Rockwell" panose="02060603020205020403"/>
                <a:ea typeface="+mn-ea"/>
                <a:cs typeface="+mn-cs"/>
              </a:rPr>
              <a:t>“</a:t>
            </a:r>
            <a:r>
              <a:rPr kumimoji="0" lang="en-US" sz="2800" b="1" i="1" u="none" strike="noStrike" kern="1200" cap="none" spc="0" normalizeH="0" baseline="0" noProof="0" dirty="0">
                <a:ln>
                  <a:noFill/>
                </a:ln>
                <a:solidFill>
                  <a:prstClr val="white"/>
                </a:solidFill>
                <a:effectLst/>
                <a:uLnTx/>
                <a:uFillTx/>
                <a:latin typeface="Rockwell" panose="02060603020205020403"/>
                <a:ea typeface="+mn-ea"/>
                <a:cs typeface="+mn-cs"/>
              </a:rPr>
              <a:t>Some have made shipwreck of their faith, among whom are </a:t>
            </a:r>
            <a:r>
              <a:rPr kumimoji="0" lang="en-US" sz="2800" b="1" i="1" u="none" strike="noStrike" kern="1200" cap="none" spc="0" normalizeH="0" baseline="0" noProof="0" dirty="0">
                <a:ln>
                  <a:noFill/>
                </a:ln>
                <a:solidFill>
                  <a:srgbClr val="00FFFF"/>
                </a:solidFill>
                <a:effectLst/>
                <a:uLnTx/>
                <a:uFillTx/>
                <a:latin typeface="Rockwell" panose="02060603020205020403"/>
                <a:ea typeface="+mn-ea"/>
                <a:cs typeface="+mn-cs"/>
              </a:rPr>
              <a:t>Hymenaeus</a:t>
            </a:r>
            <a:r>
              <a:rPr kumimoji="0" lang="en-US" sz="2800" b="1" i="1" u="none" strike="noStrike" kern="1200" cap="none" spc="0" normalizeH="0" baseline="0" noProof="0" dirty="0">
                <a:ln>
                  <a:noFill/>
                </a:ln>
                <a:solidFill>
                  <a:prstClr val="white"/>
                </a:solidFill>
                <a:effectLst/>
                <a:uLnTx/>
                <a:uFillTx/>
                <a:latin typeface="Rockwell" panose="02060603020205020403"/>
                <a:ea typeface="+mn-ea"/>
                <a:cs typeface="+mn-cs"/>
              </a:rPr>
              <a:t> and Alexander.</a:t>
            </a:r>
            <a:r>
              <a:rPr kumimoji="0" lang="en-US" sz="2800" b="1" i="0" u="none" strike="noStrike" kern="1200" cap="none" spc="0" normalizeH="0" baseline="0" noProof="0" dirty="0">
                <a:ln>
                  <a:noFill/>
                </a:ln>
                <a:solidFill>
                  <a:prstClr val="white"/>
                </a:solidFill>
                <a:effectLst/>
                <a:uLnTx/>
                <a:uFillTx/>
                <a:latin typeface="Rockwell" panose="02060603020205020403"/>
                <a:ea typeface="+mn-ea"/>
                <a:cs typeface="+mn-cs"/>
              </a:rPr>
              <a:t>” </a:t>
            </a:r>
            <a:r>
              <a:rPr kumimoji="0" lang="en-US" sz="2800" b="1" i="0" u="none" strike="noStrike" kern="1200" cap="none" spc="0" normalizeH="0" baseline="0" noProof="0" dirty="0">
                <a:ln>
                  <a:noFill/>
                </a:ln>
                <a:solidFill>
                  <a:srgbClr val="9B2D1F">
                    <a:lumMod val="20000"/>
                    <a:lumOff val="80000"/>
                  </a:srgbClr>
                </a:solidFill>
                <a:effectLst/>
                <a:uLnTx/>
                <a:uFillTx/>
                <a:latin typeface="Rockwell" panose="02060603020205020403"/>
                <a:ea typeface="+mn-ea"/>
                <a:cs typeface="+mn-cs"/>
              </a:rPr>
              <a:t>1 Timothy  1:19-20</a:t>
            </a:r>
            <a:endParaRPr kumimoji="0" lang="en-US" sz="2800" b="1" i="0" u="none" strike="noStrike" kern="1200" cap="none" spc="0" normalizeH="0" baseline="0" noProof="0" dirty="0">
              <a:ln>
                <a:noFill/>
              </a:ln>
              <a:solidFill>
                <a:srgbClr val="9B2D1F">
                  <a:lumMod val="20000"/>
                  <a:lumOff val="80000"/>
                </a:srgbClr>
              </a:solidFill>
              <a:effectLst/>
              <a:uLnTx/>
              <a:uFillTx/>
              <a:latin typeface="Rockwell" panose="02060603020205020403"/>
              <a:ea typeface="+mn-ea"/>
              <a:cs typeface="+mn-cs"/>
              <a:hlinkClick r:id="rId4">
                <a:extLst>
                  <a:ext uri="{A12FA001-AC4F-418D-AE19-62706E023703}">
                    <ahyp:hlinkClr xmlns:ahyp="http://schemas.microsoft.com/office/drawing/2018/hyperlinkcolor" val="tx"/>
                  </a:ext>
                </a:extLst>
              </a:hlinkClick>
            </a:endParaRPr>
          </a:p>
        </p:txBody>
      </p:sp>
    </p:spTree>
    <p:extLst>
      <p:ext uri="{BB962C8B-B14F-4D97-AF65-F5344CB8AC3E}">
        <p14:creationId xmlns:p14="http://schemas.microsoft.com/office/powerpoint/2010/main" val="1081004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circle(in)">
                                      <p:cBhvr>
                                        <p:cTn id="10" dur="2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circle(in)">
                                      <p:cBhvr>
                                        <p:cTn id="15"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Controlling our tongues is a </a:t>
            </a:r>
            <a:r>
              <a:rPr lang="en-US" sz="3600" b="1" i="1" dirty="0">
                <a:effectLst/>
                <a:ea typeface="Calibri" panose="020F0502020204030204" pitchFamily="34" charset="0"/>
              </a:rPr>
              <a:t>sobering</a:t>
            </a:r>
            <a:r>
              <a:rPr lang="en-US" sz="3600" b="1" dirty="0">
                <a:effectLst/>
                <a:ea typeface="Calibri" panose="020F0502020204030204" pitchFamily="34" charset="0"/>
              </a:rPr>
              <a:t> and </a:t>
            </a:r>
            <a:r>
              <a:rPr lang="en-US" sz="3600" b="1" i="1" dirty="0">
                <a:effectLst/>
                <a:ea typeface="Calibri" panose="020F0502020204030204" pitchFamily="34" charset="0"/>
              </a:rPr>
              <a:t>challenging</a:t>
            </a:r>
            <a:r>
              <a:rPr lang="en-US" sz="3600" b="1" dirty="0">
                <a:effectLst/>
                <a:ea typeface="Calibri" panose="020F0502020204030204" pitchFamily="34" charset="0"/>
              </a:rPr>
              <a:t> </a:t>
            </a:r>
            <a:r>
              <a:rPr lang="en-US" sz="3600" b="1" i="1" dirty="0">
                <a:effectLst/>
                <a:ea typeface="Calibri" panose="020F0502020204030204" pitchFamily="34" charset="0"/>
              </a:rPr>
              <a:t>responsibility</a:t>
            </a:r>
            <a:r>
              <a:rPr lang="en-US" sz="3600" b="1" dirty="0">
                <a:effectLst/>
                <a:ea typeface="Calibri" panose="020F0502020204030204" pitchFamily="34" charset="0"/>
              </a:rPr>
              <a:t> </a:t>
            </a:r>
            <a:r>
              <a:rPr lang="en-US" sz="3600" b="1" i="1" dirty="0">
                <a:effectLst/>
                <a:ea typeface="Calibri" panose="020F0502020204030204" pitchFamily="34" charset="0"/>
              </a:rPr>
              <a:t>(verses 1-2)</a:t>
            </a:r>
            <a:endParaRPr lang="en-US" sz="3600"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2121408"/>
            <a:ext cx="10058400" cy="4569848"/>
          </a:xfrm>
        </p:spPr>
        <p:txBody>
          <a:bodyPr>
            <a:normAutofit/>
          </a:bodyPr>
          <a:lstStyle/>
          <a:p>
            <a:pPr marL="0" indent="0">
              <a:buNone/>
            </a:pPr>
            <a:r>
              <a:rPr lang="en-US" sz="2400" b="1" dirty="0">
                <a:solidFill>
                  <a:srgbClr val="FF0000"/>
                </a:solidFill>
              </a:rPr>
              <a:t>1</a:t>
            </a:r>
            <a:r>
              <a:rPr lang="en-US" sz="2800" b="1" dirty="0"/>
              <a:t> </a:t>
            </a:r>
            <a:r>
              <a:rPr lang="en-US" sz="2800" b="1" i="1" dirty="0">
                <a:solidFill>
                  <a:srgbClr val="0070C0"/>
                </a:solidFill>
              </a:rPr>
              <a:t>Not many of you should become teachers, my brothers, for you know that we who teach will be judged with greater strictness</a:t>
            </a:r>
            <a:r>
              <a:rPr lang="en-US" sz="2800" b="1" dirty="0"/>
              <a:t>. </a:t>
            </a:r>
            <a:r>
              <a:rPr lang="en-US" sz="2400" b="1" dirty="0">
                <a:solidFill>
                  <a:srgbClr val="FF0000"/>
                </a:solidFill>
              </a:rPr>
              <a:t>2</a:t>
            </a:r>
            <a:r>
              <a:rPr lang="en-US" sz="2800" b="1" dirty="0"/>
              <a:t> </a:t>
            </a:r>
            <a:r>
              <a:rPr lang="en-US" sz="2800" b="1" i="1" dirty="0"/>
              <a:t>For we all stumble in many ways. And if anyone does not stumble in what he says, he is a perfect man, able also to bridle his </a:t>
            </a:r>
            <a:r>
              <a:rPr lang="en-US" sz="2800" b="1" i="1" u="sng" dirty="0"/>
              <a:t>whole body</a:t>
            </a:r>
            <a:r>
              <a:rPr lang="en-US" sz="2800" b="1" dirty="0"/>
              <a:t>.</a:t>
            </a:r>
            <a:endParaRPr lang="en-US" sz="3600" b="1" dirty="0">
              <a:solidFill>
                <a:srgbClr val="C00000"/>
              </a:solidFill>
            </a:endParaRPr>
          </a:p>
        </p:txBody>
      </p:sp>
    </p:spTree>
    <p:extLst>
      <p:ext uri="{BB962C8B-B14F-4D97-AF65-F5344CB8AC3E}">
        <p14:creationId xmlns:p14="http://schemas.microsoft.com/office/powerpoint/2010/main" val="2378437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a:t>
            </a:r>
            <a:r>
              <a:rPr lang="en-US" sz="3600" b="1" dirty="0">
                <a:effectLst/>
                <a:ea typeface="Calibri" panose="020F0502020204030204" pitchFamily="34" charset="0"/>
              </a:rPr>
              <a:t> Controlling our tongues is a </a:t>
            </a:r>
            <a:r>
              <a:rPr lang="en-US" sz="3600" b="1" i="1" dirty="0">
                <a:effectLst/>
                <a:ea typeface="Calibri" panose="020F0502020204030204" pitchFamily="34" charset="0"/>
              </a:rPr>
              <a:t>sobering</a:t>
            </a:r>
            <a:r>
              <a:rPr lang="en-US" sz="3600" b="1" dirty="0">
                <a:effectLst/>
                <a:ea typeface="Calibri" panose="020F0502020204030204" pitchFamily="34" charset="0"/>
              </a:rPr>
              <a:t> and </a:t>
            </a:r>
            <a:r>
              <a:rPr lang="en-US" sz="3600" b="1" i="1" dirty="0">
                <a:effectLst/>
                <a:ea typeface="Calibri" panose="020F0502020204030204" pitchFamily="34" charset="0"/>
              </a:rPr>
              <a:t>challenging</a:t>
            </a:r>
            <a:r>
              <a:rPr lang="en-US" sz="3600" b="1" dirty="0">
                <a:effectLst/>
                <a:ea typeface="Calibri" panose="020F0502020204030204" pitchFamily="34" charset="0"/>
              </a:rPr>
              <a:t> </a:t>
            </a:r>
            <a:r>
              <a:rPr lang="en-US" sz="3600" b="1" i="1" dirty="0">
                <a:effectLst/>
                <a:ea typeface="Calibri" panose="020F0502020204030204" pitchFamily="34" charset="0"/>
              </a:rPr>
              <a:t>responsibility</a:t>
            </a:r>
            <a:r>
              <a:rPr lang="en-US" sz="3600" b="1" dirty="0">
                <a:effectLst/>
                <a:ea typeface="Calibri" panose="020F0502020204030204" pitchFamily="34" charset="0"/>
              </a:rPr>
              <a:t> </a:t>
            </a:r>
            <a:r>
              <a:rPr lang="en-US" sz="3600" b="1" i="1" dirty="0">
                <a:effectLst/>
                <a:ea typeface="Calibri" panose="020F0502020204030204" pitchFamily="34" charset="0"/>
              </a:rPr>
              <a:t>(verses 1-2)</a:t>
            </a:r>
            <a:endParaRPr lang="en-US" sz="3600"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2121408"/>
            <a:ext cx="10058400" cy="4569848"/>
          </a:xfrm>
        </p:spPr>
        <p:txBody>
          <a:bodyPr>
            <a:normAutofit lnSpcReduction="10000"/>
          </a:bodyPr>
          <a:lstStyle/>
          <a:p>
            <a:pPr marL="0" indent="0">
              <a:buNone/>
            </a:pPr>
            <a:r>
              <a:rPr lang="en-US" sz="2400" b="1" dirty="0">
                <a:solidFill>
                  <a:srgbClr val="FF0000"/>
                </a:solidFill>
              </a:rPr>
              <a:t>1</a:t>
            </a:r>
            <a:r>
              <a:rPr lang="en-US" sz="2800" b="1" dirty="0"/>
              <a:t> </a:t>
            </a:r>
            <a:r>
              <a:rPr lang="en-US" sz="2800" b="1" i="1" dirty="0"/>
              <a:t>Not many of you should become teachers, my brothers, for you know that we who teach will be judged with greater strictness</a:t>
            </a:r>
            <a:r>
              <a:rPr lang="en-US" sz="2800" b="1" dirty="0"/>
              <a:t>. </a:t>
            </a:r>
            <a:r>
              <a:rPr lang="en-US" sz="2400" b="1" dirty="0">
                <a:solidFill>
                  <a:srgbClr val="FF0000"/>
                </a:solidFill>
              </a:rPr>
              <a:t>2</a:t>
            </a:r>
            <a:r>
              <a:rPr lang="en-US" sz="2800" b="1" dirty="0"/>
              <a:t> </a:t>
            </a:r>
            <a:r>
              <a:rPr lang="en-US" sz="2800" b="1" i="1" dirty="0">
                <a:solidFill>
                  <a:srgbClr val="0070C0"/>
                </a:solidFill>
              </a:rPr>
              <a:t>For we all stumble in many ways. And if anyone does not stumble in what he says, he is a </a:t>
            </a:r>
            <a:r>
              <a:rPr lang="en-US" sz="2800" b="1" i="1" dirty="0">
                <a:solidFill>
                  <a:srgbClr val="7030A0"/>
                </a:solidFill>
              </a:rPr>
              <a:t>perfect</a:t>
            </a:r>
            <a:r>
              <a:rPr lang="en-US" sz="2800" b="1" i="1" dirty="0">
                <a:solidFill>
                  <a:srgbClr val="0070C0"/>
                </a:solidFill>
              </a:rPr>
              <a:t> man, </a:t>
            </a:r>
            <a:r>
              <a:rPr lang="en-US" sz="2800" b="1" i="1" dirty="0">
                <a:solidFill>
                  <a:srgbClr val="7030A0"/>
                </a:solidFill>
              </a:rPr>
              <a:t>able</a:t>
            </a:r>
            <a:r>
              <a:rPr lang="en-US" sz="2800" b="1" i="1" dirty="0">
                <a:solidFill>
                  <a:srgbClr val="0070C0"/>
                </a:solidFill>
              </a:rPr>
              <a:t> also </a:t>
            </a:r>
            <a:r>
              <a:rPr lang="en-US" sz="2800" b="1" i="1" dirty="0">
                <a:solidFill>
                  <a:srgbClr val="7030A0"/>
                </a:solidFill>
              </a:rPr>
              <a:t>to bridle his whole body</a:t>
            </a:r>
            <a:r>
              <a:rPr lang="en-US" sz="2800" b="1" dirty="0"/>
              <a:t>.</a:t>
            </a:r>
          </a:p>
          <a:p>
            <a:pPr marL="0" indent="0">
              <a:buNone/>
            </a:pPr>
            <a:r>
              <a:rPr lang="en-US" sz="2800" b="1" dirty="0"/>
              <a:t>A spiritually immature person can have the gift of teaching, but a person in the church should only seek to teach if they possess both the gift and the maturity to do so: one who, as Paul tells Timothy, can stand before “</a:t>
            </a:r>
            <a:r>
              <a:rPr lang="en-US" sz="2800" b="1" i="1" dirty="0">
                <a:solidFill>
                  <a:srgbClr val="0070C0"/>
                </a:solidFill>
              </a:rPr>
              <a:t>God as one approved, a worker who has no need to be ashamed, rightly handling the word of truth</a:t>
            </a:r>
            <a:r>
              <a:rPr lang="en-US" sz="2800" b="1" i="1" dirty="0"/>
              <a:t>.</a:t>
            </a:r>
            <a:r>
              <a:rPr lang="en-US" sz="2800" b="1" dirty="0"/>
              <a:t>” (</a:t>
            </a:r>
            <a:r>
              <a:rPr lang="en-US" sz="2800" b="1" dirty="0">
                <a:solidFill>
                  <a:srgbClr val="C00000"/>
                </a:solidFill>
              </a:rPr>
              <a:t>2 Timothy 2:15</a:t>
            </a:r>
            <a:r>
              <a:rPr lang="en-US" sz="2800" b="1" dirty="0"/>
              <a:t>) </a:t>
            </a:r>
            <a:endParaRPr lang="en-US" sz="4400" b="1" dirty="0">
              <a:solidFill>
                <a:srgbClr val="C00000"/>
              </a:solidFill>
            </a:endParaRPr>
          </a:p>
        </p:txBody>
      </p:sp>
    </p:spTree>
    <p:extLst>
      <p:ext uri="{BB962C8B-B14F-4D97-AF65-F5344CB8AC3E}">
        <p14:creationId xmlns:p14="http://schemas.microsoft.com/office/powerpoint/2010/main" val="42472710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 </a:t>
            </a:r>
            <a:r>
              <a:rPr lang="en-US" sz="3600" b="1" dirty="0">
                <a:effectLst/>
                <a:ea typeface="Calibri" panose="020F0502020204030204" pitchFamily="34" charset="0"/>
              </a:rPr>
              <a:t>Our tongues are a direct conduit of supernatural influences </a:t>
            </a:r>
            <a:r>
              <a:rPr lang="en-US" sz="3600" b="1" i="1" dirty="0">
                <a:effectLst/>
                <a:ea typeface="Calibri" panose="020F0502020204030204" pitchFamily="34" charset="0"/>
              </a:rPr>
              <a:t>(verses 3-8)</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514350" indent="-514350">
              <a:buFont typeface="+mj-lt"/>
              <a:buAutoNum type="alphaUcPeriod"/>
            </a:pPr>
            <a:r>
              <a:rPr lang="en-US" sz="2800" b="1" dirty="0"/>
              <a:t>Our tongues can be powerful conduits of God’s grace </a:t>
            </a:r>
            <a:r>
              <a:rPr lang="en-US" sz="2800" b="1" i="1" dirty="0"/>
              <a:t>(3-5a)</a:t>
            </a:r>
          </a:p>
          <a:p>
            <a:pPr marL="0" indent="0">
              <a:buNone/>
            </a:pPr>
            <a:r>
              <a:rPr lang="en-US" sz="2400" b="1" dirty="0">
                <a:solidFill>
                  <a:srgbClr val="FF0000"/>
                </a:solidFill>
              </a:rPr>
              <a:t>3</a:t>
            </a:r>
            <a:r>
              <a:rPr lang="en-US" sz="2800" b="1" dirty="0"/>
              <a:t> </a:t>
            </a:r>
            <a:r>
              <a:rPr lang="en-US" sz="2800" b="1" i="1" dirty="0">
                <a:solidFill>
                  <a:srgbClr val="0070C0"/>
                </a:solidFill>
              </a:rPr>
              <a:t>If we put bits into the mouths of horses so that they obey us, we guide their </a:t>
            </a:r>
            <a:r>
              <a:rPr lang="en-US" sz="2800" b="1" i="1" dirty="0">
                <a:solidFill>
                  <a:srgbClr val="7030A0"/>
                </a:solidFill>
              </a:rPr>
              <a:t>whole bodies </a:t>
            </a:r>
            <a:r>
              <a:rPr lang="en-US" sz="2800" b="1" i="1" dirty="0">
                <a:solidFill>
                  <a:srgbClr val="0070C0"/>
                </a:solidFill>
              </a:rPr>
              <a:t>as well</a:t>
            </a:r>
            <a:r>
              <a:rPr lang="en-US" sz="2800" b="1" dirty="0"/>
              <a:t>. </a:t>
            </a:r>
            <a:r>
              <a:rPr lang="en-US" sz="2400" b="1" dirty="0">
                <a:solidFill>
                  <a:srgbClr val="FF0000"/>
                </a:solidFill>
              </a:rPr>
              <a:t>4</a:t>
            </a:r>
            <a:r>
              <a:rPr lang="en-US" sz="2800" b="1" dirty="0"/>
              <a:t> </a:t>
            </a:r>
            <a:r>
              <a:rPr lang="en-US" sz="2800" b="1" i="1" dirty="0"/>
              <a:t>Look at the ships also: though they are so large and are driven by strong winds, they are guided by a very small rudder </a:t>
            </a:r>
            <a:r>
              <a:rPr lang="en-US" sz="2800" b="1" i="1" u="sng" dirty="0"/>
              <a:t>wherever the will of the pilot directs</a:t>
            </a:r>
            <a:r>
              <a:rPr lang="en-US" sz="2800" b="1" dirty="0"/>
              <a:t>. </a:t>
            </a:r>
            <a:r>
              <a:rPr lang="en-US" sz="2400" b="1" dirty="0">
                <a:solidFill>
                  <a:srgbClr val="FF0000"/>
                </a:solidFill>
              </a:rPr>
              <a:t>5</a:t>
            </a:r>
            <a:r>
              <a:rPr lang="en-US" sz="2800" b="1" dirty="0"/>
              <a:t> </a:t>
            </a:r>
            <a:r>
              <a:rPr lang="en-US" sz="2800" b="1" i="1" dirty="0"/>
              <a:t>So also the tongue is a small member, yet it boasts of great things</a:t>
            </a:r>
            <a:r>
              <a:rPr lang="en-US" sz="2800" b="1" dirty="0"/>
              <a:t>… </a:t>
            </a:r>
          </a:p>
          <a:p>
            <a:pPr marL="0" indent="0">
              <a:buNone/>
            </a:pPr>
            <a:endParaRPr lang="en-US" sz="3600" b="1" dirty="0">
              <a:solidFill>
                <a:srgbClr val="0070C0"/>
              </a:solidFill>
            </a:endParaRPr>
          </a:p>
        </p:txBody>
      </p:sp>
    </p:spTree>
    <p:extLst>
      <p:ext uri="{BB962C8B-B14F-4D97-AF65-F5344CB8AC3E}">
        <p14:creationId xmlns:p14="http://schemas.microsoft.com/office/powerpoint/2010/main" val="2235231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 </a:t>
            </a:r>
            <a:r>
              <a:rPr lang="en-US" sz="3600" b="1" dirty="0">
                <a:effectLst/>
                <a:ea typeface="Calibri" panose="020F0502020204030204" pitchFamily="34" charset="0"/>
              </a:rPr>
              <a:t>Our tongues are a direct conduit of supernatural influences </a:t>
            </a:r>
            <a:r>
              <a:rPr lang="en-US" sz="3600" b="1" i="1" dirty="0">
                <a:effectLst/>
                <a:ea typeface="Calibri" panose="020F0502020204030204" pitchFamily="34" charset="0"/>
              </a:rPr>
              <a:t>(verses 3-8)</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514350" indent="-514350">
              <a:buFont typeface="+mj-lt"/>
              <a:buAutoNum type="alphaUcPeriod"/>
            </a:pPr>
            <a:r>
              <a:rPr lang="en-US" sz="2800" b="1" dirty="0"/>
              <a:t>Our tongues can be powerful conduits of God’s grace </a:t>
            </a:r>
            <a:r>
              <a:rPr lang="en-US" sz="2800" b="1" i="1" dirty="0"/>
              <a:t>(3-5a)</a:t>
            </a:r>
          </a:p>
          <a:p>
            <a:pPr marL="0" indent="0">
              <a:buNone/>
            </a:pPr>
            <a:r>
              <a:rPr lang="en-US" sz="2400" b="1" dirty="0">
                <a:solidFill>
                  <a:srgbClr val="FF0000"/>
                </a:solidFill>
              </a:rPr>
              <a:t>3</a:t>
            </a:r>
            <a:r>
              <a:rPr lang="en-US" sz="2800" b="1" dirty="0"/>
              <a:t> </a:t>
            </a:r>
            <a:r>
              <a:rPr lang="en-US" sz="2800" b="1" i="1" dirty="0"/>
              <a:t>If we put bits into the mouths of horses so that they obey us, we guide their whole bodies as well</a:t>
            </a:r>
            <a:r>
              <a:rPr lang="en-US" sz="2800" b="1" dirty="0"/>
              <a:t>. </a:t>
            </a:r>
            <a:r>
              <a:rPr lang="en-US" sz="2400" b="1" dirty="0">
                <a:solidFill>
                  <a:srgbClr val="FF0000"/>
                </a:solidFill>
              </a:rPr>
              <a:t>4</a:t>
            </a:r>
            <a:r>
              <a:rPr lang="en-US" sz="2800" b="1" dirty="0"/>
              <a:t> </a:t>
            </a:r>
            <a:r>
              <a:rPr lang="en-US" sz="2800" b="1" i="1" dirty="0">
                <a:solidFill>
                  <a:srgbClr val="0070C0"/>
                </a:solidFill>
              </a:rPr>
              <a:t>Look at the ships also: though they are so large and are driven by strong winds, they are guided by a very small rudder </a:t>
            </a:r>
            <a:r>
              <a:rPr lang="en-US" sz="2800" b="1" i="1" dirty="0">
                <a:solidFill>
                  <a:srgbClr val="7030A0"/>
                </a:solidFill>
              </a:rPr>
              <a:t>wherever the will of the pilot directs</a:t>
            </a:r>
            <a:r>
              <a:rPr lang="en-US" sz="2800" b="1" dirty="0"/>
              <a:t>. </a:t>
            </a:r>
            <a:r>
              <a:rPr lang="en-US" sz="2400" b="1" dirty="0">
                <a:solidFill>
                  <a:srgbClr val="FF0000"/>
                </a:solidFill>
              </a:rPr>
              <a:t>5</a:t>
            </a:r>
            <a:r>
              <a:rPr lang="en-US" sz="2800" b="1" dirty="0"/>
              <a:t> </a:t>
            </a:r>
            <a:r>
              <a:rPr lang="en-US" sz="2800" b="1" i="1" dirty="0"/>
              <a:t>So also the tongue is a small member, yet it boasts of great things</a:t>
            </a:r>
            <a:r>
              <a:rPr lang="en-US" sz="2800" b="1" dirty="0"/>
              <a:t>… </a:t>
            </a:r>
          </a:p>
          <a:p>
            <a:pPr marL="0" indent="0">
              <a:buNone/>
            </a:pPr>
            <a:endParaRPr lang="en-US" sz="3600" b="1" dirty="0">
              <a:solidFill>
                <a:srgbClr val="0070C0"/>
              </a:solidFill>
            </a:endParaRPr>
          </a:p>
        </p:txBody>
      </p:sp>
    </p:spTree>
    <p:extLst>
      <p:ext uri="{BB962C8B-B14F-4D97-AF65-F5344CB8AC3E}">
        <p14:creationId xmlns:p14="http://schemas.microsoft.com/office/powerpoint/2010/main" val="11043839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 </a:t>
            </a:r>
            <a:r>
              <a:rPr lang="en-US" sz="3600" b="1" dirty="0">
                <a:effectLst/>
                <a:ea typeface="Calibri" panose="020F0502020204030204" pitchFamily="34" charset="0"/>
              </a:rPr>
              <a:t>Our tongues are a direct conduit of supernatural influences </a:t>
            </a:r>
            <a:r>
              <a:rPr lang="en-US" sz="3600" b="1" i="1" dirty="0">
                <a:effectLst/>
                <a:ea typeface="Calibri" panose="020F0502020204030204" pitchFamily="34" charset="0"/>
              </a:rPr>
              <a:t>(verses 3-8)</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514350" indent="-514350">
              <a:buFont typeface="+mj-lt"/>
              <a:buAutoNum type="alphaUcPeriod"/>
            </a:pPr>
            <a:r>
              <a:rPr lang="en-US" sz="2800" b="1" dirty="0"/>
              <a:t>Our tongues can be powerful conduits of God’s grace </a:t>
            </a:r>
            <a:r>
              <a:rPr lang="en-US" sz="2800" b="1" i="1" dirty="0"/>
              <a:t>(3-5a)</a:t>
            </a:r>
          </a:p>
          <a:p>
            <a:pPr marL="0" indent="0">
              <a:buNone/>
            </a:pPr>
            <a:r>
              <a:rPr lang="en-US" sz="2400" b="1" dirty="0">
                <a:solidFill>
                  <a:srgbClr val="FF0000"/>
                </a:solidFill>
              </a:rPr>
              <a:t>3</a:t>
            </a:r>
            <a:r>
              <a:rPr lang="en-US" sz="2800" b="1" dirty="0"/>
              <a:t> </a:t>
            </a:r>
            <a:r>
              <a:rPr lang="en-US" sz="2800" b="1" i="1" dirty="0"/>
              <a:t>If we put bits into the mouths of horses so that they obey us, we guide their whole bodies as well</a:t>
            </a:r>
            <a:r>
              <a:rPr lang="en-US" sz="2800" b="1" dirty="0"/>
              <a:t>. </a:t>
            </a:r>
            <a:r>
              <a:rPr lang="en-US" sz="2400" b="1" dirty="0">
                <a:solidFill>
                  <a:srgbClr val="FF0000"/>
                </a:solidFill>
              </a:rPr>
              <a:t>4</a:t>
            </a:r>
            <a:r>
              <a:rPr lang="en-US" sz="2800" b="1" dirty="0"/>
              <a:t> </a:t>
            </a:r>
            <a:r>
              <a:rPr lang="en-US" sz="2800" b="1" i="1" dirty="0"/>
              <a:t>Look at the ships also: though they are so large and are driven by strong winds, they are guided by a very small rudder wherever the will of the pilot directs</a:t>
            </a:r>
            <a:r>
              <a:rPr lang="en-US" sz="2800" b="1" dirty="0"/>
              <a:t>. </a:t>
            </a:r>
            <a:r>
              <a:rPr lang="en-US" sz="2400" b="1" dirty="0">
                <a:solidFill>
                  <a:srgbClr val="FF0000"/>
                </a:solidFill>
              </a:rPr>
              <a:t>5</a:t>
            </a:r>
            <a:r>
              <a:rPr lang="en-US" sz="2800" b="1" dirty="0"/>
              <a:t> </a:t>
            </a:r>
            <a:r>
              <a:rPr lang="en-US" sz="2800" b="1" i="1" dirty="0">
                <a:solidFill>
                  <a:srgbClr val="0070C0"/>
                </a:solidFill>
              </a:rPr>
              <a:t>So also the tongue is a small member, </a:t>
            </a:r>
            <a:r>
              <a:rPr lang="en-US" sz="2800" b="1" i="1" dirty="0">
                <a:solidFill>
                  <a:srgbClr val="7030A0"/>
                </a:solidFill>
              </a:rPr>
              <a:t>yet it boasts </a:t>
            </a:r>
            <a:r>
              <a:rPr lang="en-US" sz="2800" b="1" i="1" dirty="0">
                <a:solidFill>
                  <a:srgbClr val="0070C0"/>
                </a:solidFill>
              </a:rPr>
              <a:t>of great things</a:t>
            </a:r>
            <a:r>
              <a:rPr lang="en-US" sz="2800" b="1" dirty="0"/>
              <a:t>… </a:t>
            </a:r>
          </a:p>
          <a:p>
            <a:pPr marL="0" indent="0">
              <a:buNone/>
            </a:pPr>
            <a:endParaRPr lang="en-US" sz="3600" b="1" dirty="0">
              <a:solidFill>
                <a:srgbClr val="0070C0"/>
              </a:solidFill>
            </a:endParaRPr>
          </a:p>
        </p:txBody>
      </p:sp>
    </p:spTree>
    <p:extLst>
      <p:ext uri="{BB962C8B-B14F-4D97-AF65-F5344CB8AC3E}">
        <p14:creationId xmlns:p14="http://schemas.microsoft.com/office/powerpoint/2010/main" val="30035183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 </a:t>
            </a:r>
            <a:r>
              <a:rPr lang="en-US" sz="3600" b="1" dirty="0">
                <a:effectLst/>
                <a:ea typeface="Calibri" panose="020F0502020204030204" pitchFamily="34" charset="0"/>
              </a:rPr>
              <a:t>Our tongues are a direct conduit of supernatural influences </a:t>
            </a:r>
            <a:r>
              <a:rPr lang="en-US" sz="3600" b="1" i="1" dirty="0">
                <a:effectLst/>
                <a:ea typeface="Calibri" panose="020F0502020204030204" pitchFamily="34" charset="0"/>
              </a:rPr>
              <a:t>(verses 3-8)</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514350" indent="-514350">
              <a:buFont typeface="+mj-lt"/>
              <a:buAutoNum type="alphaUcPeriod" startAt="2"/>
            </a:pPr>
            <a:r>
              <a:rPr lang="en-US" sz="2800" b="1" dirty="0"/>
              <a:t>Our tongues can be powerful conduits of demonic influence </a:t>
            </a:r>
            <a:r>
              <a:rPr lang="en-US" sz="2800" b="1" i="1" dirty="0"/>
              <a:t>(5b-8)</a:t>
            </a:r>
          </a:p>
          <a:p>
            <a:pPr marL="0" indent="0">
              <a:buNone/>
            </a:pPr>
            <a:r>
              <a:rPr lang="en-US" sz="2800" b="1" dirty="0"/>
              <a:t>“</a:t>
            </a:r>
            <a:r>
              <a:rPr lang="en-US" sz="2800" b="1" i="1" dirty="0"/>
              <a:t>You are of your father the devil, and your will is to do your father’s desires. He was a murderer from the beginning, and does not stand in the truth, because there is no truth in him. </a:t>
            </a:r>
            <a:r>
              <a:rPr lang="en-US" sz="2800" b="1" i="1" dirty="0">
                <a:solidFill>
                  <a:srgbClr val="0070C0"/>
                </a:solidFill>
              </a:rPr>
              <a:t>When he lies, he speaks out of his own character</a:t>
            </a:r>
            <a:r>
              <a:rPr lang="en-US" sz="2800" b="1" i="1" dirty="0"/>
              <a:t>, for he is a liar and the father of lies.</a:t>
            </a:r>
            <a:r>
              <a:rPr lang="en-US" sz="2800" b="1" dirty="0"/>
              <a:t>” </a:t>
            </a:r>
            <a:r>
              <a:rPr lang="en-US" sz="2800" b="1" dirty="0">
                <a:solidFill>
                  <a:srgbClr val="C00000"/>
                </a:solidFill>
              </a:rPr>
              <a:t>John 8:44 </a:t>
            </a:r>
          </a:p>
          <a:p>
            <a:pPr marL="0" indent="0">
              <a:buNone/>
            </a:pPr>
            <a:r>
              <a:rPr lang="en-US" sz="2800" b="1" dirty="0"/>
              <a:t>“</a:t>
            </a:r>
            <a:r>
              <a:rPr lang="en-US" sz="2800" b="1" i="1" dirty="0">
                <a:solidFill>
                  <a:srgbClr val="0070C0"/>
                </a:solidFill>
              </a:rPr>
              <a:t>Your adversary the devil prowls </a:t>
            </a:r>
            <a:r>
              <a:rPr lang="en-US" sz="2800" b="1" i="1" dirty="0"/>
              <a:t>around like a roaring lion, </a:t>
            </a:r>
            <a:r>
              <a:rPr lang="en-US" sz="2800" b="1" i="1" dirty="0">
                <a:solidFill>
                  <a:srgbClr val="0070C0"/>
                </a:solidFill>
              </a:rPr>
              <a:t>seeking someone to devour</a:t>
            </a:r>
            <a:r>
              <a:rPr lang="en-US" sz="2800" b="1" i="1" dirty="0"/>
              <a:t>.</a:t>
            </a:r>
            <a:r>
              <a:rPr lang="en-US" sz="2800" b="1" dirty="0"/>
              <a:t>” </a:t>
            </a:r>
            <a:r>
              <a:rPr lang="en-US" sz="2800" b="1" dirty="0">
                <a:solidFill>
                  <a:srgbClr val="C00000"/>
                </a:solidFill>
              </a:rPr>
              <a:t>1 Peter 5:8</a:t>
            </a:r>
            <a:endParaRPr lang="en-US" sz="3600" b="1" dirty="0">
              <a:solidFill>
                <a:srgbClr val="C00000"/>
              </a:solidFill>
            </a:endParaRPr>
          </a:p>
        </p:txBody>
      </p:sp>
    </p:spTree>
    <p:extLst>
      <p:ext uri="{BB962C8B-B14F-4D97-AF65-F5344CB8AC3E}">
        <p14:creationId xmlns:p14="http://schemas.microsoft.com/office/powerpoint/2010/main" val="1959830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circle(in)">
                                      <p:cBhvr>
                                        <p:cTn id="16"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600" b="1" dirty="0">
                <a:solidFill>
                  <a:srgbClr val="C00000"/>
                </a:solidFill>
                <a:effectLst/>
                <a:ea typeface="Calibri" panose="020F0502020204030204" pitchFamily="34" charset="0"/>
              </a:rPr>
              <a:t>II. </a:t>
            </a:r>
            <a:r>
              <a:rPr lang="en-US" sz="3600" b="1" dirty="0">
                <a:effectLst/>
                <a:ea typeface="Calibri" panose="020F0502020204030204" pitchFamily="34" charset="0"/>
              </a:rPr>
              <a:t>Our tongues are a direct conduit of supernatural influences </a:t>
            </a:r>
            <a:r>
              <a:rPr lang="en-US" sz="3600" b="1" i="1" dirty="0">
                <a:effectLst/>
                <a:ea typeface="Calibri" panose="020F0502020204030204" pitchFamily="34" charset="0"/>
              </a:rPr>
              <a:t>(verses 3-8)</a:t>
            </a:r>
            <a:endParaRPr lang="en-US" sz="3600" b="1" i="1" dirty="0"/>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514350" indent="-514350">
              <a:buFont typeface="+mj-lt"/>
              <a:buAutoNum type="alphaUcPeriod" startAt="2"/>
            </a:pPr>
            <a:r>
              <a:rPr lang="en-US" sz="2800" b="1" dirty="0"/>
              <a:t>Our tongues can be powerful conduits of demonic influence </a:t>
            </a:r>
            <a:r>
              <a:rPr lang="en-US" sz="2800" b="1" i="1" dirty="0"/>
              <a:t>(5b-8)</a:t>
            </a:r>
            <a:endParaRPr lang="en-US" sz="2800" b="1" dirty="0"/>
          </a:p>
          <a:p>
            <a:pPr marL="0" indent="0">
              <a:buNone/>
            </a:pPr>
            <a:r>
              <a:rPr lang="en-US" sz="2400" b="1" dirty="0">
                <a:solidFill>
                  <a:srgbClr val="FF0000"/>
                </a:solidFill>
              </a:rPr>
              <a:t>5</a:t>
            </a:r>
            <a:r>
              <a:rPr lang="en-US" sz="2800" b="1" dirty="0"/>
              <a:t> …</a:t>
            </a:r>
            <a:r>
              <a:rPr lang="en-US" sz="2800" b="1" i="1" dirty="0">
                <a:solidFill>
                  <a:srgbClr val="0070C0"/>
                </a:solidFill>
              </a:rPr>
              <a:t>How great a forest is set ablaze by such a small fire</a:t>
            </a:r>
            <a:r>
              <a:rPr lang="en-US" sz="2800" b="1" dirty="0"/>
              <a:t>! </a:t>
            </a:r>
            <a:r>
              <a:rPr lang="en-US" sz="2400" b="1" dirty="0">
                <a:solidFill>
                  <a:srgbClr val="FF0000"/>
                </a:solidFill>
              </a:rPr>
              <a:t>6</a:t>
            </a:r>
            <a:r>
              <a:rPr lang="en-US" sz="2800" b="1" dirty="0"/>
              <a:t> </a:t>
            </a:r>
            <a:r>
              <a:rPr lang="en-US" sz="2800" b="1" i="1" dirty="0">
                <a:solidFill>
                  <a:srgbClr val="0070C0"/>
                </a:solidFill>
              </a:rPr>
              <a:t>And the tongue is a fire, a world of unrighteousness. The tongue is set among our members, staining the whole body, setting on fire the entire course of life, and </a:t>
            </a:r>
            <a:r>
              <a:rPr lang="en-US" sz="2800" b="1" i="1" dirty="0">
                <a:solidFill>
                  <a:srgbClr val="7030A0"/>
                </a:solidFill>
              </a:rPr>
              <a:t>set on fire by hell</a:t>
            </a:r>
            <a:r>
              <a:rPr lang="en-US" sz="2800" b="1" dirty="0"/>
              <a:t>. </a:t>
            </a:r>
            <a:r>
              <a:rPr lang="en-US" sz="2400" b="1" dirty="0">
                <a:solidFill>
                  <a:srgbClr val="FF0000"/>
                </a:solidFill>
              </a:rPr>
              <a:t>7</a:t>
            </a:r>
            <a:r>
              <a:rPr lang="en-US" sz="2800" b="1" dirty="0"/>
              <a:t> </a:t>
            </a:r>
            <a:r>
              <a:rPr lang="en-US" sz="2800" b="1" i="1" dirty="0"/>
              <a:t>For every kind of beast and bird, of reptile and sea creature, can be tamed and has been tamed by mankind</a:t>
            </a:r>
            <a:r>
              <a:rPr lang="en-US" sz="2800" b="1" dirty="0"/>
              <a:t>, </a:t>
            </a:r>
            <a:r>
              <a:rPr lang="en-US" sz="2400" b="1" dirty="0">
                <a:solidFill>
                  <a:srgbClr val="FF0000"/>
                </a:solidFill>
              </a:rPr>
              <a:t>8</a:t>
            </a:r>
            <a:r>
              <a:rPr lang="en-US" sz="2800" b="1" dirty="0"/>
              <a:t> </a:t>
            </a:r>
            <a:r>
              <a:rPr lang="en-US" sz="2800" b="1" i="1" dirty="0"/>
              <a:t>but no human being can tame the tongue. It is a restless evil, full of deadly poison</a:t>
            </a:r>
            <a:r>
              <a:rPr lang="en-US" sz="2800" b="1" dirty="0"/>
              <a:t>. </a:t>
            </a:r>
            <a:endParaRPr lang="en-US" sz="3600" b="1" dirty="0">
              <a:solidFill>
                <a:srgbClr val="0070C0"/>
              </a:solidFill>
            </a:endParaRPr>
          </a:p>
        </p:txBody>
      </p:sp>
    </p:spTree>
    <p:extLst>
      <p:ext uri="{BB962C8B-B14F-4D97-AF65-F5344CB8AC3E}">
        <p14:creationId xmlns:p14="http://schemas.microsoft.com/office/powerpoint/2010/main" val="108397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963</TotalTime>
  <Words>1825</Words>
  <Application>Microsoft Office PowerPoint</Application>
  <PresentationFormat>Widescreen</PresentationFormat>
  <Paragraphs>64</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Calibri</vt:lpstr>
      <vt:lpstr>Rockwell</vt:lpstr>
      <vt:lpstr>Rockwell Condensed</vt:lpstr>
      <vt:lpstr>Wingdings</vt:lpstr>
      <vt:lpstr>Wood Type</vt:lpstr>
      <vt:lpstr>A living Faith</vt:lpstr>
      <vt:lpstr> James  3:1-12 </vt:lpstr>
      <vt:lpstr>I. Controlling our tongues is a sobering and challenging responsibility (verses 1-2)</vt:lpstr>
      <vt:lpstr>I. Controlling our tongues is a sobering and challenging responsibility (verses 1-2)</vt:lpstr>
      <vt:lpstr>II. Our tongues are a direct conduit of supernatural influences (verses 3-8)</vt:lpstr>
      <vt:lpstr>II. Our tongues are a direct conduit of supernatural influences (verses 3-8)</vt:lpstr>
      <vt:lpstr>II. Our tongues are a direct conduit of supernatural influences (verses 3-8)</vt:lpstr>
      <vt:lpstr>II. Our tongues are a direct conduit of supernatural influences (verses 3-8)</vt:lpstr>
      <vt:lpstr>II. Our tongues are a direct conduit of supernatural influences (verses 3-8)</vt:lpstr>
      <vt:lpstr>II. Our tongues are a direct conduit of supernatural influences (verses 3-8)</vt:lpstr>
      <vt:lpstr>II. Our tongues are a direct conduit of supernatural influences (verses 3-8)</vt:lpstr>
      <vt:lpstr>III. Seek God’s grace to speak God’s grace (verses 9-12)</vt:lpstr>
      <vt:lpstr>III. Seek God’s grace to speak God’s grace (verses 9-12)</vt:lpstr>
      <vt:lpstr>III. Seek God’s grace to speak God’s grace (verses 9-12)</vt:lpstr>
      <vt:lpstr>III. Seek God’s grace to speak God’s grace (verses 9-12)</vt:lpstr>
      <vt:lpstr>III. Seek God’s grace to speak God’s grace (verses 9-12)</vt:lpstr>
      <vt:lpstr>Matthew 7:15-20</vt:lpstr>
      <vt:lpstr>III. Seek God’s grace to speak God’s grace (verses 9-12)</vt:lpstr>
      <vt:lpstr>Matthew 7:15-20</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Michael DeMeo</cp:lastModifiedBy>
  <cp:revision>65</cp:revision>
  <dcterms:created xsi:type="dcterms:W3CDTF">2020-03-26T18:56:14Z</dcterms:created>
  <dcterms:modified xsi:type="dcterms:W3CDTF">2022-07-10T20:19:15Z</dcterms:modified>
</cp:coreProperties>
</file>