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6"/>
  </p:notesMasterIdLst>
  <p:sldIdLst>
    <p:sldId id="399" r:id="rId2"/>
    <p:sldId id="411" r:id="rId3"/>
    <p:sldId id="332" r:id="rId4"/>
    <p:sldId id="536" r:id="rId5"/>
    <p:sldId id="412" r:id="rId6"/>
    <p:sldId id="413" r:id="rId7"/>
    <p:sldId id="334" r:id="rId8"/>
    <p:sldId id="414" r:id="rId9"/>
    <p:sldId id="400" r:id="rId10"/>
    <p:sldId id="415" r:id="rId11"/>
    <p:sldId id="416" r:id="rId12"/>
    <p:sldId id="417" r:id="rId13"/>
    <p:sldId id="418" r:id="rId14"/>
    <p:sldId id="41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6/5/2022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1564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1564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8779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7932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6/5/2022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0799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0293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1644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39852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1116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6/5/2022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976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6/5/2022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4438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6/5/2022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4959612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7153835" y="785849"/>
            <a:ext cx="5038165" cy="1609344"/>
          </a:xfrm>
        </p:spPr>
        <p:txBody>
          <a:bodyPr/>
          <a:lstStyle/>
          <a:p>
            <a:pPr algn="ctr"/>
            <a:r>
              <a:rPr lang="en-US" b="1" dirty="0"/>
              <a:t>A living Faith</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118338" y="5429387"/>
            <a:ext cx="8208085" cy="1428613"/>
          </a:xfrm>
        </p:spPr>
        <p:txBody>
          <a:bodyPr>
            <a:noAutofit/>
          </a:bodyPr>
          <a:lstStyle/>
          <a:p>
            <a:pPr marL="0" indent="0">
              <a:lnSpc>
                <a:spcPct val="100000"/>
              </a:lnSpc>
              <a:buNone/>
            </a:pPr>
            <a:r>
              <a:rPr lang="en-US" sz="3600" b="1" dirty="0"/>
              <a:t>“</a:t>
            </a:r>
            <a:r>
              <a:rPr lang="en-US" sz="3600" b="1" i="1" dirty="0"/>
              <a:t>So also faith by itself, if it does     not have works, is dead</a:t>
            </a:r>
            <a:r>
              <a:rPr lang="en-US" sz="3600" b="1" dirty="0"/>
              <a:t>.” </a:t>
            </a:r>
            <a:r>
              <a:rPr lang="en-US" sz="3600" b="1" dirty="0">
                <a:solidFill>
                  <a:srgbClr val="C00000"/>
                </a:solidFill>
              </a:rPr>
              <a:t>James 2:17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God’s aims are always good and true </a:t>
            </a:r>
            <a:r>
              <a:rPr lang="en-US" sz="3600" b="1" i="1" dirty="0">
                <a:effectLst/>
                <a:ea typeface="Calibri" panose="020F0502020204030204" pitchFamily="34" charset="0"/>
              </a:rPr>
              <a:t>(verses 16-18)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lnSpc>
                <a:spcPct val="100000"/>
              </a:lnSpc>
              <a:buFont typeface="+mj-lt"/>
              <a:buAutoNum type="alphaUcPeriod" startAt="2"/>
            </a:pPr>
            <a:r>
              <a:rPr lang="en-US" sz="2800" b="1" dirty="0"/>
              <a:t>Do not be deceived into believing He has changed </a:t>
            </a:r>
            <a:r>
              <a:rPr lang="en-US" sz="2800" b="1" i="1" dirty="0"/>
              <a:t>(17)</a:t>
            </a:r>
          </a:p>
          <a:p>
            <a:pPr marL="0" indent="0">
              <a:lnSpc>
                <a:spcPct val="100000"/>
              </a:lnSpc>
              <a:buNone/>
            </a:pPr>
            <a:r>
              <a:rPr lang="en-US" sz="2800" b="1" i="1" dirty="0"/>
              <a:t>“You have heard that it was said, ‘You shall not commit adultery.’ But I say to you that everyone who looks at a woman </a:t>
            </a:r>
            <a:r>
              <a:rPr lang="en-US" sz="2800" b="1" i="1" dirty="0">
                <a:solidFill>
                  <a:srgbClr val="0070C0"/>
                </a:solidFill>
              </a:rPr>
              <a:t>with lustful intent </a:t>
            </a:r>
            <a:r>
              <a:rPr lang="en-US" sz="2800" b="1" i="1" dirty="0"/>
              <a:t>has already committed adultery with her in his heart.” </a:t>
            </a:r>
            <a:r>
              <a:rPr lang="en-US" sz="2800" b="1" dirty="0">
                <a:solidFill>
                  <a:srgbClr val="C00000"/>
                </a:solidFill>
              </a:rPr>
              <a:t>Matthew 5:27-28</a:t>
            </a:r>
            <a:r>
              <a:rPr lang="en-US" sz="2800" b="1" i="1" dirty="0">
                <a:solidFill>
                  <a:srgbClr val="C00000"/>
                </a:solidFill>
              </a:rPr>
              <a:t> </a:t>
            </a:r>
            <a:endParaRPr lang="en-US" sz="4400" b="1" i="1" dirty="0">
              <a:solidFill>
                <a:srgbClr val="C00000"/>
              </a:solidFill>
            </a:endParaRPr>
          </a:p>
        </p:txBody>
      </p:sp>
    </p:spTree>
    <p:extLst>
      <p:ext uri="{BB962C8B-B14F-4D97-AF65-F5344CB8AC3E}">
        <p14:creationId xmlns:p14="http://schemas.microsoft.com/office/powerpoint/2010/main" val="156809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God’s aims are always good and true </a:t>
            </a:r>
            <a:r>
              <a:rPr lang="en-US" sz="3600" b="1" i="1" dirty="0">
                <a:effectLst/>
                <a:ea typeface="Calibri" panose="020F0502020204030204" pitchFamily="34" charset="0"/>
              </a:rPr>
              <a:t>(verses 16-18)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lnSpc>
                <a:spcPct val="100000"/>
              </a:lnSpc>
              <a:buFont typeface="+mj-lt"/>
              <a:buAutoNum type="alphaUcPeriod" startAt="2"/>
            </a:pPr>
            <a:r>
              <a:rPr lang="en-US" sz="2800" b="1" dirty="0"/>
              <a:t>Do not be deceived into believing He has changed </a:t>
            </a:r>
            <a:r>
              <a:rPr lang="en-US" sz="2800" b="1" i="1" dirty="0"/>
              <a:t>(17)</a:t>
            </a:r>
          </a:p>
          <a:p>
            <a:pPr marL="0" indent="0">
              <a:lnSpc>
                <a:spcPct val="100000"/>
              </a:lnSpc>
              <a:buNone/>
            </a:pPr>
            <a:r>
              <a:rPr lang="en-US" sz="2800" b="1" dirty="0"/>
              <a:t>“</a:t>
            </a:r>
            <a:r>
              <a:rPr lang="en-US" sz="2800" b="1" i="1" dirty="0"/>
              <a:t>The man said, ‘The woman whom </a:t>
            </a:r>
            <a:r>
              <a:rPr lang="en-US" sz="2800" b="1" i="1" dirty="0">
                <a:solidFill>
                  <a:srgbClr val="0070C0"/>
                </a:solidFill>
              </a:rPr>
              <a:t>you gave </a:t>
            </a:r>
            <a:r>
              <a:rPr lang="en-US" sz="2800" b="1" i="1" dirty="0"/>
              <a:t>to be with me, </a:t>
            </a:r>
            <a:r>
              <a:rPr lang="en-US" sz="2800" b="1" i="1" dirty="0">
                <a:solidFill>
                  <a:srgbClr val="0070C0"/>
                </a:solidFill>
              </a:rPr>
              <a:t>she gave </a:t>
            </a:r>
            <a:r>
              <a:rPr lang="en-US" sz="2800" b="1" i="1" dirty="0"/>
              <a:t>me fruit of the tree, and I ate.</a:t>
            </a:r>
            <a:r>
              <a:rPr lang="en-US" sz="2800" b="1" dirty="0"/>
              <a:t>’” </a:t>
            </a:r>
            <a:r>
              <a:rPr lang="en-US" sz="2800" b="1" dirty="0">
                <a:solidFill>
                  <a:srgbClr val="C00000"/>
                </a:solidFill>
              </a:rPr>
              <a:t>Genesis 3:8</a:t>
            </a:r>
          </a:p>
          <a:p>
            <a:pPr marL="0" indent="0">
              <a:lnSpc>
                <a:spcPct val="100000"/>
              </a:lnSpc>
              <a:buNone/>
            </a:pPr>
            <a:r>
              <a:rPr lang="en-US" sz="2400" b="1" dirty="0">
                <a:solidFill>
                  <a:srgbClr val="FF0000"/>
                </a:solidFill>
              </a:rPr>
              <a:t>15</a:t>
            </a:r>
            <a:r>
              <a:rPr lang="en-US" sz="2800" b="1" dirty="0"/>
              <a:t> “…</a:t>
            </a:r>
            <a:r>
              <a:rPr lang="en-US" sz="2800" b="1" i="1" dirty="0"/>
              <a:t>and sin when it is fully grown brings forth </a:t>
            </a:r>
            <a:r>
              <a:rPr lang="en-US" sz="2800" b="1" i="1" dirty="0">
                <a:solidFill>
                  <a:srgbClr val="0070C0"/>
                </a:solidFill>
              </a:rPr>
              <a:t>death</a:t>
            </a:r>
            <a:r>
              <a:rPr lang="en-US" sz="2800" b="1" i="1" dirty="0"/>
              <a:t>.</a:t>
            </a:r>
            <a:r>
              <a:rPr lang="en-US" sz="2800" b="1" dirty="0"/>
              <a:t>”</a:t>
            </a:r>
            <a:endParaRPr lang="en-US" sz="5400" b="1" i="1" dirty="0">
              <a:solidFill>
                <a:srgbClr val="C00000"/>
              </a:solidFill>
            </a:endParaRPr>
          </a:p>
        </p:txBody>
      </p:sp>
    </p:spTree>
    <p:extLst>
      <p:ext uri="{BB962C8B-B14F-4D97-AF65-F5344CB8AC3E}">
        <p14:creationId xmlns:p14="http://schemas.microsoft.com/office/powerpoint/2010/main" val="300875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God’s aims are always good and true </a:t>
            </a:r>
            <a:r>
              <a:rPr lang="en-US" sz="3600" b="1" i="1" dirty="0">
                <a:effectLst/>
                <a:ea typeface="Calibri" panose="020F0502020204030204" pitchFamily="34" charset="0"/>
              </a:rPr>
              <a:t>(verses 16-18)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lnSpc>
                <a:spcPct val="100000"/>
              </a:lnSpc>
              <a:buFont typeface="+mj-lt"/>
              <a:buAutoNum type="alphaUcPeriod" startAt="2"/>
            </a:pPr>
            <a:r>
              <a:rPr lang="en-US" sz="2800" b="1" dirty="0"/>
              <a:t>Do not be deceived into believing He has changed </a:t>
            </a:r>
            <a:r>
              <a:rPr lang="en-US" sz="2800" b="1" i="1" dirty="0"/>
              <a:t>(17)</a:t>
            </a:r>
          </a:p>
          <a:p>
            <a:pPr marL="0" indent="0">
              <a:lnSpc>
                <a:spcPct val="100000"/>
              </a:lnSpc>
              <a:buNone/>
            </a:pPr>
            <a:r>
              <a:rPr lang="en-US" sz="2400" b="1" dirty="0">
                <a:solidFill>
                  <a:srgbClr val="FF0000"/>
                </a:solidFill>
              </a:rPr>
              <a:t>17</a:t>
            </a:r>
            <a:r>
              <a:rPr lang="en-US" sz="2800" b="1" dirty="0"/>
              <a:t> </a:t>
            </a:r>
            <a:r>
              <a:rPr lang="en-US" sz="2800" b="1" i="1" dirty="0"/>
              <a:t>Every good gift and every perfect gift is from above, coming down from </a:t>
            </a:r>
            <a:r>
              <a:rPr lang="en-US" sz="2800" b="1" i="1" dirty="0">
                <a:solidFill>
                  <a:srgbClr val="0070C0"/>
                </a:solidFill>
              </a:rPr>
              <a:t>the Father </a:t>
            </a:r>
            <a:r>
              <a:rPr lang="en-US" sz="2800" b="1" i="1" dirty="0"/>
              <a:t>of lights, </a:t>
            </a:r>
            <a:r>
              <a:rPr lang="en-US" sz="2800" b="1" i="1" dirty="0">
                <a:solidFill>
                  <a:srgbClr val="0070C0"/>
                </a:solidFill>
              </a:rPr>
              <a:t>with whom there is no variation or shadow due to change</a:t>
            </a:r>
            <a:r>
              <a:rPr lang="en-US" sz="2800" b="1" dirty="0"/>
              <a:t>.</a:t>
            </a:r>
            <a:endParaRPr lang="en-US" sz="6600" b="1" i="1" dirty="0">
              <a:solidFill>
                <a:srgbClr val="C00000"/>
              </a:solidFill>
            </a:endParaRPr>
          </a:p>
        </p:txBody>
      </p:sp>
    </p:spTree>
    <p:extLst>
      <p:ext uri="{BB962C8B-B14F-4D97-AF65-F5344CB8AC3E}">
        <p14:creationId xmlns:p14="http://schemas.microsoft.com/office/powerpoint/2010/main" val="30945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God’s aims are always good and true </a:t>
            </a:r>
            <a:r>
              <a:rPr lang="en-US" sz="3600" b="1" i="1" dirty="0">
                <a:effectLst/>
                <a:ea typeface="Calibri" panose="020F0502020204030204" pitchFamily="34" charset="0"/>
              </a:rPr>
              <a:t>(verses 16-18)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lnSpc>
                <a:spcPct val="100000"/>
              </a:lnSpc>
              <a:buFont typeface="+mj-lt"/>
              <a:buAutoNum type="alphaUcPeriod" startAt="3"/>
            </a:pPr>
            <a:r>
              <a:rPr lang="en-US" sz="2800" b="1" dirty="0"/>
              <a:t>Remember the life He has given you </a:t>
            </a:r>
            <a:r>
              <a:rPr lang="en-US" sz="2800" b="1" i="1" dirty="0"/>
              <a:t>(18)</a:t>
            </a:r>
          </a:p>
          <a:p>
            <a:pPr marL="0" indent="0">
              <a:lnSpc>
                <a:spcPct val="100000"/>
              </a:lnSpc>
              <a:buNone/>
            </a:pPr>
            <a:r>
              <a:rPr lang="en-US" sz="2400" b="1" dirty="0">
                <a:solidFill>
                  <a:srgbClr val="FF0000"/>
                </a:solidFill>
              </a:rPr>
              <a:t>18</a:t>
            </a:r>
            <a:r>
              <a:rPr lang="en-US" sz="2800" b="1" dirty="0"/>
              <a:t> </a:t>
            </a:r>
            <a:r>
              <a:rPr lang="en-US" sz="2800" b="1" i="1" dirty="0"/>
              <a:t>Of his own will he brought us forth by the word of truth, that we should be a kind of firstfruits of his creatures</a:t>
            </a:r>
            <a:r>
              <a:rPr lang="en-US" sz="2800" b="1" dirty="0"/>
              <a:t>.</a:t>
            </a:r>
          </a:p>
          <a:p>
            <a:pPr marL="0" indent="0">
              <a:lnSpc>
                <a:spcPct val="100000"/>
              </a:lnSpc>
              <a:buNone/>
            </a:pPr>
            <a:r>
              <a:rPr lang="en-US" sz="2400" b="1" dirty="0">
                <a:solidFill>
                  <a:srgbClr val="FF0000"/>
                </a:solidFill>
              </a:rPr>
              <a:t>18</a:t>
            </a:r>
            <a:r>
              <a:rPr lang="en-US" sz="2800" b="1" dirty="0">
                <a:solidFill>
                  <a:srgbClr val="FF0000"/>
                </a:solidFill>
              </a:rPr>
              <a:t> </a:t>
            </a:r>
            <a:r>
              <a:rPr lang="en-US" sz="2800" b="1" i="1" dirty="0">
                <a:solidFill>
                  <a:srgbClr val="0070C0"/>
                </a:solidFill>
              </a:rPr>
              <a:t>He </a:t>
            </a:r>
            <a:r>
              <a:rPr lang="en-US" sz="2800" b="1" i="1" u="sng" dirty="0">
                <a:solidFill>
                  <a:srgbClr val="0070C0"/>
                </a:solidFill>
              </a:rPr>
              <a:t>chose</a:t>
            </a:r>
            <a:r>
              <a:rPr lang="en-US" sz="2800" b="1" i="1" dirty="0">
                <a:solidFill>
                  <a:srgbClr val="0070C0"/>
                </a:solidFill>
              </a:rPr>
              <a:t> to give us birth through the word of truth</a:t>
            </a:r>
            <a:r>
              <a:rPr lang="en-US" sz="2800" b="1" i="1" dirty="0"/>
              <a:t>, that we might be a kind of firstfruits of all he created</a:t>
            </a:r>
            <a:r>
              <a:rPr lang="en-US" sz="2800" b="1" dirty="0"/>
              <a:t>. </a:t>
            </a:r>
            <a:r>
              <a:rPr lang="en-US" sz="2800" b="1" dirty="0">
                <a:solidFill>
                  <a:srgbClr val="C00000"/>
                </a:solidFill>
              </a:rPr>
              <a:t>NIV</a:t>
            </a:r>
          </a:p>
          <a:p>
            <a:pPr marL="0" indent="0">
              <a:lnSpc>
                <a:spcPct val="100000"/>
              </a:lnSpc>
              <a:buNone/>
            </a:pPr>
            <a:r>
              <a:rPr lang="en-US" sz="2800" b="1" dirty="0"/>
              <a:t>“…</a:t>
            </a:r>
            <a:r>
              <a:rPr lang="en-US" sz="2800" b="1" i="1" dirty="0"/>
              <a:t>to all who did receive him, who believed in his name, </a:t>
            </a:r>
            <a:r>
              <a:rPr lang="en-US" sz="2800" b="1" i="1" dirty="0">
                <a:solidFill>
                  <a:srgbClr val="0070C0"/>
                </a:solidFill>
              </a:rPr>
              <a:t>he gave the right to become children of God</a:t>
            </a:r>
            <a:r>
              <a:rPr lang="en-US" sz="2800" b="1" i="1" dirty="0"/>
              <a:t>, who were </a:t>
            </a:r>
            <a:r>
              <a:rPr lang="en-US" sz="2800" b="1" i="1" dirty="0">
                <a:solidFill>
                  <a:srgbClr val="0070C0"/>
                </a:solidFill>
              </a:rPr>
              <a:t>born</a:t>
            </a:r>
            <a:r>
              <a:rPr lang="en-US" sz="2800" b="1" i="1" dirty="0"/>
              <a:t>, not of blood nor of the will of the flesh nor of the will of man, but </a:t>
            </a:r>
            <a:r>
              <a:rPr lang="en-US" sz="2800" b="1" i="1" dirty="0">
                <a:solidFill>
                  <a:srgbClr val="0070C0"/>
                </a:solidFill>
              </a:rPr>
              <a:t>of God</a:t>
            </a:r>
            <a:r>
              <a:rPr lang="en-US" sz="2800" b="1" i="1" dirty="0"/>
              <a:t>.</a:t>
            </a:r>
            <a:r>
              <a:rPr lang="en-US" sz="2800" b="1" dirty="0"/>
              <a:t>” </a:t>
            </a:r>
            <a:r>
              <a:rPr lang="en-US" sz="2800" b="1" dirty="0">
                <a:solidFill>
                  <a:srgbClr val="C00000"/>
                </a:solidFill>
              </a:rPr>
              <a:t>John 1:12-13</a:t>
            </a:r>
            <a:endParaRPr lang="en-US" sz="6600" b="1" i="1" dirty="0">
              <a:solidFill>
                <a:srgbClr val="C00000"/>
              </a:solidFill>
            </a:endParaRPr>
          </a:p>
        </p:txBody>
      </p:sp>
    </p:spTree>
    <p:extLst>
      <p:ext uri="{BB962C8B-B14F-4D97-AF65-F5344CB8AC3E}">
        <p14:creationId xmlns:p14="http://schemas.microsoft.com/office/powerpoint/2010/main" val="146243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A73C4-4D99-C61A-AA40-BF5571D61901}"/>
              </a:ext>
            </a:extLst>
          </p:cNvPr>
          <p:cNvSpPr>
            <a:spLocks noGrp="1"/>
          </p:cNvSpPr>
          <p:nvPr>
            <p:ph type="title"/>
          </p:nvPr>
        </p:nvSpPr>
        <p:spPr/>
        <p:txBody>
          <a:bodyPr/>
          <a:lstStyle/>
          <a:p>
            <a:r>
              <a:rPr lang="en-US" dirty="0"/>
              <a:t>Children of God have a living faith that…</a:t>
            </a:r>
          </a:p>
        </p:txBody>
      </p:sp>
      <p:sp>
        <p:nvSpPr>
          <p:cNvPr id="3" name="Content Placeholder 2">
            <a:extLst>
              <a:ext uri="{FF2B5EF4-FFF2-40B4-BE49-F238E27FC236}">
                <a16:creationId xmlns:a16="http://schemas.microsoft.com/office/drawing/2014/main" id="{4B5C354A-156F-1490-CAD2-5279AF2F3205}"/>
              </a:ext>
            </a:extLst>
          </p:cNvPr>
          <p:cNvSpPr>
            <a:spLocks noGrp="1"/>
          </p:cNvSpPr>
          <p:nvPr>
            <p:ph idx="1"/>
          </p:nvPr>
        </p:nvSpPr>
        <p:spPr>
          <a:xfrm>
            <a:off x="1069848" y="2121408"/>
            <a:ext cx="5127752" cy="4050792"/>
          </a:xfrm>
        </p:spPr>
        <p:txBody>
          <a:bodyPr>
            <a:normAutofit lnSpcReduction="10000"/>
          </a:bodyPr>
          <a:lstStyle/>
          <a:p>
            <a:pPr marL="0" indent="0">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Tempers anger</a:t>
            </a:r>
          </a:p>
          <a:p>
            <a:pPr marL="0" indent="0">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R</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ejects wickedness</a:t>
            </a:r>
          </a:p>
          <a:p>
            <a:pPr marL="0" indent="0">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C</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ares in meaningful ways for the poor, the needy and the oppressed</a:t>
            </a:r>
          </a:p>
          <a:p>
            <a:pPr marL="0" indent="0">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R</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ejects partiality, quarrels and infighting in the family of God</a:t>
            </a:r>
          </a:p>
          <a:p>
            <a:pPr marL="0" indent="0">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hows love to all</a:t>
            </a:r>
          </a:p>
          <a:p>
            <a:pPr marL="0" indent="0">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C</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ontrols the tongue</a:t>
            </a:r>
          </a:p>
          <a:p>
            <a:pPr marL="0" indent="0">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eeks wisdom from God to live for Him well</a:t>
            </a:r>
          </a:p>
        </p:txBody>
      </p:sp>
      <p:sp>
        <p:nvSpPr>
          <p:cNvPr id="4" name="Content Placeholder 2">
            <a:extLst>
              <a:ext uri="{FF2B5EF4-FFF2-40B4-BE49-F238E27FC236}">
                <a16:creationId xmlns:a16="http://schemas.microsoft.com/office/drawing/2014/main" id="{8B11A539-1FA7-BB7A-A5A2-5E2463D0CEA0}"/>
              </a:ext>
            </a:extLst>
          </p:cNvPr>
          <p:cNvSpPr txBox="1">
            <a:spLocks/>
          </p:cNvSpPr>
          <p:nvPr/>
        </p:nvSpPr>
        <p:spPr>
          <a:xfrm>
            <a:off x="6388100" y="2093976"/>
            <a:ext cx="5127752" cy="4050792"/>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Sets God’s will above our own plans</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Approaches a life of riches with fear and trembling, knowing its dangers</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Practices patience</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Pursues peace</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Endures suffering</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Lives a life of integrity and repentance</a:t>
            </a:r>
          </a:p>
          <a:p>
            <a:pPr marL="0" marR="0" lvl="0" indent="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Prays continually, trusting that by God’s grace, prayer has great power</a:t>
            </a:r>
            <a:endParaRPr kumimoji="0" lang="en-US" sz="2800" b="1"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15992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par>
                          <p:cTn id="20" fill="hold">
                            <p:stCondLst>
                              <p:cond delay="8000"/>
                            </p:stCondLst>
                            <p:childTnLst>
                              <p:par>
                                <p:cTn id="21" presetID="6" presetClass="entr" presetSubtype="1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par>
                          <p:cTn id="24" fill="hold">
                            <p:stCondLst>
                              <p:cond delay="10000"/>
                            </p:stCondLst>
                            <p:childTnLst>
                              <p:par>
                                <p:cTn id="25" presetID="6" presetClass="entr" presetSubtype="16"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par>
                          <p:cTn id="28" fill="hold">
                            <p:stCondLst>
                              <p:cond delay="12000"/>
                            </p:stCondLst>
                            <p:childTnLst>
                              <p:par>
                                <p:cTn id="29" presetID="6" presetClass="entr" presetSubtype="16"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2000"/>
                                        <p:tgtEl>
                                          <p:spTgt spid="3">
                                            <p:txEl>
                                              <p:pRg st="6" end="6"/>
                                            </p:txEl>
                                          </p:spTgt>
                                        </p:tgtEl>
                                      </p:cBhvr>
                                    </p:animEffect>
                                  </p:childTnLst>
                                </p:cTn>
                              </p:par>
                            </p:childTnLst>
                          </p:cTn>
                        </p:par>
                        <p:par>
                          <p:cTn id="32" fill="hold">
                            <p:stCondLst>
                              <p:cond delay="14000"/>
                            </p:stCondLst>
                            <p:childTnLst>
                              <p:par>
                                <p:cTn id="33" presetID="6" presetClass="entr" presetSubtype="16" fill="hold"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circle(in)">
                                      <p:cBhvr>
                                        <p:cTn id="35" dur="2000"/>
                                        <p:tgtEl>
                                          <p:spTgt spid="4">
                                            <p:txEl>
                                              <p:pRg st="0" end="0"/>
                                            </p:txEl>
                                          </p:spTgt>
                                        </p:tgtEl>
                                      </p:cBhvr>
                                    </p:animEffect>
                                  </p:childTnLst>
                                </p:cTn>
                              </p:par>
                            </p:childTnLst>
                          </p:cTn>
                        </p:par>
                        <p:par>
                          <p:cTn id="36" fill="hold">
                            <p:stCondLst>
                              <p:cond delay="16000"/>
                            </p:stCondLst>
                            <p:childTnLst>
                              <p:par>
                                <p:cTn id="37" presetID="6" presetClass="entr" presetSubtype="16" fill="hold" nodeType="after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Effect transition="in" filter="circle(in)">
                                      <p:cBhvr>
                                        <p:cTn id="39" dur="2000"/>
                                        <p:tgtEl>
                                          <p:spTgt spid="4">
                                            <p:txEl>
                                              <p:pRg st="1" end="1"/>
                                            </p:txEl>
                                          </p:spTgt>
                                        </p:tgtEl>
                                      </p:cBhvr>
                                    </p:animEffect>
                                  </p:childTnLst>
                                </p:cTn>
                              </p:par>
                            </p:childTnLst>
                          </p:cTn>
                        </p:par>
                        <p:par>
                          <p:cTn id="40" fill="hold">
                            <p:stCondLst>
                              <p:cond delay="18000"/>
                            </p:stCondLst>
                            <p:childTnLst>
                              <p:par>
                                <p:cTn id="41" presetID="6" presetClass="entr" presetSubtype="16" fill="hold" nodeType="after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circle(in)">
                                      <p:cBhvr>
                                        <p:cTn id="43" dur="2000"/>
                                        <p:tgtEl>
                                          <p:spTgt spid="4">
                                            <p:txEl>
                                              <p:pRg st="2" end="2"/>
                                            </p:txEl>
                                          </p:spTgt>
                                        </p:tgtEl>
                                      </p:cBhvr>
                                    </p:animEffect>
                                  </p:childTnLst>
                                </p:cTn>
                              </p:par>
                            </p:childTnLst>
                          </p:cTn>
                        </p:par>
                        <p:par>
                          <p:cTn id="44" fill="hold">
                            <p:stCondLst>
                              <p:cond delay="20000"/>
                            </p:stCondLst>
                            <p:childTnLst>
                              <p:par>
                                <p:cTn id="45" presetID="6" presetClass="entr" presetSubtype="16" fill="hold" nodeType="after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circle(in)">
                                      <p:cBhvr>
                                        <p:cTn id="47" dur="2000"/>
                                        <p:tgtEl>
                                          <p:spTgt spid="4">
                                            <p:txEl>
                                              <p:pRg st="3" end="3"/>
                                            </p:txEl>
                                          </p:spTgt>
                                        </p:tgtEl>
                                      </p:cBhvr>
                                    </p:animEffect>
                                  </p:childTnLst>
                                </p:cTn>
                              </p:par>
                            </p:childTnLst>
                          </p:cTn>
                        </p:par>
                        <p:par>
                          <p:cTn id="48" fill="hold">
                            <p:stCondLst>
                              <p:cond delay="22000"/>
                            </p:stCondLst>
                            <p:childTnLst>
                              <p:par>
                                <p:cTn id="49" presetID="6" presetClass="entr" presetSubtype="16" fill="hold" nodeType="after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Effect transition="in" filter="circle(in)">
                                      <p:cBhvr>
                                        <p:cTn id="51" dur="2000"/>
                                        <p:tgtEl>
                                          <p:spTgt spid="4">
                                            <p:txEl>
                                              <p:pRg st="4" end="4"/>
                                            </p:txEl>
                                          </p:spTgt>
                                        </p:tgtEl>
                                      </p:cBhvr>
                                    </p:animEffect>
                                  </p:childTnLst>
                                </p:cTn>
                              </p:par>
                            </p:childTnLst>
                          </p:cTn>
                        </p:par>
                        <p:par>
                          <p:cTn id="52" fill="hold">
                            <p:stCondLst>
                              <p:cond delay="24000"/>
                            </p:stCondLst>
                            <p:childTnLst>
                              <p:par>
                                <p:cTn id="53" presetID="6" presetClass="entr" presetSubtype="16" fill="hold" nodeType="after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Effect transition="in" filter="circle(in)">
                                      <p:cBhvr>
                                        <p:cTn id="55" dur="2000"/>
                                        <p:tgtEl>
                                          <p:spTgt spid="4">
                                            <p:txEl>
                                              <p:pRg st="5" end="5"/>
                                            </p:txEl>
                                          </p:spTgt>
                                        </p:tgtEl>
                                      </p:cBhvr>
                                    </p:animEffect>
                                  </p:childTnLst>
                                </p:cTn>
                              </p:par>
                            </p:childTnLst>
                          </p:cTn>
                        </p:par>
                        <p:par>
                          <p:cTn id="56" fill="hold">
                            <p:stCondLst>
                              <p:cond delay="26000"/>
                            </p:stCondLst>
                            <p:childTnLst>
                              <p:par>
                                <p:cTn id="57" presetID="6" presetClass="entr" presetSubtype="16" fill="hold" nodeType="after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animEffect transition="in" filter="circle(in)">
                                      <p:cBhvr>
                                        <p:cTn id="59"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C93B70-480E-5F7F-B33A-5C342D94669F}"/>
              </a:ext>
            </a:extLst>
          </p:cNvPr>
          <p:cNvSpPr>
            <a:spLocks noGrp="1"/>
          </p:cNvSpPr>
          <p:nvPr>
            <p:ph idx="1"/>
          </p:nvPr>
        </p:nvSpPr>
        <p:spPr/>
        <p:txBody>
          <a:bodyPr>
            <a:normAutofit/>
          </a:bodyPr>
          <a:lstStyle/>
          <a:p>
            <a:pPr marL="0" indent="0">
              <a:buNone/>
            </a:pPr>
            <a:r>
              <a:rPr lang="en-US" sz="3600" b="1" dirty="0">
                <a:solidFill>
                  <a:srgbClr val="000000"/>
                </a:solidFill>
                <a:effectLst/>
                <a:ea typeface="Calibri" panose="020F0502020204030204" pitchFamily="34" charset="0"/>
              </a:rPr>
              <a:t>“What comes into our minds when we think about God is the most important thing about us.” </a:t>
            </a:r>
          </a:p>
          <a:p>
            <a:pPr marL="0" indent="0">
              <a:buNone/>
            </a:pPr>
            <a:r>
              <a:rPr lang="en-US" sz="3600" b="1" dirty="0">
                <a:solidFill>
                  <a:srgbClr val="C00000"/>
                </a:solidFill>
                <a:effectLst/>
                <a:ea typeface="Calibri" panose="020F0502020204030204" pitchFamily="34" charset="0"/>
              </a:rPr>
              <a:t>A.W. Tozer</a:t>
            </a:r>
          </a:p>
          <a:p>
            <a:pPr marL="0" indent="0">
              <a:buNone/>
            </a:pPr>
            <a:endParaRPr lang="en-US" sz="3200" b="1" dirty="0">
              <a:solidFill>
                <a:srgbClr val="000000"/>
              </a:solidFill>
              <a:effectLst/>
              <a:ea typeface="Calibri" panose="020F0502020204030204" pitchFamily="34" charset="0"/>
            </a:endParaRPr>
          </a:p>
          <a:p>
            <a:pPr marL="0" indent="0" algn="ctr">
              <a:buNone/>
            </a:pPr>
            <a:r>
              <a:rPr lang="en-US" sz="3200" b="1" i="1" dirty="0">
                <a:solidFill>
                  <a:srgbClr val="000000"/>
                </a:solidFill>
                <a:effectLst/>
                <a:ea typeface="Calibri" panose="020F0502020204030204" pitchFamily="34" charset="0"/>
              </a:rPr>
              <a:t>What do you think about God when your character is tested by </a:t>
            </a:r>
            <a:r>
              <a:rPr lang="en-US" sz="3200" b="1" i="1" dirty="0">
                <a:solidFill>
                  <a:srgbClr val="0070C0"/>
                </a:solidFill>
                <a:effectLst/>
                <a:ea typeface="Calibri" panose="020F0502020204030204" pitchFamily="34" charset="0"/>
              </a:rPr>
              <a:t>trials</a:t>
            </a:r>
            <a:r>
              <a:rPr lang="en-US" sz="3200" b="1" i="1" dirty="0">
                <a:solidFill>
                  <a:srgbClr val="000000"/>
                </a:solidFill>
                <a:effectLst/>
                <a:ea typeface="Calibri" panose="020F0502020204030204" pitchFamily="34" charset="0"/>
              </a:rPr>
              <a:t> or is being subject to </a:t>
            </a:r>
            <a:r>
              <a:rPr lang="en-US" sz="3200" b="1" i="1" dirty="0">
                <a:solidFill>
                  <a:srgbClr val="0070C0"/>
                </a:solidFill>
                <a:effectLst/>
                <a:ea typeface="Calibri" panose="020F0502020204030204" pitchFamily="34" charset="0"/>
              </a:rPr>
              <a:t>temptation</a:t>
            </a:r>
            <a:r>
              <a:rPr lang="en-US" sz="3200" b="1" i="1" dirty="0">
                <a:solidFill>
                  <a:srgbClr val="000000"/>
                </a:solidFill>
                <a:effectLst/>
                <a:ea typeface="Calibri" panose="020F0502020204030204" pitchFamily="34" charset="0"/>
              </a:rPr>
              <a:t>?</a:t>
            </a:r>
            <a:endParaRPr lang="en-US" sz="6000" b="1" i="1" dirty="0">
              <a:solidFill>
                <a:srgbClr val="C00000"/>
              </a:solidFill>
            </a:endParaRPr>
          </a:p>
        </p:txBody>
      </p:sp>
    </p:spTree>
    <p:extLst>
      <p:ext uri="{BB962C8B-B14F-4D97-AF65-F5344CB8AC3E}">
        <p14:creationId xmlns:p14="http://schemas.microsoft.com/office/powerpoint/2010/main" val="63281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8930774" y="1962431"/>
            <a:ext cx="3113313" cy="1157287"/>
          </a:xfrm>
        </p:spPr>
        <p:txBody>
          <a:bodyPr/>
          <a:lstStyle/>
          <a:p>
            <a:pPr algn="ctr"/>
            <a:br>
              <a:rPr lang="en-US" sz="3600" b="1" i="1" dirty="0">
                <a:solidFill>
                  <a:schemeClr val="bg1"/>
                </a:solidFill>
              </a:rPr>
            </a:br>
            <a:r>
              <a:rPr lang="en-US" sz="3600" b="1" i="1" dirty="0">
                <a:solidFill>
                  <a:schemeClr val="bg1"/>
                </a:solidFill>
              </a:rPr>
              <a:t>James 1:12-18</a:t>
            </a:r>
            <a:br>
              <a:rPr lang="en-US" sz="3600" b="1" dirty="0">
                <a:solidFill>
                  <a:schemeClr val="bg1"/>
                </a:solidFill>
              </a:rPr>
            </a:br>
            <a:endParaRPr lang="en-US" sz="3600" b="1" dirty="0">
              <a:solidFill>
                <a:schemeClr val="bg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7039" y="2541074"/>
            <a:ext cx="3792071"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000" b="1" i="0" u="none" strike="noStrike" kern="1200" cap="all" spc="0" normalizeH="0" baseline="0" noProof="0" dirty="0">
                <a:ln>
                  <a:noFill/>
                </a:ln>
                <a:solidFill>
                  <a:prstClr val="white"/>
                </a:solidFill>
                <a:effectLst/>
                <a:uLnTx/>
                <a:uFillTx/>
                <a:latin typeface="Rockwell Condensed" panose="02060603050405020104"/>
                <a:ea typeface="+mj-ea"/>
                <a:cs typeface="+mj-cs"/>
              </a:rPr>
              <a:t>God’s aims are always good and true</a:t>
            </a: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God is the source and giver of life </a:t>
            </a:r>
            <a:r>
              <a:rPr lang="en-US" sz="3600" b="1" i="1" dirty="0">
                <a:effectLst/>
                <a:ea typeface="Calibri" panose="020F0502020204030204" pitchFamily="34" charset="0"/>
              </a:rPr>
              <a:t>(verses 12-13)</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569848"/>
          </a:xfrm>
        </p:spPr>
        <p:txBody>
          <a:bodyPr>
            <a:normAutofit/>
          </a:bodyPr>
          <a:lstStyle/>
          <a:p>
            <a:pPr marL="0" indent="0">
              <a:buNone/>
            </a:pPr>
            <a:r>
              <a:rPr lang="en-US" sz="2400" b="1" dirty="0">
                <a:solidFill>
                  <a:srgbClr val="FF0000"/>
                </a:solidFill>
              </a:rPr>
              <a:t>12</a:t>
            </a:r>
            <a:r>
              <a:rPr lang="en-US" sz="2800" b="1" dirty="0"/>
              <a:t> </a:t>
            </a:r>
            <a:r>
              <a:rPr lang="en-US" sz="2800" b="1" i="1" dirty="0">
                <a:solidFill>
                  <a:srgbClr val="0070C0"/>
                </a:solidFill>
              </a:rPr>
              <a:t>Blessed is the man who remains steadfast under trial</a:t>
            </a:r>
            <a:r>
              <a:rPr lang="en-US" sz="2800" b="1" i="1" dirty="0"/>
              <a:t>, for when he has stood the test he will receive the crown of life, which God has promised to those who love him</a:t>
            </a:r>
            <a:r>
              <a:rPr lang="en-US" sz="2800" b="1" dirty="0"/>
              <a:t>.</a:t>
            </a:r>
            <a:endParaRPr lang="en-US" sz="4400" b="1" dirty="0">
              <a:solidFill>
                <a:srgbClr val="7030A0"/>
              </a:solidFill>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God is the source and giver of life </a:t>
            </a:r>
            <a:r>
              <a:rPr lang="en-US" sz="3600" b="1" i="1" dirty="0">
                <a:effectLst/>
                <a:ea typeface="Calibri" panose="020F0502020204030204" pitchFamily="34" charset="0"/>
              </a:rPr>
              <a:t>(verses 12-13)</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569848"/>
          </a:xfrm>
        </p:spPr>
        <p:txBody>
          <a:bodyPr>
            <a:normAutofit/>
          </a:bodyPr>
          <a:lstStyle/>
          <a:p>
            <a:pPr marL="0" indent="0">
              <a:buNone/>
            </a:pPr>
            <a:r>
              <a:rPr lang="en-US" sz="2400" b="1" dirty="0">
                <a:solidFill>
                  <a:srgbClr val="FF0000"/>
                </a:solidFill>
              </a:rPr>
              <a:t>12</a:t>
            </a:r>
            <a:r>
              <a:rPr lang="en-US" sz="2800" b="1" dirty="0"/>
              <a:t> </a:t>
            </a:r>
            <a:r>
              <a:rPr lang="en-US" sz="2800" b="1" i="1" dirty="0"/>
              <a:t>Blessed is the man who remains steadfast under trial, </a:t>
            </a:r>
            <a:r>
              <a:rPr lang="en-US" sz="2800" b="1" i="1" dirty="0">
                <a:solidFill>
                  <a:srgbClr val="0070C0"/>
                </a:solidFill>
              </a:rPr>
              <a:t>for when he has stood the test he will receive </a:t>
            </a:r>
            <a:r>
              <a:rPr lang="en-US" sz="2800" b="1" i="1" dirty="0">
                <a:solidFill>
                  <a:srgbClr val="7030A0"/>
                </a:solidFill>
              </a:rPr>
              <a:t>the crown of life</a:t>
            </a:r>
            <a:r>
              <a:rPr lang="en-US" sz="2800" b="1" i="1" dirty="0">
                <a:solidFill>
                  <a:srgbClr val="0070C0"/>
                </a:solidFill>
              </a:rPr>
              <a:t>, which God has promised to those who love him</a:t>
            </a:r>
            <a:r>
              <a:rPr lang="en-US" sz="2800" b="1" dirty="0"/>
              <a:t>.</a:t>
            </a:r>
          </a:p>
          <a:p>
            <a:pPr marL="0" indent="0">
              <a:buNone/>
            </a:pPr>
            <a:r>
              <a:rPr lang="en-US" sz="2800" b="1" dirty="0"/>
              <a:t>“</a:t>
            </a:r>
            <a:r>
              <a:rPr lang="en-US" sz="2800" b="1" i="1" dirty="0"/>
              <a:t>Do not fear what you are about to suffer. Behold, the devil is about to throw some of you into prison, that you may be tested, and for ten days you will have tribulation. Be faithful </a:t>
            </a:r>
            <a:r>
              <a:rPr lang="en-US" sz="2800" b="1" i="1" dirty="0">
                <a:solidFill>
                  <a:srgbClr val="0070C0"/>
                </a:solidFill>
              </a:rPr>
              <a:t>unto death</a:t>
            </a:r>
            <a:r>
              <a:rPr lang="en-US" sz="2800" b="1" i="1" dirty="0"/>
              <a:t>, and I will give you </a:t>
            </a:r>
            <a:r>
              <a:rPr lang="en-US" sz="2800" b="1" i="1" dirty="0">
                <a:solidFill>
                  <a:srgbClr val="7030A0"/>
                </a:solidFill>
              </a:rPr>
              <a:t>the crown of life</a:t>
            </a:r>
            <a:r>
              <a:rPr lang="en-US" sz="2800" b="1" i="1" dirty="0"/>
              <a:t>.</a:t>
            </a:r>
            <a:r>
              <a:rPr lang="en-US" sz="2800" b="1" dirty="0"/>
              <a:t>” </a:t>
            </a:r>
            <a:r>
              <a:rPr lang="en-US" sz="2800" b="1" dirty="0">
                <a:solidFill>
                  <a:srgbClr val="C00000"/>
                </a:solidFill>
              </a:rPr>
              <a:t>Revelation 2:10</a:t>
            </a:r>
            <a:endParaRPr lang="en-US" sz="5400" b="1" dirty="0">
              <a:solidFill>
                <a:srgbClr val="C00000"/>
              </a:solidFill>
            </a:endParaRPr>
          </a:p>
        </p:txBody>
      </p:sp>
    </p:spTree>
    <p:extLst>
      <p:ext uri="{BB962C8B-B14F-4D97-AF65-F5344CB8AC3E}">
        <p14:creationId xmlns:p14="http://schemas.microsoft.com/office/powerpoint/2010/main" val="308764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God is the source and giver of life </a:t>
            </a:r>
            <a:r>
              <a:rPr lang="en-US" sz="3600" b="1" i="1" dirty="0">
                <a:effectLst/>
                <a:ea typeface="Calibri" panose="020F0502020204030204" pitchFamily="34" charset="0"/>
              </a:rPr>
              <a:t>(verses 12-13)</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569848"/>
          </a:xfrm>
        </p:spPr>
        <p:txBody>
          <a:bodyPr>
            <a:normAutofit/>
          </a:bodyPr>
          <a:lstStyle/>
          <a:p>
            <a:pPr marL="0" indent="0">
              <a:buNone/>
            </a:pPr>
            <a:r>
              <a:rPr lang="en-US" sz="2400" b="1" dirty="0">
                <a:solidFill>
                  <a:srgbClr val="FF0000"/>
                </a:solidFill>
              </a:rPr>
              <a:t>13</a:t>
            </a:r>
            <a:r>
              <a:rPr lang="en-US" sz="2800" b="1" dirty="0"/>
              <a:t> </a:t>
            </a:r>
            <a:r>
              <a:rPr lang="en-US" sz="2800" b="1" i="1" dirty="0">
                <a:solidFill>
                  <a:srgbClr val="0070C0"/>
                </a:solidFill>
              </a:rPr>
              <a:t>Let no one say </a:t>
            </a:r>
            <a:r>
              <a:rPr lang="en-US" sz="2800" b="1" i="1" dirty="0"/>
              <a:t>when he is tempted, “I am being tempted by God,” for God cannot be tempted with evil, and he himself tempts no one</a:t>
            </a:r>
            <a:r>
              <a:rPr lang="en-US" sz="2800" b="1" dirty="0"/>
              <a:t>.</a:t>
            </a:r>
            <a:endParaRPr lang="en-US" sz="6600" b="1" dirty="0">
              <a:solidFill>
                <a:srgbClr val="C00000"/>
              </a:solidFill>
            </a:endParaRPr>
          </a:p>
        </p:txBody>
      </p:sp>
    </p:spTree>
    <p:extLst>
      <p:ext uri="{BB962C8B-B14F-4D97-AF65-F5344CB8AC3E}">
        <p14:creationId xmlns:p14="http://schemas.microsoft.com/office/powerpoint/2010/main" val="320531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Every individual is the source of their own sin and death </a:t>
            </a:r>
            <a:r>
              <a:rPr lang="en-US" sz="3600" b="1" i="1" dirty="0">
                <a:effectLst/>
                <a:ea typeface="Calibri" panose="020F0502020204030204" pitchFamily="34" charset="0"/>
              </a:rPr>
              <a:t>(verses 14-15)</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14</a:t>
            </a:r>
            <a:r>
              <a:rPr lang="en-US" sz="2800" b="1" dirty="0"/>
              <a:t> </a:t>
            </a:r>
            <a:r>
              <a:rPr lang="en-US" sz="2800" b="1" i="1" dirty="0">
                <a:solidFill>
                  <a:srgbClr val="0070C0"/>
                </a:solidFill>
              </a:rPr>
              <a:t>But each person is tempted when he is </a:t>
            </a:r>
            <a:r>
              <a:rPr lang="en-US" sz="2800" b="1" i="1" dirty="0">
                <a:solidFill>
                  <a:srgbClr val="7030A0"/>
                </a:solidFill>
              </a:rPr>
              <a:t>lured</a:t>
            </a:r>
            <a:r>
              <a:rPr lang="en-US" sz="2800" b="1" i="1" dirty="0">
                <a:solidFill>
                  <a:srgbClr val="FF0000"/>
                </a:solidFill>
              </a:rPr>
              <a:t>*</a:t>
            </a:r>
            <a:r>
              <a:rPr lang="en-US" sz="2800" b="1" i="1" dirty="0">
                <a:solidFill>
                  <a:srgbClr val="0070C0"/>
                </a:solidFill>
              </a:rPr>
              <a:t> and enticed by his own desire</a:t>
            </a:r>
            <a:r>
              <a:rPr lang="en-US" sz="2800" b="1" dirty="0"/>
              <a:t>. </a:t>
            </a:r>
            <a:r>
              <a:rPr lang="en-US" sz="2400" b="1" dirty="0">
                <a:solidFill>
                  <a:srgbClr val="FF0000"/>
                </a:solidFill>
              </a:rPr>
              <a:t>15</a:t>
            </a:r>
            <a:r>
              <a:rPr lang="en-US" sz="2800" b="1" dirty="0"/>
              <a:t> </a:t>
            </a:r>
            <a:r>
              <a:rPr lang="en-US" sz="2800" b="1" i="1" dirty="0"/>
              <a:t>Then desire when it has conceived gives birth to sin, and sin when it is fully grown brings forth death</a:t>
            </a:r>
            <a:r>
              <a:rPr lang="en-US" sz="2800" b="1" dirty="0"/>
              <a:t>. </a:t>
            </a:r>
          </a:p>
          <a:p>
            <a:pPr marL="0" indent="0">
              <a:buNone/>
            </a:pPr>
            <a:endParaRPr lang="en-US" sz="2800" b="1" dirty="0">
              <a:solidFill>
                <a:srgbClr val="C00000"/>
              </a:solidFill>
            </a:endParaRPr>
          </a:p>
          <a:p>
            <a:pPr marL="0" indent="0">
              <a:buNone/>
            </a:pPr>
            <a:endParaRPr lang="en-US" sz="2800" b="1" dirty="0">
              <a:solidFill>
                <a:srgbClr val="C00000"/>
              </a:solidFill>
            </a:endParaRPr>
          </a:p>
          <a:p>
            <a:pPr marL="0" indent="0">
              <a:buNone/>
            </a:pPr>
            <a:endParaRPr lang="en-US" sz="2800" b="1" dirty="0">
              <a:solidFill>
                <a:srgbClr val="C00000"/>
              </a:solidFill>
            </a:endParaRPr>
          </a:p>
          <a:p>
            <a:pPr marL="0" indent="0">
              <a:buNone/>
            </a:pPr>
            <a:r>
              <a:rPr lang="en-US" sz="2800" b="1" dirty="0">
                <a:solidFill>
                  <a:srgbClr val="FF0000"/>
                </a:solidFill>
              </a:rPr>
              <a:t>*</a:t>
            </a:r>
            <a:r>
              <a:rPr lang="en-US" sz="2800" b="1" dirty="0">
                <a:solidFill>
                  <a:srgbClr val="7030A0"/>
                </a:solidFill>
              </a:rPr>
              <a:t> to drag away, with the connotation of initial reluctance</a:t>
            </a:r>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Effect transition="in" filter="circle(in)">
                                      <p:cBhvr>
                                        <p:cTn id="11"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Every individual is the source of their own sin and death </a:t>
            </a:r>
            <a:r>
              <a:rPr lang="en-US" sz="3600" b="1" i="1" dirty="0">
                <a:effectLst/>
                <a:ea typeface="Calibri" panose="020F0502020204030204" pitchFamily="34" charset="0"/>
              </a:rPr>
              <a:t>(verses 14-15)</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14</a:t>
            </a:r>
            <a:r>
              <a:rPr lang="en-US" sz="2800" b="1" dirty="0"/>
              <a:t> </a:t>
            </a:r>
            <a:r>
              <a:rPr lang="en-US" sz="2800" b="1" i="1" dirty="0"/>
              <a:t>But each person is tempted when he is lured and enticed by his own desire</a:t>
            </a:r>
            <a:r>
              <a:rPr lang="en-US" sz="2800" b="1" dirty="0"/>
              <a:t>. </a:t>
            </a:r>
            <a:r>
              <a:rPr lang="en-US" sz="2400" b="1" dirty="0">
                <a:solidFill>
                  <a:srgbClr val="FF0000"/>
                </a:solidFill>
              </a:rPr>
              <a:t>15</a:t>
            </a:r>
            <a:r>
              <a:rPr lang="en-US" sz="2800" b="1" dirty="0"/>
              <a:t> </a:t>
            </a:r>
            <a:r>
              <a:rPr lang="en-US" sz="2800" b="1" i="1" dirty="0">
                <a:solidFill>
                  <a:srgbClr val="0070C0"/>
                </a:solidFill>
              </a:rPr>
              <a:t>Then desire when it has conceived gives birth to sin, and sin when it is fully grown brings forth </a:t>
            </a:r>
            <a:r>
              <a:rPr lang="en-US" sz="2800" b="1" i="1" dirty="0">
                <a:solidFill>
                  <a:srgbClr val="7030A0"/>
                </a:solidFill>
              </a:rPr>
              <a:t>death</a:t>
            </a:r>
            <a:r>
              <a:rPr lang="en-US" sz="2800" b="1" dirty="0"/>
              <a:t>. </a:t>
            </a:r>
          </a:p>
          <a:p>
            <a:pPr marL="0" indent="0">
              <a:buNone/>
            </a:pPr>
            <a:endParaRPr lang="en-US" sz="2800" b="1" dirty="0">
              <a:solidFill>
                <a:srgbClr val="C00000"/>
              </a:solidFill>
            </a:endParaRPr>
          </a:p>
          <a:p>
            <a:pPr marL="0" indent="0">
              <a:buNone/>
            </a:pPr>
            <a:endParaRPr lang="en-US" sz="2800" b="1" dirty="0">
              <a:solidFill>
                <a:srgbClr val="C00000"/>
              </a:solidFill>
            </a:endParaRPr>
          </a:p>
          <a:p>
            <a:pPr marL="0" indent="0">
              <a:buNone/>
            </a:pPr>
            <a:endParaRPr lang="en-US" sz="2800" b="1" dirty="0">
              <a:solidFill>
                <a:srgbClr val="C00000"/>
              </a:solidFill>
            </a:endParaRPr>
          </a:p>
        </p:txBody>
      </p:sp>
    </p:spTree>
    <p:extLst>
      <p:ext uri="{BB962C8B-B14F-4D97-AF65-F5344CB8AC3E}">
        <p14:creationId xmlns:p14="http://schemas.microsoft.com/office/powerpoint/2010/main" val="394119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God’s aims are always good and true </a:t>
            </a:r>
            <a:r>
              <a:rPr lang="en-US" sz="3600" b="1" i="1" dirty="0">
                <a:effectLst/>
                <a:ea typeface="Calibri" panose="020F0502020204030204" pitchFamily="34" charset="0"/>
              </a:rPr>
              <a:t>(verses 16-18)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lnSpc>
                <a:spcPct val="100000"/>
              </a:lnSpc>
              <a:buFont typeface="+mj-lt"/>
              <a:buAutoNum type="alphaUcPeriod"/>
            </a:pPr>
            <a:r>
              <a:rPr lang="en-US" sz="2800" b="1" dirty="0"/>
              <a:t>Do not be deceived into believing otherwise </a:t>
            </a:r>
            <a:r>
              <a:rPr lang="en-US" sz="2800" b="1" i="1" dirty="0"/>
              <a:t>(13 &amp; 16)</a:t>
            </a:r>
          </a:p>
          <a:p>
            <a:pPr marL="0" indent="0">
              <a:lnSpc>
                <a:spcPct val="100000"/>
              </a:lnSpc>
              <a:buNone/>
            </a:pPr>
            <a:r>
              <a:rPr lang="en-US" sz="2400" b="1" dirty="0">
                <a:solidFill>
                  <a:srgbClr val="FF0000"/>
                </a:solidFill>
              </a:rPr>
              <a:t>16</a:t>
            </a:r>
            <a:r>
              <a:rPr lang="en-US" sz="2800" b="1" dirty="0"/>
              <a:t> </a:t>
            </a:r>
            <a:r>
              <a:rPr lang="en-US" sz="2800" b="1" i="1" dirty="0">
                <a:solidFill>
                  <a:srgbClr val="0070C0"/>
                </a:solidFill>
              </a:rPr>
              <a:t>Do not be deceived</a:t>
            </a:r>
            <a:r>
              <a:rPr lang="en-US" sz="2800" b="1" i="1" dirty="0"/>
              <a:t>, my beloved brothers</a:t>
            </a:r>
            <a:r>
              <a:rPr lang="en-US" sz="2800" b="1" dirty="0"/>
              <a:t>.</a:t>
            </a:r>
          </a:p>
          <a:p>
            <a:pPr marL="0" indent="0">
              <a:lnSpc>
                <a:spcPct val="100000"/>
              </a:lnSpc>
              <a:buNone/>
            </a:pPr>
            <a:r>
              <a:rPr lang="en-US" sz="2800" b="1" dirty="0"/>
              <a:t>“</a:t>
            </a:r>
            <a:r>
              <a:rPr lang="en-US" sz="2800" b="1" i="1" dirty="0">
                <a:solidFill>
                  <a:srgbClr val="0070C0"/>
                </a:solidFill>
              </a:rPr>
              <a:t>Do not be deceived</a:t>
            </a:r>
            <a:r>
              <a:rPr lang="en-US" sz="2800" b="1" i="1" dirty="0"/>
              <a:t>: God is not mocked, for whatever one sows, that will he also reap. For </a:t>
            </a:r>
            <a:r>
              <a:rPr lang="en-US" sz="2800" b="1" i="1" dirty="0">
                <a:solidFill>
                  <a:srgbClr val="0070C0"/>
                </a:solidFill>
              </a:rPr>
              <a:t>the one who sows to his </a:t>
            </a:r>
            <a:r>
              <a:rPr lang="en-US" sz="2800" b="1" i="1" u="sng" dirty="0">
                <a:solidFill>
                  <a:srgbClr val="0070C0"/>
                </a:solidFill>
              </a:rPr>
              <a:t>own flesh</a:t>
            </a:r>
            <a:r>
              <a:rPr lang="en-US" sz="2800" b="1" i="1" dirty="0">
                <a:solidFill>
                  <a:srgbClr val="0070C0"/>
                </a:solidFill>
              </a:rPr>
              <a:t> will from the flesh reap corruption</a:t>
            </a:r>
            <a:r>
              <a:rPr lang="en-US" sz="2800" b="1" i="1" dirty="0"/>
              <a:t>.</a:t>
            </a:r>
            <a:r>
              <a:rPr lang="en-US" sz="2800" b="1" dirty="0"/>
              <a:t>” </a:t>
            </a:r>
            <a:r>
              <a:rPr lang="en-US" sz="2800" b="1" dirty="0">
                <a:solidFill>
                  <a:srgbClr val="C00000"/>
                </a:solidFill>
              </a:rPr>
              <a:t>Galatians 6:7-8</a:t>
            </a:r>
            <a:endParaRPr lang="en-US" sz="5400" b="1" i="1" dirty="0">
              <a:solidFill>
                <a:srgbClr val="C00000"/>
              </a:solidFill>
            </a:endParaRPr>
          </a:p>
        </p:txBody>
      </p:sp>
    </p:spTree>
    <p:extLst>
      <p:ext uri="{BB962C8B-B14F-4D97-AF65-F5344CB8AC3E}">
        <p14:creationId xmlns:p14="http://schemas.microsoft.com/office/powerpoint/2010/main" val="308726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1000</TotalTime>
  <Words>902</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Rockwell</vt:lpstr>
      <vt:lpstr>Rockwell Condensed</vt:lpstr>
      <vt:lpstr>Times New Roman</vt:lpstr>
      <vt:lpstr>Wingdings</vt:lpstr>
      <vt:lpstr>Wood Type</vt:lpstr>
      <vt:lpstr>A living Faith</vt:lpstr>
      <vt:lpstr>PowerPoint Presentation</vt:lpstr>
      <vt:lpstr> James 1:12-18 </vt:lpstr>
      <vt:lpstr>I. God is the source and giver of life (verses 12-13)</vt:lpstr>
      <vt:lpstr>I. God is the source and giver of life (verses 12-13)</vt:lpstr>
      <vt:lpstr>I. God is the source and giver of life (verses 12-13)</vt:lpstr>
      <vt:lpstr>II. Every individual is the source of their own sin and death (verses 14-15)</vt:lpstr>
      <vt:lpstr>II. Every individual is the source of their own sin and death (verses 14-15)</vt:lpstr>
      <vt:lpstr>III. God’s aims are always good and true (verses 16-18)</vt:lpstr>
      <vt:lpstr>III. God’s aims are always good and true (verses 16-18)</vt:lpstr>
      <vt:lpstr>III. God’s aims are always good and true (verses 16-18)</vt:lpstr>
      <vt:lpstr>III. God’s aims are always good and true (verses 16-18)</vt:lpstr>
      <vt:lpstr>III. God’s aims are always good and true (verses 16-18)</vt:lpstr>
      <vt:lpstr>Children of God have a living faith that…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60</cp:revision>
  <dcterms:created xsi:type="dcterms:W3CDTF">2020-03-26T18:56:14Z</dcterms:created>
  <dcterms:modified xsi:type="dcterms:W3CDTF">2022-06-05T23:47:04Z</dcterms:modified>
</cp:coreProperties>
</file>