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50" r:id="rId2"/>
  </p:sldMasterIdLst>
  <p:notesMasterIdLst>
    <p:notesMasterId r:id="rId19"/>
  </p:notesMasterIdLst>
  <p:sldIdLst>
    <p:sldId id="399" r:id="rId3"/>
    <p:sldId id="411" r:id="rId4"/>
    <p:sldId id="332" r:id="rId5"/>
    <p:sldId id="256" r:id="rId6"/>
    <p:sldId id="413" r:id="rId7"/>
    <p:sldId id="414" r:id="rId8"/>
    <p:sldId id="415" r:id="rId9"/>
    <p:sldId id="334" r:id="rId10"/>
    <p:sldId id="416" r:id="rId11"/>
    <p:sldId id="412" r:id="rId12"/>
    <p:sldId id="400" r:id="rId13"/>
    <p:sldId id="417" r:id="rId14"/>
    <p:sldId id="418" r:id="rId15"/>
    <p:sldId id="419" r:id="rId16"/>
    <p:sldId id="420" r:id="rId17"/>
    <p:sldId id="29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5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52" d="100"/>
          <a:sy n="52" d="100"/>
        </p:scale>
        <p:origin x="686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572ED-DCF0-4704-A939-7BED94815564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2D89D-B35A-48BA-B643-15CC34A4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05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D5F9-A63A-4A59-A734-6A332050D20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347E-7FDC-4FAF-884F-CF4FE1E9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2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D5F9-A63A-4A59-A734-6A332050D20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347E-7FDC-4FAF-884F-CF4FE1E9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1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D5F9-A63A-4A59-A734-6A332050D20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347E-7FDC-4FAF-884F-CF4FE1E9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66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3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99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149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456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77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5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73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D5F9-A63A-4A59-A734-6A332050D20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347E-7FDC-4FAF-884F-CF4FE1E9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41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6/13/2022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147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03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85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D5F9-A63A-4A59-A734-6A332050D20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347E-7FDC-4FAF-884F-CF4FE1E9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6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D5F9-A63A-4A59-A734-6A332050D20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347E-7FDC-4FAF-884F-CF4FE1E9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44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D5F9-A63A-4A59-A734-6A332050D20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347E-7FDC-4FAF-884F-CF4FE1E9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8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D5F9-A63A-4A59-A734-6A332050D20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347E-7FDC-4FAF-884F-CF4FE1E9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D5F9-A63A-4A59-A734-6A332050D20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347E-7FDC-4FAF-884F-CF4FE1E9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86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D5F9-A63A-4A59-A734-6A332050D20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347E-7FDC-4FAF-884F-CF4FE1E9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D5F9-A63A-4A59-A734-6A332050D20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347E-7FDC-4FAF-884F-CF4FE1E9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89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AD5F9-A63A-4A59-A734-6A332050D20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D347E-7FDC-4FAF-884F-CF4FE1E9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1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2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EC954-883C-48AB-A3E5-AF9D3657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5" y="785849"/>
            <a:ext cx="5038165" cy="1609344"/>
          </a:xfrm>
        </p:spPr>
        <p:txBody>
          <a:bodyPr/>
          <a:lstStyle/>
          <a:p>
            <a:pPr algn="ctr"/>
            <a:r>
              <a:rPr lang="en-US" b="1" dirty="0"/>
              <a:t>A living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DA001-7F88-4333-992A-62061A95D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38" y="5429387"/>
            <a:ext cx="8208085" cy="142861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/>
              <a:t>“</a:t>
            </a:r>
            <a:r>
              <a:rPr lang="en-US" sz="3600" b="1" i="1" dirty="0"/>
              <a:t>So also faith by itself, if it does     not have works, is dead</a:t>
            </a:r>
            <a:r>
              <a:rPr lang="en-US" sz="3600" b="1" dirty="0"/>
              <a:t>.” </a:t>
            </a:r>
            <a:r>
              <a:rPr lang="en-US" sz="3600" b="1" dirty="0">
                <a:solidFill>
                  <a:srgbClr val="C00000"/>
                </a:solidFill>
              </a:rPr>
              <a:t>James 2:17</a:t>
            </a:r>
          </a:p>
        </p:txBody>
      </p:sp>
    </p:spTree>
    <p:extLst>
      <p:ext uri="{BB962C8B-B14F-4D97-AF65-F5344CB8AC3E}">
        <p14:creationId xmlns:p14="http://schemas.microsoft.com/office/powerpoint/2010/main" val="1137216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1101-FB4A-46B9-8908-0F75C965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II. </a:t>
            </a:r>
            <a:r>
              <a:rPr lang="en-US" sz="3600" b="1" dirty="0">
                <a:effectLst/>
                <a:ea typeface="Calibri" panose="020F0502020204030204" pitchFamily="34" charset="0"/>
              </a:rPr>
              <a:t>The word of God must govern a Christian’s actions </a:t>
            </a:r>
            <a:r>
              <a:rPr lang="en-US" sz="3600" b="1" i="1" dirty="0">
                <a:effectLst/>
                <a:ea typeface="Calibri" panose="020F0502020204030204" pitchFamily="34" charset="0"/>
              </a:rPr>
              <a:t>(verses 22-25)</a:t>
            </a:r>
            <a:endParaRPr lang="en-US" sz="3600" b="1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5DB673-2A69-412B-A9B3-AAA1AD838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lphaUcPeriod" startAt="2"/>
            </a:pPr>
            <a:r>
              <a:rPr lang="en-US" sz="2800" b="1" dirty="0"/>
              <a:t>Christians are blessed when they are </a:t>
            </a:r>
            <a:r>
              <a:rPr lang="en-US" sz="2800" b="1" u="sng" dirty="0"/>
              <a:t>devoted</a:t>
            </a:r>
            <a:r>
              <a:rPr lang="en-US" sz="2800" b="1" dirty="0"/>
              <a:t> </a:t>
            </a:r>
            <a:r>
              <a:rPr lang="en-US" sz="2800" b="1" i="1" dirty="0"/>
              <a:t>doers of the word (25)</a:t>
            </a:r>
            <a:endParaRPr lang="en-US" sz="2800" b="1" dirty="0"/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25</a:t>
            </a:r>
            <a:r>
              <a:rPr lang="en-US" sz="2800" b="1" dirty="0"/>
              <a:t> </a:t>
            </a:r>
            <a:r>
              <a:rPr lang="en-US" sz="2800" b="1" i="1" dirty="0"/>
              <a:t>But the one who </a:t>
            </a:r>
            <a:r>
              <a:rPr lang="en-US" sz="2800" b="1" i="1" dirty="0">
                <a:solidFill>
                  <a:srgbClr val="0070C0"/>
                </a:solidFill>
              </a:rPr>
              <a:t>looks into </a:t>
            </a:r>
            <a:r>
              <a:rPr lang="en-US" sz="2800" b="1" i="1" dirty="0"/>
              <a:t>the perfect law, the law of liberty, and </a:t>
            </a:r>
            <a:r>
              <a:rPr lang="en-US" sz="2800" b="1" i="1" dirty="0">
                <a:solidFill>
                  <a:srgbClr val="0070C0"/>
                </a:solidFill>
              </a:rPr>
              <a:t>perseveres</a:t>
            </a:r>
            <a:r>
              <a:rPr lang="en-US" sz="2800" b="1" i="1" dirty="0"/>
              <a:t>, being no hearer who forgets but </a:t>
            </a:r>
            <a:r>
              <a:rPr lang="en-US" sz="2800" b="1" i="1" dirty="0">
                <a:solidFill>
                  <a:srgbClr val="0070C0"/>
                </a:solidFill>
              </a:rPr>
              <a:t>a doer who acts</a:t>
            </a:r>
            <a:r>
              <a:rPr lang="en-US" sz="2800" b="1" i="1" dirty="0"/>
              <a:t>, he will be </a:t>
            </a:r>
            <a:r>
              <a:rPr lang="en-US" sz="2800" b="1" i="1" dirty="0">
                <a:solidFill>
                  <a:srgbClr val="7030A0"/>
                </a:solidFill>
              </a:rPr>
              <a:t>blessed</a:t>
            </a:r>
            <a:r>
              <a:rPr lang="en-US" sz="2800" b="1" i="1" dirty="0">
                <a:solidFill>
                  <a:srgbClr val="0070C0"/>
                </a:solidFill>
              </a:rPr>
              <a:t> in his doing</a:t>
            </a:r>
            <a:r>
              <a:rPr lang="en-US" sz="2800" b="1" dirty="0"/>
              <a:t>. </a:t>
            </a:r>
          </a:p>
          <a:p>
            <a:pPr marL="0" indent="0">
              <a:buNone/>
            </a:pPr>
            <a:r>
              <a:rPr lang="en-US" sz="2800" b="1" dirty="0"/>
              <a:t>A living faith is a faith in action that aligns with the truth of God’s word. It’s a faith that comes under the Father’s favor by way of “</a:t>
            </a:r>
            <a:r>
              <a:rPr lang="en-US" sz="2800" b="1" i="1" dirty="0">
                <a:solidFill>
                  <a:srgbClr val="0070C0"/>
                </a:solidFill>
              </a:rPr>
              <a:t>Every good gift and every perfect gift…from above</a:t>
            </a:r>
            <a:r>
              <a:rPr lang="en-US" sz="2800" b="1" dirty="0"/>
              <a:t>” (</a:t>
            </a:r>
            <a:r>
              <a:rPr lang="en-US" sz="2800" b="1" dirty="0">
                <a:solidFill>
                  <a:srgbClr val="C00000"/>
                </a:solidFill>
              </a:rPr>
              <a:t>1:17</a:t>
            </a:r>
            <a:r>
              <a:rPr lang="en-US" sz="2800" b="1" dirty="0"/>
              <a:t>) in order to serve Him faithfully to His glory.</a:t>
            </a:r>
          </a:p>
          <a:p>
            <a:pPr marL="0" indent="0">
              <a:buNone/>
            </a:pP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27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1101-FB4A-46B9-8908-0F75C965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III. </a:t>
            </a:r>
            <a:r>
              <a:rPr lang="en-US" sz="3600" b="1" dirty="0">
                <a:effectLst/>
                <a:ea typeface="Calibri" panose="020F0502020204030204" pitchFamily="34" charset="0"/>
              </a:rPr>
              <a:t>Be </a:t>
            </a:r>
            <a:r>
              <a:rPr lang="en-US" sz="3600" b="1" i="1" dirty="0">
                <a:effectLst/>
                <a:ea typeface="Calibri" panose="020F0502020204030204" pitchFamily="34" charset="0"/>
              </a:rPr>
              <a:t>pure and undefiled before God the Father</a:t>
            </a:r>
            <a:r>
              <a:rPr lang="en-US" sz="3600" dirty="0">
                <a:effectLst/>
                <a:ea typeface="Calibri" panose="020F0502020204030204" pitchFamily="34" charset="0"/>
              </a:rPr>
              <a:t> </a:t>
            </a:r>
            <a:r>
              <a:rPr lang="en-US" sz="3600" b="1" i="1" dirty="0">
                <a:effectLst/>
                <a:ea typeface="Calibri" panose="020F0502020204030204" pitchFamily="34" charset="0"/>
              </a:rPr>
              <a:t>(verses 26-27)</a:t>
            </a:r>
            <a:endParaRPr lang="en-US" sz="3600" b="1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5DB673-2A69-412B-A9B3-AAA1AD838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26</a:t>
            </a:r>
            <a:r>
              <a:rPr lang="en-US" sz="2800" b="1" dirty="0"/>
              <a:t> </a:t>
            </a:r>
            <a:r>
              <a:rPr lang="en-US" sz="2800" b="1" i="1" dirty="0">
                <a:solidFill>
                  <a:srgbClr val="0070C0"/>
                </a:solidFill>
              </a:rPr>
              <a:t>If anyone thinks he is religious and does not bridle his tongue but deceives his heart, this person’s religion is worthless</a:t>
            </a:r>
            <a:r>
              <a:rPr lang="en-US" sz="2800" b="1" dirty="0"/>
              <a:t>. </a:t>
            </a:r>
            <a:r>
              <a:rPr lang="en-US" sz="2400" b="1" dirty="0">
                <a:solidFill>
                  <a:srgbClr val="FF0000"/>
                </a:solidFill>
              </a:rPr>
              <a:t>27</a:t>
            </a:r>
            <a:r>
              <a:rPr lang="en-US" sz="2800" b="1" dirty="0"/>
              <a:t> </a:t>
            </a:r>
            <a:r>
              <a:rPr lang="en-US" sz="2800" b="1" i="1" dirty="0"/>
              <a:t>Religion that is </a:t>
            </a:r>
            <a:r>
              <a:rPr lang="en-US" sz="2800" b="1" i="1" dirty="0">
                <a:solidFill>
                  <a:srgbClr val="7030A0"/>
                </a:solidFill>
              </a:rPr>
              <a:t>pure and undefiled before God the Father</a:t>
            </a:r>
            <a:r>
              <a:rPr lang="en-US" sz="2800" b="1" i="1" dirty="0"/>
              <a:t> is this: to visit orphans and widows in their affliction, and to keep oneself unstained from the world</a:t>
            </a:r>
            <a:r>
              <a:rPr lang="en-US" sz="2800" b="1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6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6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1101-FB4A-46B9-8908-0F75C965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III. </a:t>
            </a:r>
            <a:r>
              <a:rPr lang="en-US" sz="3600" b="1" dirty="0">
                <a:effectLst/>
                <a:ea typeface="Calibri" panose="020F0502020204030204" pitchFamily="34" charset="0"/>
              </a:rPr>
              <a:t>Be </a:t>
            </a:r>
            <a:r>
              <a:rPr lang="en-US" sz="3600" b="1" i="1" dirty="0">
                <a:effectLst/>
                <a:ea typeface="Calibri" panose="020F0502020204030204" pitchFamily="34" charset="0"/>
              </a:rPr>
              <a:t>pure and undefiled before God the Father</a:t>
            </a:r>
            <a:r>
              <a:rPr lang="en-US" sz="3600" dirty="0">
                <a:effectLst/>
                <a:ea typeface="Calibri" panose="020F0502020204030204" pitchFamily="34" charset="0"/>
              </a:rPr>
              <a:t> </a:t>
            </a:r>
            <a:r>
              <a:rPr lang="en-US" sz="3600" b="1" i="1" dirty="0">
                <a:effectLst/>
                <a:ea typeface="Calibri" panose="020F0502020204030204" pitchFamily="34" charset="0"/>
              </a:rPr>
              <a:t>(verses 26-27)</a:t>
            </a:r>
            <a:endParaRPr lang="en-US" sz="3600" b="1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5DB673-2A69-412B-A9B3-AAA1AD838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26</a:t>
            </a:r>
            <a:r>
              <a:rPr lang="en-US" sz="2800" b="1" dirty="0"/>
              <a:t> </a:t>
            </a:r>
            <a:r>
              <a:rPr lang="en-US" sz="2800" b="1" i="1" dirty="0"/>
              <a:t>If anyone thinks he is religious and does not bridle his tongue but deceives his heart, this person’s religion is worthless</a:t>
            </a:r>
            <a:r>
              <a:rPr lang="en-US" sz="2800" b="1" dirty="0"/>
              <a:t>. </a:t>
            </a:r>
            <a:r>
              <a:rPr lang="en-US" sz="2400" b="1" dirty="0">
                <a:solidFill>
                  <a:srgbClr val="FF0000"/>
                </a:solidFill>
              </a:rPr>
              <a:t>27</a:t>
            </a:r>
            <a:r>
              <a:rPr lang="en-US" sz="2800" b="1" dirty="0"/>
              <a:t> </a:t>
            </a:r>
            <a:r>
              <a:rPr lang="en-US" sz="2800" b="1" i="1" dirty="0">
                <a:solidFill>
                  <a:srgbClr val="0070C0"/>
                </a:solidFill>
              </a:rPr>
              <a:t>Religion that is </a:t>
            </a:r>
            <a:r>
              <a:rPr lang="en-US" sz="2800" b="1" i="1" dirty="0">
                <a:solidFill>
                  <a:srgbClr val="7030A0"/>
                </a:solidFill>
              </a:rPr>
              <a:t>pure and undefiled before God the Father</a:t>
            </a:r>
            <a:r>
              <a:rPr lang="en-US" sz="2800" b="1" i="1" dirty="0"/>
              <a:t> </a:t>
            </a:r>
            <a:r>
              <a:rPr lang="en-US" sz="2800" b="1" i="1" dirty="0">
                <a:solidFill>
                  <a:srgbClr val="0070C0"/>
                </a:solidFill>
              </a:rPr>
              <a:t>is this: to </a:t>
            </a:r>
            <a:r>
              <a:rPr lang="en-US" sz="2800" b="1" i="1" u="sng" dirty="0">
                <a:solidFill>
                  <a:srgbClr val="0070C0"/>
                </a:solidFill>
              </a:rPr>
              <a:t>visit</a:t>
            </a:r>
            <a:r>
              <a:rPr lang="en-US" sz="2800" b="1" i="1" dirty="0">
                <a:solidFill>
                  <a:srgbClr val="FF0000"/>
                </a:solidFill>
              </a:rPr>
              <a:t>*</a:t>
            </a:r>
            <a:r>
              <a:rPr lang="en-US" sz="2800" b="1" i="1" dirty="0">
                <a:solidFill>
                  <a:srgbClr val="0070C0"/>
                </a:solidFill>
              </a:rPr>
              <a:t> orphans and widows in their affliction, </a:t>
            </a:r>
            <a:r>
              <a:rPr lang="en-US" sz="2800" b="1" i="1" dirty="0"/>
              <a:t>and to keep oneself unstained from the world</a:t>
            </a:r>
            <a:r>
              <a:rPr lang="en-US" sz="2800" b="1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/>
              <a:t>“</a:t>
            </a:r>
            <a:r>
              <a:rPr lang="en-US" sz="2800" b="1" i="1" dirty="0"/>
              <a:t>I was naked and you clothed me, I was sick and you </a:t>
            </a:r>
            <a:r>
              <a:rPr lang="en-US" sz="2800" b="1" i="1" dirty="0">
                <a:solidFill>
                  <a:srgbClr val="0070C0"/>
                </a:solidFill>
              </a:rPr>
              <a:t>visited</a:t>
            </a:r>
            <a:r>
              <a:rPr lang="en-US" sz="2800" b="1" i="1" dirty="0"/>
              <a:t> me, I was in prison and you came to me</a:t>
            </a:r>
            <a:r>
              <a:rPr lang="en-US" sz="2800" b="1" dirty="0"/>
              <a:t>.” </a:t>
            </a:r>
            <a:r>
              <a:rPr lang="en-US" sz="2800" b="1" dirty="0">
                <a:solidFill>
                  <a:srgbClr val="C00000"/>
                </a:solidFill>
              </a:rPr>
              <a:t>Matthew 25:36</a:t>
            </a:r>
            <a:endParaRPr lang="en-US" sz="2800" b="1" i="1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* </a:t>
            </a:r>
            <a:r>
              <a:rPr lang="en-US" sz="2800" b="1" dirty="0"/>
              <a:t>To go to see a person </a:t>
            </a:r>
            <a:r>
              <a:rPr lang="en-US" sz="2800" b="1" u="sng" dirty="0"/>
              <a:t>with helpful intent</a:t>
            </a:r>
            <a:endParaRPr lang="en-US" sz="28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1101-FB4A-46B9-8908-0F75C965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III. </a:t>
            </a:r>
            <a:r>
              <a:rPr lang="en-US" sz="3600" b="1" dirty="0">
                <a:effectLst/>
                <a:ea typeface="Calibri" panose="020F0502020204030204" pitchFamily="34" charset="0"/>
              </a:rPr>
              <a:t>Be </a:t>
            </a:r>
            <a:r>
              <a:rPr lang="en-US" sz="3600" b="1" i="1" dirty="0">
                <a:effectLst/>
                <a:ea typeface="Calibri" panose="020F0502020204030204" pitchFamily="34" charset="0"/>
              </a:rPr>
              <a:t>pure and undefiled before God the Father</a:t>
            </a:r>
            <a:r>
              <a:rPr lang="en-US" sz="3600" dirty="0">
                <a:effectLst/>
                <a:ea typeface="Calibri" panose="020F0502020204030204" pitchFamily="34" charset="0"/>
              </a:rPr>
              <a:t> </a:t>
            </a:r>
            <a:r>
              <a:rPr lang="en-US" sz="3600" b="1" i="1" dirty="0">
                <a:effectLst/>
                <a:ea typeface="Calibri" panose="020F0502020204030204" pitchFamily="34" charset="0"/>
              </a:rPr>
              <a:t>(verses 26-27)</a:t>
            </a:r>
            <a:endParaRPr lang="en-US" sz="3600" b="1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5DB673-2A69-412B-A9B3-AAA1AD838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26</a:t>
            </a:r>
            <a:r>
              <a:rPr lang="en-US" sz="2800" b="1" dirty="0"/>
              <a:t> </a:t>
            </a:r>
            <a:r>
              <a:rPr lang="en-US" sz="2800" b="1" i="1" dirty="0"/>
              <a:t>If anyone thinks he is religious and does not bridle his tongue but deceives his heart, this person’s religion is worthless</a:t>
            </a:r>
            <a:r>
              <a:rPr lang="en-US" sz="2800" b="1" dirty="0"/>
              <a:t>. </a:t>
            </a:r>
            <a:r>
              <a:rPr lang="en-US" sz="2400" b="1" dirty="0">
                <a:solidFill>
                  <a:srgbClr val="FF0000"/>
                </a:solidFill>
              </a:rPr>
              <a:t>27</a:t>
            </a:r>
            <a:r>
              <a:rPr lang="en-US" sz="2800" b="1" dirty="0"/>
              <a:t> </a:t>
            </a:r>
            <a:r>
              <a:rPr lang="en-US" sz="2800" b="1" i="1" dirty="0">
                <a:solidFill>
                  <a:srgbClr val="0070C0"/>
                </a:solidFill>
              </a:rPr>
              <a:t>Religion that is </a:t>
            </a:r>
            <a:r>
              <a:rPr lang="en-US" sz="2800" b="1" i="1" dirty="0">
                <a:solidFill>
                  <a:srgbClr val="7030A0"/>
                </a:solidFill>
              </a:rPr>
              <a:t>pure and undefiled before God the Father</a:t>
            </a:r>
            <a:r>
              <a:rPr lang="en-US" sz="2800" b="1" i="1" dirty="0"/>
              <a:t> is this: to visit orphans and widows in their affliction, </a:t>
            </a:r>
            <a:r>
              <a:rPr lang="en-US" sz="2800" b="1" i="1" dirty="0">
                <a:solidFill>
                  <a:srgbClr val="0070C0"/>
                </a:solidFill>
              </a:rPr>
              <a:t>and to keep oneself </a:t>
            </a:r>
            <a:r>
              <a:rPr lang="en-US" sz="2800" b="1" i="1" dirty="0">
                <a:solidFill>
                  <a:srgbClr val="7030A0"/>
                </a:solidFill>
              </a:rPr>
              <a:t>unstained</a:t>
            </a:r>
            <a:r>
              <a:rPr lang="en-US" sz="2800" b="1" i="1" dirty="0">
                <a:solidFill>
                  <a:srgbClr val="0070C0"/>
                </a:solidFill>
              </a:rPr>
              <a:t> from the world</a:t>
            </a:r>
            <a:r>
              <a:rPr lang="en-US" sz="2800" b="1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/>
              <a:t>“</a:t>
            </a:r>
            <a:r>
              <a:rPr lang="en-US" sz="2800" b="1" i="1" dirty="0"/>
              <a:t>Do you not know that your bodies are members of Christ?</a:t>
            </a:r>
            <a:r>
              <a:rPr lang="en-US" sz="2800" b="1" dirty="0"/>
              <a:t>” </a:t>
            </a:r>
            <a:r>
              <a:rPr lang="en-US" sz="2800" b="1" dirty="0">
                <a:solidFill>
                  <a:srgbClr val="C00000"/>
                </a:solidFill>
              </a:rPr>
              <a:t>1 Corinthians 6:15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5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1101-FB4A-46B9-8908-0F75C965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III. </a:t>
            </a:r>
            <a:r>
              <a:rPr lang="en-US" sz="3600" b="1" dirty="0">
                <a:effectLst/>
                <a:ea typeface="Calibri" panose="020F0502020204030204" pitchFamily="34" charset="0"/>
              </a:rPr>
              <a:t>Be </a:t>
            </a:r>
            <a:r>
              <a:rPr lang="en-US" sz="3600" b="1" i="1" dirty="0">
                <a:effectLst/>
                <a:ea typeface="Calibri" panose="020F0502020204030204" pitchFamily="34" charset="0"/>
              </a:rPr>
              <a:t>pure and undefiled before God the Father</a:t>
            </a:r>
            <a:r>
              <a:rPr lang="en-US" sz="3600" dirty="0">
                <a:effectLst/>
                <a:ea typeface="Calibri" panose="020F0502020204030204" pitchFamily="34" charset="0"/>
              </a:rPr>
              <a:t> </a:t>
            </a:r>
            <a:r>
              <a:rPr lang="en-US" sz="3600" b="1" i="1" dirty="0">
                <a:effectLst/>
                <a:ea typeface="Calibri" panose="020F0502020204030204" pitchFamily="34" charset="0"/>
              </a:rPr>
              <a:t>(verses 26-27)</a:t>
            </a:r>
            <a:endParaRPr lang="en-US" sz="3600" b="1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5DB673-2A69-412B-A9B3-AAA1AD838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26</a:t>
            </a:r>
            <a:r>
              <a:rPr lang="en-US" sz="2800" b="1" dirty="0"/>
              <a:t> </a:t>
            </a:r>
            <a:r>
              <a:rPr lang="en-US" sz="2800" b="1" i="1" dirty="0"/>
              <a:t>If anyone thinks he is religious and does not bridle his tongue but deceives his heart, this person’s religion is worthless</a:t>
            </a:r>
            <a:r>
              <a:rPr lang="en-US" sz="2800" b="1" dirty="0"/>
              <a:t>. </a:t>
            </a:r>
            <a:r>
              <a:rPr lang="en-US" sz="2400" b="1" dirty="0">
                <a:solidFill>
                  <a:srgbClr val="FF0000"/>
                </a:solidFill>
              </a:rPr>
              <a:t>27</a:t>
            </a:r>
            <a:r>
              <a:rPr lang="en-US" sz="2800" b="1" dirty="0"/>
              <a:t> </a:t>
            </a:r>
            <a:r>
              <a:rPr lang="en-US" sz="2800" b="1" i="1" dirty="0">
                <a:solidFill>
                  <a:srgbClr val="0070C0"/>
                </a:solidFill>
              </a:rPr>
              <a:t>Religion that is </a:t>
            </a:r>
            <a:r>
              <a:rPr lang="en-US" sz="2800" b="1" i="1" dirty="0">
                <a:solidFill>
                  <a:srgbClr val="7030A0"/>
                </a:solidFill>
              </a:rPr>
              <a:t>pure and undefiled before God the Father</a:t>
            </a:r>
            <a:r>
              <a:rPr lang="en-US" sz="2800" b="1" i="1" dirty="0"/>
              <a:t> is this: to visit orphans and widows in their affliction, </a:t>
            </a:r>
            <a:r>
              <a:rPr lang="en-US" sz="2800" b="1" i="1" dirty="0">
                <a:solidFill>
                  <a:srgbClr val="0070C0"/>
                </a:solidFill>
              </a:rPr>
              <a:t>and to keep oneself </a:t>
            </a:r>
            <a:r>
              <a:rPr lang="en-US" sz="2800" b="1" i="1" dirty="0">
                <a:solidFill>
                  <a:srgbClr val="7030A0"/>
                </a:solidFill>
              </a:rPr>
              <a:t>unstained</a:t>
            </a:r>
            <a:r>
              <a:rPr lang="en-US" sz="2800" b="1" i="1" dirty="0">
                <a:solidFill>
                  <a:srgbClr val="0070C0"/>
                </a:solidFill>
              </a:rPr>
              <a:t> from the world</a:t>
            </a:r>
            <a:r>
              <a:rPr lang="en-US" sz="2800" b="1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/>
              <a:t>“</a:t>
            </a:r>
            <a:r>
              <a:rPr lang="en-US" sz="2800" b="1" i="1" dirty="0"/>
              <a:t>Do you not know that your bodies are members of Christ? </a:t>
            </a:r>
            <a:r>
              <a:rPr lang="en-US" sz="2800" b="1" i="1" dirty="0">
                <a:solidFill>
                  <a:srgbClr val="0070C0"/>
                </a:solidFill>
              </a:rPr>
              <a:t>Shall I then take the members of Christ and make them members of a prostitute? Never!</a:t>
            </a:r>
            <a:r>
              <a:rPr lang="en-US" sz="2800" b="1" dirty="0"/>
              <a:t>” </a:t>
            </a:r>
            <a:r>
              <a:rPr lang="en-US" sz="2800" b="1" dirty="0">
                <a:solidFill>
                  <a:srgbClr val="C00000"/>
                </a:solidFill>
              </a:rPr>
              <a:t>1 Corinthians 6:15</a:t>
            </a:r>
          </a:p>
        </p:txBody>
      </p:sp>
    </p:spTree>
    <p:extLst>
      <p:ext uri="{BB962C8B-B14F-4D97-AF65-F5344CB8AC3E}">
        <p14:creationId xmlns:p14="http://schemas.microsoft.com/office/powerpoint/2010/main" val="1401580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1101-FB4A-46B9-8908-0F75C965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III. </a:t>
            </a:r>
            <a:r>
              <a:rPr lang="en-US" sz="3600" b="1" dirty="0">
                <a:effectLst/>
                <a:ea typeface="Calibri" panose="020F0502020204030204" pitchFamily="34" charset="0"/>
              </a:rPr>
              <a:t>Be </a:t>
            </a:r>
            <a:r>
              <a:rPr lang="en-US" sz="3600" b="1" i="1" dirty="0">
                <a:effectLst/>
                <a:ea typeface="Calibri" panose="020F0502020204030204" pitchFamily="34" charset="0"/>
              </a:rPr>
              <a:t>pure and undefiled before God the Father</a:t>
            </a:r>
            <a:r>
              <a:rPr lang="en-US" sz="3600" dirty="0">
                <a:effectLst/>
                <a:ea typeface="Calibri" panose="020F0502020204030204" pitchFamily="34" charset="0"/>
              </a:rPr>
              <a:t> </a:t>
            </a:r>
            <a:r>
              <a:rPr lang="en-US" sz="3600" b="1" i="1" dirty="0">
                <a:effectLst/>
                <a:ea typeface="Calibri" panose="020F0502020204030204" pitchFamily="34" charset="0"/>
              </a:rPr>
              <a:t>(verses 26-27)</a:t>
            </a:r>
            <a:endParaRPr lang="en-US" sz="3600" b="1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5DB673-2A69-412B-A9B3-AAA1AD838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26</a:t>
            </a:r>
            <a:r>
              <a:rPr lang="en-US" sz="2800" b="1" dirty="0"/>
              <a:t> </a:t>
            </a:r>
            <a:r>
              <a:rPr lang="en-US" sz="2800" b="1" i="1" dirty="0"/>
              <a:t>If anyone thinks he is religious and does not bridle his tongue but deceives his heart, this person’s religion is worthless</a:t>
            </a:r>
            <a:r>
              <a:rPr lang="en-US" sz="2800" b="1" dirty="0"/>
              <a:t>. </a:t>
            </a:r>
            <a:r>
              <a:rPr lang="en-US" sz="2400" b="1" dirty="0">
                <a:solidFill>
                  <a:srgbClr val="FF0000"/>
                </a:solidFill>
              </a:rPr>
              <a:t>27</a:t>
            </a:r>
            <a:r>
              <a:rPr lang="en-US" sz="2800" b="1" dirty="0"/>
              <a:t> </a:t>
            </a:r>
            <a:r>
              <a:rPr lang="en-US" sz="2800" b="1" i="1" dirty="0">
                <a:solidFill>
                  <a:srgbClr val="0070C0"/>
                </a:solidFill>
              </a:rPr>
              <a:t>Religion that is </a:t>
            </a:r>
            <a:r>
              <a:rPr lang="en-US" sz="2800" b="1" i="1" dirty="0">
                <a:solidFill>
                  <a:srgbClr val="7030A0"/>
                </a:solidFill>
              </a:rPr>
              <a:t>pure and undefiled before God the Father</a:t>
            </a:r>
            <a:r>
              <a:rPr lang="en-US" sz="2800" b="1" i="1" dirty="0"/>
              <a:t> is this: to visit orphans and widows in their affliction, </a:t>
            </a:r>
            <a:r>
              <a:rPr lang="en-US" sz="2800" b="1" i="1" dirty="0">
                <a:solidFill>
                  <a:srgbClr val="0070C0"/>
                </a:solidFill>
              </a:rPr>
              <a:t>and to keep oneself </a:t>
            </a:r>
            <a:r>
              <a:rPr lang="en-US" sz="2800" b="1" i="1" dirty="0">
                <a:solidFill>
                  <a:srgbClr val="7030A0"/>
                </a:solidFill>
              </a:rPr>
              <a:t>unstained</a:t>
            </a:r>
            <a:r>
              <a:rPr lang="en-US" sz="2800" b="1" i="1" dirty="0">
                <a:solidFill>
                  <a:srgbClr val="0070C0"/>
                </a:solidFill>
              </a:rPr>
              <a:t> from the world</a:t>
            </a:r>
            <a:r>
              <a:rPr lang="en-US" sz="2800" b="1" dirty="0"/>
              <a:t>.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Therefore, beloved, since you are waiting for these, </a:t>
            </a:r>
            <a:r>
              <a:rPr lang="en-US" sz="2800" b="1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 diligent </a:t>
            </a:r>
            <a:r>
              <a:rPr lang="en-US" sz="2800" b="1" i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be found by him without spot or blemish, and at peace</a:t>
            </a:r>
            <a:r>
              <a:rPr lang="en-US" sz="2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Peter 3:14  </a:t>
            </a:r>
          </a:p>
        </p:txBody>
      </p:sp>
    </p:spTree>
    <p:extLst>
      <p:ext uri="{BB962C8B-B14F-4D97-AF65-F5344CB8AC3E}">
        <p14:creationId xmlns:p14="http://schemas.microsoft.com/office/powerpoint/2010/main" val="165501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178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EF84F5-8835-FB32-91C3-CE3E48D14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23832B-97D9-F640-7DCA-7EA34F06B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10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9DC82-D1D9-44FF-AD32-E65058521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2853" y="0"/>
            <a:ext cx="3113313" cy="1157287"/>
          </a:xfrm>
        </p:spPr>
        <p:txBody>
          <a:bodyPr/>
          <a:lstStyle/>
          <a:p>
            <a:pPr algn="r"/>
            <a:br>
              <a:rPr lang="en-US" sz="3600" b="1" i="1" dirty="0">
                <a:solidFill>
                  <a:schemeClr val="tx1"/>
                </a:solidFill>
              </a:rPr>
            </a:br>
            <a:r>
              <a:rPr lang="en-US" sz="3600" b="1" i="1" dirty="0">
                <a:solidFill>
                  <a:schemeClr val="tx1"/>
                </a:solidFill>
              </a:rPr>
              <a:t>James</a:t>
            </a:r>
            <a:br>
              <a:rPr lang="en-US" sz="3600" b="1" i="1" dirty="0">
                <a:solidFill>
                  <a:schemeClr val="tx1"/>
                </a:solidFill>
              </a:rPr>
            </a:br>
            <a:r>
              <a:rPr lang="en-US" sz="3600" b="1" i="1" dirty="0">
                <a:solidFill>
                  <a:schemeClr val="tx1"/>
                </a:solidFill>
              </a:rPr>
              <a:t> 1:12-18</a:t>
            </a:r>
            <a:br>
              <a:rPr lang="en-US" sz="3600" b="1" dirty="0">
                <a:solidFill>
                  <a:schemeClr val="tx1"/>
                </a:solidFill>
              </a:rPr>
            </a:b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CF0A9B-050B-461C-B3F0-6870761A64E2}"/>
              </a:ext>
            </a:extLst>
          </p:cNvPr>
          <p:cNvSpPr txBox="1">
            <a:spLocks/>
          </p:cNvSpPr>
          <p:nvPr/>
        </p:nvSpPr>
        <p:spPr>
          <a:xfrm>
            <a:off x="0" y="5337644"/>
            <a:ext cx="3792071" cy="1157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Condensed" panose="02060603050405020104"/>
                <a:ea typeface="+mj-ea"/>
                <a:cs typeface="+mj-cs"/>
              </a:rPr>
              <a:t>Be pure and undefiled before God the Father</a:t>
            </a:r>
          </a:p>
        </p:txBody>
      </p:sp>
    </p:spTree>
    <p:extLst>
      <p:ext uri="{BB962C8B-B14F-4D97-AF65-F5344CB8AC3E}">
        <p14:creationId xmlns:p14="http://schemas.microsoft.com/office/powerpoint/2010/main" val="108100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1101-FB4A-46B9-8908-0F75C965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I.</a:t>
            </a:r>
            <a:r>
              <a:rPr lang="en-US" sz="3600" b="1" dirty="0">
                <a:effectLst/>
                <a:ea typeface="Calibri" panose="020F0502020204030204" pitchFamily="34" charset="0"/>
              </a:rPr>
              <a:t> The word of God must govern a Christian’s attitudes and speech </a:t>
            </a:r>
            <a:r>
              <a:rPr lang="en-US" sz="3600" b="1" i="1" dirty="0">
                <a:effectLst/>
                <a:ea typeface="Calibri" panose="020F0502020204030204" pitchFamily="34" charset="0"/>
              </a:rPr>
              <a:t>(verses 19-21)</a:t>
            </a:r>
            <a:endParaRPr lang="en-US" sz="3600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5DB673-2A69-412B-A9B3-AAA1AD838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6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19</a:t>
            </a:r>
            <a:r>
              <a:rPr lang="en-US" sz="2800" b="1" dirty="0"/>
              <a:t> </a:t>
            </a:r>
            <a:r>
              <a:rPr lang="en-US" sz="2800" b="1" i="1" dirty="0">
                <a:solidFill>
                  <a:srgbClr val="7030A0"/>
                </a:solidFill>
              </a:rPr>
              <a:t>Know this</a:t>
            </a:r>
            <a:r>
              <a:rPr lang="en-US" sz="2800" b="1" i="1" dirty="0">
                <a:solidFill>
                  <a:srgbClr val="0070C0"/>
                </a:solidFill>
              </a:rPr>
              <a:t>, my beloved brothers: </a:t>
            </a:r>
            <a:r>
              <a:rPr lang="en-US" sz="2800" b="1" i="1" dirty="0">
                <a:solidFill>
                  <a:srgbClr val="7030A0"/>
                </a:solidFill>
              </a:rPr>
              <a:t>let every person be </a:t>
            </a:r>
            <a:r>
              <a:rPr lang="en-US" sz="2800" b="1" i="1" dirty="0">
                <a:solidFill>
                  <a:srgbClr val="0070C0"/>
                </a:solidFill>
              </a:rPr>
              <a:t>quick to hear, slow to speak, slow to anger</a:t>
            </a:r>
            <a:r>
              <a:rPr lang="en-US" sz="2800" b="1" dirty="0"/>
              <a:t>; </a:t>
            </a:r>
            <a:r>
              <a:rPr lang="en-US" sz="2400" b="1" dirty="0">
                <a:solidFill>
                  <a:srgbClr val="FF0000"/>
                </a:solidFill>
              </a:rPr>
              <a:t>20</a:t>
            </a:r>
            <a:r>
              <a:rPr lang="en-US" sz="2800" b="1" dirty="0"/>
              <a:t> </a:t>
            </a:r>
            <a:r>
              <a:rPr lang="en-US" sz="2800" b="1" i="1" dirty="0"/>
              <a:t>for the anger of man does not produce the righteousness of God</a:t>
            </a:r>
            <a:r>
              <a:rPr lang="en-US" sz="2800" b="1" dirty="0"/>
              <a:t>. </a:t>
            </a:r>
            <a:r>
              <a:rPr lang="en-US" sz="2400" b="1" dirty="0">
                <a:solidFill>
                  <a:srgbClr val="FF0000"/>
                </a:solidFill>
              </a:rPr>
              <a:t>21</a:t>
            </a:r>
            <a:r>
              <a:rPr lang="en-US" sz="2800" b="1" dirty="0"/>
              <a:t> </a:t>
            </a:r>
            <a:r>
              <a:rPr lang="en-US" sz="2800" b="1" i="1" dirty="0"/>
              <a:t>Therefore put away all filthiness and rampant wickedness and receive with meekness the implanted word, which is able to save your souls</a:t>
            </a:r>
            <a:r>
              <a:rPr lang="en-US" sz="2800" b="1" dirty="0"/>
              <a:t>. </a:t>
            </a:r>
          </a:p>
          <a:p>
            <a:pPr marL="0" indent="0">
              <a:buNone/>
            </a:pPr>
            <a:r>
              <a:rPr lang="en-US" sz="2800" b="1" dirty="0"/>
              <a:t>“</a:t>
            </a:r>
            <a:r>
              <a:rPr lang="en-US" sz="2800" b="1" i="1" dirty="0"/>
              <a:t>Let no corrupting talk come out of your mouths, but only such as is </a:t>
            </a:r>
            <a:r>
              <a:rPr lang="en-US" sz="2800" b="1" i="1" dirty="0">
                <a:solidFill>
                  <a:srgbClr val="0070C0"/>
                </a:solidFill>
              </a:rPr>
              <a:t>good for building up</a:t>
            </a:r>
            <a:r>
              <a:rPr lang="en-US" sz="2800" b="1" i="1" dirty="0"/>
              <a:t>, as fits the occasion, that it may </a:t>
            </a:r>
            <a:r>
              <a:rPr lang="en-US" sz="2800" b="1" i="1" dirty="0">
                <a:solidFill>
                  <a:srgbClr val="0070C0"/>
                </a:solidFill>
              </a:rPr>
              <a:t>give grace to those who hear</a:t>
            </a:r>
            <a:r>
              <a:rPr lang="en-US" sz="2800" b="1" dirty="0"/>
              <a:t>.” </a:t>
            </a:r>
            <a:r>
              <a:rPr lang="en-US" sz="2800" b="1" dirty="0">
                <a:solidFill>
                  <a:srgbClr val="C00000"/>
                </a:solidFill>
              </a:rPr>
              <a:t>Ephesians 4:29 </a:t>
            </a:r>
          </a:p>
          <a:p>
            <a:pPr marL="0" indent="0">
              <a:buNone/>
            </a:pPr>
            <a:endParaRPr lang="en-US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3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1101-FB4A-46B9-8908-0F75C965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I.</a:t>
            </a:r>
            <a:r>
              <a:rPr lang="en-US" sz="3600" b="1" dirty="0">
                <a:effectLst/>
                <a:ea typeface="Calibri" panose="020F0502020204030204" pitchFamily="34" charset="0"/>
              </a:rPr>
              <a:t> The word of God must govern a Christian’s attitudes and speech </a:t>
            </a:r>
            <a:r>
              <a:rPr lang="en-US" sz="3600" b="1" i="1" dirty="0">
                <a:effectLst/>
                <a:ea typeface="Calibri" panose="020F0502020204030204" pitchFamily="34" charset="0"/>
              </a:rPr>
              <a:t>(verses 19-21)</a:t>
            </a:r>
            <a:endParaRPr lang="en-US" sz="3600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5DB673-2A69-412B-A9B3-AAA1AD838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6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19</a:t>
            </a:r>
            <a:r>
              <a:rPr lang="en-US" sz="2800" b="1" dirty="0"/>
              <a:t> </a:t>
            </a:r>
            <a:r>
              <a:rPr lang="en-US" sz="2800" b="1" i="1" dirty="0"/>
              <a:t>Know this, my beloved brothers: let every person be quick to hear, slow to speak, slow to anger</a:t>
            </a:r>
            <a:r>
              <a:rPr lang="en-US" sz="2800" b="1" dirty="0"/>
              <a:t>; </a:t>
            </a:r>
            <a:r>
              <a:rPr lang="en-US" sz="2400" b="1" dirty="0">
                <a:solidFill>
                  <a:srgbClr val="FF0000"/>
                </a:solidFill>
              </a:rPr>
              <a:t>20</a:t>
            </a:r>
            <a:r>
              <a:rPr lang="en-US" sz="2800" b="1" dirty="0"/>
              <a:t> </a:t>
            </a:r>
            <a:r>
              <a:rPr lang="en-US" sz="2800" b="1" i="1" dirty="0">
                <a:solidFill>
                  <a:srgbClr val="0070C0"/>
                </a:solidFill>
              </a:rPr>
              <a:t>for </a:t>
            </a:r>
            <a:r>
              <a:rPr lang="en-US" sz="2800" b="1" i="1" dirty="0">
                <a:solidFill>
                  <a:srgbClr val="7030A0"/>
                </a:solidFill>
              </a:rPr>
              <a:t>the anger of man</a:t>
            </a:r>
            <a:r>
              <a:rPr lang="en-US" sz="2800" b="1" i="1" dirty="0">
                <a:solidFill>
                  <a:srgbClr val="0070C0"/>
                </a:solidFill>
              </a:rPr>
              <a:t> does not produce the righteousness of God</a:t>
            </a:r>
            <a:r>
              <a:rPr lang="en-US" sz="2800" b="1" dirty="0"/>
              <a:t>. </a:t>
            </a:r>
            <a:r>
              <a:rPr lang="en-US" sz="2400" b="1" dirty="0">
                <a:solidFill>
                  <a:srgbClr val="FF0000"/>
                </a:solidFill>
              </a:rPr>
              <a:t>21</a:t>
            </a:r>
            <a:r>
              <a:rPr lang="en-US" sz="2800" b="1" dirty="0"/>
              <a:t> </a:t>
            </a:r>
            <a:r>
              <a:rPr lang="en-US" sz="2800" b="1" i="1" dirty="0"/>
              <a:t>Therefore put away all filthiness and rampant wickedness and receive with meekness the implanted word, which is able to save your souls</a:t>
            </a:r>
            <a:r>
              <a:rPr lang="en-US" sz="2800" b="1" dirty="0"/>
              <a:t>. </a:t>
            </a:r>
          </a:p>
          <a:p>
            <a:pPr marL="0" indent="0">
              <a:buNone/>
            </a:pPr>
            <a:r>
              <a:rPr lang="en-US" sz="2800" b="1" dirty="0"/>
              <a:t>“</a:t>
            </a:r>
            <a:r>
              <a:rPr lang="en-US" sz="2800" b="1" i="1" dirty="0"/>
              <a:t>Be angry and do not sin; do not let the sun go down on your anger</a:t>
            </a:r>
            <a:r>
              <a:rPr lang="en-US" sz="2800" b="1" dirty="0"/>
              <a:t>.” </a:t>
            </a:r>
            <a:r>
              <a:rPr lang="en-US" sz="2800" b="1" dirty="0">
                <a:solidFill>
                  <a:srgbClr val="C00000"/>
                </a:solidFill>
              </a:rPr>
              <a:t>Ephesians 4:26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1101-FB4A-46B9-8908-0F75C965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I.</a:t>
            </a:r>
            <a:r>
              <a:rPr lang="en-US" sz="3600" b="1" dirty="0">
                <a:effectLst/>
                <a:ea typeface="Calibri" panose="020F0502020204030204" pitchFamily="34" charset="0"/>
              </a:rPr>
              <a:t> The word of God must govern a Christian’s attitudes and speech </a:t>
            </a:r>
            <a:r>
              <a:rPr lang="en-US" sz="3600" b="1" i="1" dirty="0">
                <a:effectLst/>
                <a:ea typeface="Calibri" panose="020F0502020204030204" pitchFamily="34" charset="0"/>
              </a:rPr>
              <a:t>(verses 19-21)</a:t>
            </a:r>
            <a:endParaRPr lang="en-US" sz="3600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5DB673-2A69-412B-A9B3-AAA1AD838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6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19</a:t>
            </a:r>
            <a:r>
              <a:rPr lang="en-US" sz="2800" b="1" dirty="0"/>
              <a:t> </a:t>
            </a:r>
            <a:r>
              <a:rPr lang="en-US" sz="2800" b="1" i="1" dirty="0"/>
              <a:t>Know this, my beloved brothers: let every person be quick to hear, slow to speak, slow to anger</a:t>
            </a:r>
            <a:r>
              <a:rPr lang="en-US" sz="2800" b="1" dirty="0"/>
              <a:t>; </a:t>
            </a:r>
            <a:r>
              <a:rPr lang="en-US" sz="2400" b="1" dirty="0">
                <a:solidFill>
                  <a:srgbClr val="FF0000"/>
                </a:solidFill>
              </a:rPr>
              <a:t>20</a:t>
            </a:r>
            <a:r>
              <a:rPr lang="en-US" sz="2800" b="1" dirty="0"/>
              <a:t> </a:t>
            </a:r>
            <a:r>
              <a:rPr lang="en-US" sz="2800" b="1" i="1" dirty="0"/>
              <a:t>for the anger of man does not produce the righteousness of God</a:t>
            </a:r>
            <a:r>
              <a:rPr lang="en-US" sz="2800" b="1" dirty="0"/>
              <a:t>. </a:t>
            </a:r>
            <a:r>
              <a:rPr lang="en-US" sz="2400" b="1" dirty="0">
                <a:solidFill>
                  <a:srgbClr val="FF0000"/>
                </a:solidFill>
              </a:rPr>
              <a:t>21</a:t>
            </a:r>
            <a:r>
              <a:rPr lang="en-US" sz="2800" b="1" dirty="0"/>
              <a:t> </a:t>
            </a:r>
            <a:r>
              <a:rPr lang="en-US" sz="2800" b="1" i="1" dirty="0">
                <a:solidFill>
                  <a:srgbClr val="0070C0"/>
                </a:solidFill>
              </a:rPr>
              <a:t>Therefore put away all filthiness and rampant wickedness and receive with meekness the implanted word, which is able to save your souls</a:t>
            </a:r>
            <a:r>
              <a:rPr lang="en-US" sz="2800" b="1" dirty="0"/>
              <a:t>.</a:t>
            </a:r>
          </a:p>
          <a:p>
            <a:pPr marL="0" indent="0">
              <a:buNone/>
            </a:pPr>
            <a:r>
              <a:rPr lang="en-US" sz="2800" b="1" dirty="0"/>
              <a:t>“</a:t>
            </a:r>
            <a:r>
              <a:rPr lang="en-US" sz="2800" b="1" i="1" dirty="0"/>
              <a:t>For </a:t>
            </a:r>
            <a:r>
              <a:rPr lang="en-US" sz="2800" b="1" i="1" dirty="0">
                <a:solidFill>
                  <a:srgbClr val="0070C0"/>
                </a:solidFill>
              </a:rPr>
              <a:t>the word of God is living and active</a:t>
            </a:r>
            <a:r>
              <a:rPr lang="en-US" sz="2800" b="1" i="1" dirty="0"/>
              <a:t>, sharper than any two-edged sword, </a:t>
            </a:r>
            <a:r>
              <a:rPr lang="en-US" sz="2800" b="1" i="1" dirty="0">
                <a:solidFill>
                  <a:srgbClr val="0070C0"/>
                </a:solidFill>
              </a:rPr>
              <a:t>piercing to the division of soul and of spirit</a:t>
            </a:r>
            <a:r>
              <a:rPr lang="en-US" sz="2800" b="1" i="1" dirty="0"/>
              <a:t>, of joints and of marrow, and </a:t>
            </a:r>
            <a:r>
              <a:rPr lang="en-US" sz="2800" b="1" i="1" dirty="0">
                <a:solidFill>
                  <a:srgbClr val="0070C0"/>
                </a:solidFill>
              </a:rPr>
              <a:t>discerning the thoughts and intentions of the heart</a:t>
            </a:r>
            <a:r>
              <a:rPr lang="en-US" sz="2800" b="1" i="1" dirty="0"/>
              <a:t>.</a:t>
            </a:r>
            <a:r>
              <a:rPr lang="en-US" sz="2800" b="1" dirty="0"/>
              <a:t>” </a:t>
            </a:r>
            <a:r>
              <a:rPr lang="en-US" sz="2800" b="1" dirty="0">
                <a:solidFill>
                  <a:srgbClr val="C00000"/>
                </a:solidFill>
              </a:rPr>
              <a:t>Hebrews 4:12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0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1101-FB4A-46B9-8908-0F75C965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I.</a:t>
            </a:r>
            <a:r>
              <a:rPr lang="en-US" sz="3600" b="1" dirty="0">
                <a:effectLst/>
                <a:ea typeface="Calibri" panose="020F0502020204030204" pitchFamily="34" charset="0"/>
              </a:rPr>
              <a:t> The word of God must govern a Christian’s attitudes and speech </a:t>
            </a:r>
            <a:r>
              <a:rPr lang="en-US" sz="3600" b="1" i="1" dirty="0">
                <a:effectLst/>
                <a:ea typeface="Calibri" panose="020F0502020204030204" pitchFamily="34" charset="0"/>
              </a:rPr>
              <a:t>(verses 19-21)</a:t>
            </a:r>
            <a:endParaRPr lang="en-US" sz="3600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5DB673-2A69-412B-A9B3-AAA1AD838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6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19</a:t>
            </a:r>
            <a:r>
              <a:rPr lang="en-US" sz="2800" b="1" dirty="0"/>
              <a:t> </a:t>
            </a:r>
            <a:r>
              <a:rPr lang="en-US" sz="2800" b="1" i="1" dirty="0"/>
              <a:t>Know this, my beloved brothers: let every person be quick to hear, slow to speak, slow to anger</a:t>
            </a:r>
            <a:r>
              <a:rPr lang="en-US" sz="2800" b="1" dirty="0"/>
              <a:t>; </a:t>
            </a:r>
            <a:r>
              <a:rPr lang="en-US" sz="2400" b="1" dirty="0">
                <a:solidFill>
                  <a:srgbClr val="FF0000"/>
                </a:solidFill>
              </a:rPr>
              <a:t>20</a:t>
            </a:r>
            <a:r>
              <a:rPr lang="en-US" sz="2800" b="1" dirty="0"/>
              <a:t> </a:t>
            </a:r>
            <a:r>
              <a:rPr lang="en-US" sz="2800" b="1" i="1" dirty="0"/>
              <a:t>for the anger of man does not produce the righteousness of God</a:t>
            </a:r>
            <a:r>
              <a:rPr lang="en-US" sz="2800" b="1" dirty="0"/>
              <a:t>. </a:t>
            </a:r>
            <a:r>
              <a:rPr lang="en-US" sz="2400" b="1" dirty="0">
                <a:solidFill>
                  <a:srgbClr val="FF0000"/>
                </a:solidFill>
              </a:rPr>
              <a:t>21</a:t>
            </a:r>
            <a:r>
              <a:rPr lang="en-US" sz="2800" b="1" dirty="0"/>
              <a:t> </a:t>
            </a:r>
            <a:r>
              <a:rPr lang="en-US" sz="2800" b="1" i="1" dirty="0">
                <a:solidFill>
                  <a:srgbClr val="0070C0"/>
                </a:solidFill>
              </a:rPr>
              <a:t>Therefore put away all filthiness and rampant wickedness and receive with meekness the implanted word, which is able to save your souls</a:t>
            </a:r>
            <a:r>
              <a:rPr lang="en-US" sz="2800" b="1" dirty="0"/>
              <a:t>.</a:t>
            </a:r>
          </a:p>
          <a:p>
            <a:pPr marL="0" indent="0">
              <a:buNone/>
            </a:pPr>
            <a:r>
              <a:rPr lang="en-US" sz="2800" b="1" dirty="0"/>
              <a:t>“</a:t>
            </a:r>
            <a:r>
              <a:rPr lang="en-US" sz="2800" b="1" i="1" dirty="0">
                <a:solidFill>
                  <a:srgbClr val="0070C0"/>
                </a:solidFill>
              </a:rPr>
              <a:t>All Scripture </a:t>
            </a:r>
            <a:r>
              <a:rPr lang="en-US" sz="2800" b="1" i="1" dirty="0"/>
              <a:t>is breathed out by God and </a:t>
            </a:r>
            <a:r>
              <a:rPr lang="en-US" sz="2800" b="1" i="1" dirty="0">
                <a:solidFill>
                  <a:srgbClr val="0070C0"/>
                </a:solidFill>
              </a:rPr>
              <a:t>profitable for teaching</a:t>
            </a:r>
            <a:r>
              <a:rPr lang="en-US" sz="2800" b="1" i="1" dirty="0"/>
              <a:t>, for </a:t>
            </a:r>
            <a:r>
              <a:rPr lang="en-US" sz="2800" b="1" i="1" dirty="0">
                <a:solidFill>
                  <a:srgbClr val="0070C0"/>
                </a:solidFill>
              </a:rPr>
              <a:t>reproof</a:t>
            </a:r>
            <a:r>
              <a:rPr lang="en-US" sz="2800" b="1" i="1" dirty="0"/>
              <a:t>, for </a:t>
            </a:r>
            <a:r>
              <a:rPr lang="en-US" sz="2800" b="1" i="1" dirty="0">
                <a:solidFill>
                  <a:srgbClr val="0070C0"/>
                </a:solidFill>
              </a:rPr>
              <a:t>correction</a:t>
            </a:r>
            <a:r>
              <a:rPr lang="en-US" sz="2800" b="1" i="1" dirty="0"/>
              <a:t>, and for </a:t>
            </a:r>
            <a:r>
              <a:rPr lang="en-US" sz="2800" b="1" i="1" dirty="0">
                <a:solidFill>
                  <a:srgbClr val="0070C0"/>
                </a:solidFill>
              </a:rPr>
              <a:t>training in righteousness</a:t>
            </a:r>
            <a:r>
              <a:rPr lang="en-US" sz="2800" b="1" i="1" dirty="0"/>
              <a:t>, </a:t>
            </a:r>
            <a:r>
              <a:rPr lang="en-US" sz="2800" b="1" i="1" dirty="0">
                <a:solidFill>
                  <a:srgbClr val="0070C0"/>
                </a:solidFill>
              </a:rPr>
              <a:t>that</a:t>
            </a:r>
            <a:r>
              <a:rPr lang="en-US" sz="2800" b="1" i="1" dirty="0"/>
              <a:t> </a:t>
            </a:r>
            <a:r>
              <a:rPr lang="en-US" sz="2800" b="1" i="1" dirty="0">
                <a:solidFill>
                  <a:srgbClr val="0070C0"/>
                </a:solidFill>
              </a:rPr>
              <a:t>the man of God may be complete, equipped for every good work</a:t>
            </a:r>
            <a:r>
              <a:rPr lang="en-US" sz="2800" b="1" i="1" dirty="0"/>
              <a:t>.</a:t>
            </a:r>
            <a:r>
              <a:rPr lang="en-US" sz="2800" b="1" dirty="0"/>
              <a:t>” </a:t>
            </a:r>
            <a:r>
              <a:rPr lang="en-US" sz="2800" b="1" dirty="0">
                <a:solidFill>
                  <a:srgbClr val="C00000"/>
                </a:solidFill>
              </a:rPr>
              <a:t>2 Timothy 3:16-17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9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1101-FB4A-46B9-8908-0F75C965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II. </a:t>
            </a:r>
            <a:r>
              <a:rPr lang="en-US" sz="3600" b="1" dirty="0">
                <a:effectLst/>
                <a:ea typeface="Calibri" panose="020F0502020204030204" pitchFamily="34" charset="0"/>
              </a:rPr>
              <a:t>The word of God must govern a Christian’s actions </a:t>
            </a:r>
            <a:r>
              <a:rPr lang="en-US" sz="3600" b="1" i="1" dirty="0">
                <a:effectLst/>
                <a:ea typeface="Calibri" panose="020F0502020204030204" pitchFamily="34" charset="0"/>
              </a:rPr>
              <a:t>(verses 22-25)</a:t>
            </a:r>
            <a:endParaRPr lang="en-US" sz="3600" b="1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5DB673-2A69-412B-A9B3-AAA1AD838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dirty="0"/>
              <a:t>Christians delude themselves when they fail to </a:t>
            </a:r>
            <a:r>
              <a:rPr lang="en-US" sz="2800" b="1" i="1" dirty="0"/>
              <a:t>be doers of the word (22-24)</a:t>
            </a:r>
            <a:endParaRPr lang="en-US" sz="2800" b="1" dirty="0"/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22</a:t>
            </a:r>
            <a:r>
              <a:rPr lang="en-US" sz="2800" b="1" dirty="0"/>
              <a:t> </a:t>
            </a:r>
            <a:r>
              <a:rPr lang="en-US" sz="2800" b="1" i="1" dirty="0">
                <a:solidFill>
                  <a:srgbClr val="0070C0"/>
                </a:solidFill>
              </a:rPr>
              <a:t>But be doers of the word, and not hearers only, deceiving yourselves</a:t>
            </a:r>
            <a:r>
              <a:rPr lang="en-US" sz="2800" b="1" dirty="0"/>
              <a:t>. </a:t>
            </a:r>
            <a:r>
              <a:rPr lang="en-US" sz="2400" b="1" dirty="0">
                <a:solidFill>
                  <a:srgbClr val="FF0000"/>
                </a:solidFill>
              </a:rPr>
              <a:t>23</a:t>
            </a:r>
            <a:r>
              <a:rPr lang="en-US" sz="2800" b="1" dirty="0"/>
              <a:t> </a:t>
            </a:r>
            <a:r>
              <a:rPr lang="en-US" sz="2800" b="1" i="1" dirty="0"/>
              <a:t>For if anyone is a hearer of the word and not a doer, he is like a man who looks intently at his natural face in a mirror</a:t>
            </a:r>
            <a:r>
              <a:rPr lang="en-US" sz="2800" b="1" dirty="0"/>
              <a:t>. </a:t>
            </a:r>
            <a:r>
              <a:rPr lang="en-US" sz="2400" b="1" dirty="0">
                <a:solidFill>
                  <a:srgbClr val="FF0000"/>
                </a:solidFill>
              </a:rPr>
              <a:t>24</a:t>
            </a:r>
            <a:r>
              <a:rPr lang="en-US" sz="2800" b="1" dirty="0"/>
              <a:t> </a:t>
            </a:r>
            <a:r>
              <a:rPr lang="en-US" sz="2800" b="1" i="1" dirty="0"/>
              <a:t>For he looks at himself and goes away and at once forgets what he was like</a:t>
            </a:r>
            <a:r>
              <a:rPr lang="en-US" sz="2800" b="1" dirty="0"/>
              <a:t>.  </a:t>
            </a:r>
          </a:p>
          <a:p>
            <a:pPr marL="0" indent="0">
              <a:buNone/>
            </a:pP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23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1101-FB4A-46B9-8908-0F75C965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II. </a:t>
            </a:r>
            <a:r>
              <a:rPr lang="en-US" sz="3600" b="1" dirty="0">
                <a:effectLst/>
                <a:ea typeface="Calibri" panose="020F0502020204030204" pitchFamily="34" charset="0"/>
              </a:rPr>
              <a:t>The word of God must govern a Christian’s actions </a:t>
            </a:r>
            <a:r>
              <a:rPr lang="en-US" sz="3600" b="1" i="1" dirty="0">
                <a:effectLst/>
                <a:ea typeface="Calibri" panose="020F0502020204030204" pitchFamily="34" charset="0"/>
              </a:rPr>
              <a:t>(verses 22-25)</a:t>
            </a:r>
            <a:endParaRPr lang="en-US" sz="3600" b="1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5DB673-2A69-412B-A9B3-AAA1AD838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dirty="0"/>
              <a:t>Christians delude themselves when they fail to </a:t>
            </a:r>
            <a:r>
              <a:rPr lang="en-US" sz="2800" b="1" i="1" dirty="0"/>
              <a:t>be doers of the word (22-24)</a:t>
            </a:r>
            <a:endParaRPr lang="en-US" sz="2800" b="1" dirty="0"/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22</a:t>
            </a:r>
            <a:r>
              <a:rPr lang="en-US" sz="2800" b="1" dirty="0"/>
              <a:t> </a:t>
            </a:r>
            <a:r>
              <a:rPr lang="en-US" sz="2800" b="1" i="1" dirty="0"/>
              <a:t>But be doers of the word, and not hearers only, deceiving yourselves</a:t>
            </a:r>
            <a:r>
              <a:rPr lang="en-US" sz="2800" b="1" dirty="0"/>
              <a:t>. </a:t>
            </a:r>
            <a:r>
              <a:rPr lang="en-US" sz="2400" b="1" dirty="0">
                <a:solidFill>
                  <a:srgbClr val="FF0000"/>
                </a:solidFill>
              </a:rPr>
              <a:t>23</a:t>
            </a:r>
            <a:r>
              <a:rPr lang="en-US" sz="2800" b="1" dirty="0"/>
              <a:t> </a:t>
            </a:r>
            <a:r>
              <a:rPr lang="en-US" sz="2800" b="1" i="1" dirty="0">
                <a:solidFill>
                  <a:srgbClr val="0070C0"/>
                </a:solidFill>
              </a:rPr>
              <a:t>For if anyone is a hearer of the word and not a doer, he is like a man who looks intently at </a:t>
            </a:r>
            <a:r>
              <a:rPr lang="en-US" sz="2800" b="1" i="1" dirty="0">
                <a:solidFill>
                  <a:srgbClr val="7030A0"/>
                </a:solidFill>
              </a:rPr>
              <a:t>his natural face </a:t>
            </a:r>
            <a:r>
              <a:rPr lang="en-US" sz="2800" b="1" i="1" dirty="0">
                <a:solidFill>
                  <a:srgbClr val="0070C0"/>
                </a:solidFill>
              </a:rPr>
              <a:t>in a mirror</a:t>
            </a:r>
            <a:r>
              <a:rPr lang="en-US" sz="2800" b="1" dirty="0"/>
              <a:t>. </a:t>
            </a:r>
            <a:r>
              <a:rPr lang="en-US" sz="2400" b="1" dirty="0">
                <a:solidFill>
                  <a:srgbClr val="FF0000"/>
                </a:solidFill>
              </a:rPr>
              <a:t>24</a:t>
            </a:r>
            <a:r>
              <a:rPr lang="en-US" sz="2800" b="1" dirty="0"/>
              <a:t> </a:t>
            </a:r>
            <a:r>
              <a:rPr lang="en-US" sz="2800" b="1" i="1" dirty="0">
                <a:solidFill>
                  <a:srgbClr val="0070C0"/>
                </a:solidFill>
              </a:rPr>
              <a:t>For he </a:t>
            </a:r>
            <a:r>
              <a:rPr lang="en-US" sz="2800" b="1" i="1" dirty="0">
                <a:solidFill>
                  <a:srgbClr val="7030A0"/>
                </a:solidFill>
              </a:rPr>
              <a:t>looks at himself </a:t>
            </a:r>
            <a:r>
              <a:rPr lang="en-US" sz="2800" b="1" i="1" dirty="0">
                <a:solidFill>
                  <a:srgbClr val="0070C0"/>
                </a:solidFill>
              </a:rPr>
              <a:t>and goes away and </a:t>
            </a:r>
            <a:r>
              <a:rPr lang="en-US" sz="2800" b="1" i="1" dirty="0">
                <a:solidFill>
                  <a:srgbClr val="7030A0"/>
                </a:solidFill>
              </a:rPr>
              <a:t>at once forgets what he was like</a:t>
            </a:r>
            <a:r>
              <a:rPr lang="en-US" sz="2800" b="1" dirty="0"/>
              <a:t>.  </a:t>
            </a:r>
          </a:p>
          <a:p>
            <a:pPr marL="0" indent="0">
              <a:buNone/>
            </a:pP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0578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987</TotalTime>
  <Words>1285</Words>
  <Application>Microsoft Office PowerPoint</Application>
  <PresentationFormat>Widescreen</PresentationFormat>
  <Paragraphs>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Rockwell</vt:lpstr>
      <vt:lpstr>Rockwell Condensed</vt:lpstr>
      <vt:lpstr>Wingdings</vt:lpstr>
      <vt:lpstr>1_Office Theme</vt:lpstr>
      <vt:lpstr>Wood Type</vt:lpstr>
      <vt:lpstr>A living Faith</vt:lpstr>
      <vt:lpstr>PowerPoint Presentation</vt:lpstr>
      <vt:lpstr> James  1:12-18 </vt:lpstr>
      <vt:lpstr>I. The word of God must govern a Christian’s attitudes and speech (verses 19-21)</vt:lpstr>
      <vt:lpstr>I. The word of God must govern a Christian’s attitudes and speech (verses 19-21)</vt:lpstr>
      <vt:lpstr>I. The word of God must govern a Christian’s attitudes and speech (verses 19-21)</vt:lpstr>
      <vt:lpstr>I. The word of God must govern a Christian’s attitudes and speech (verses 19-21)</vt:lpstr>
      <vt:lpstr>II. The word of God must govern a Christian’s actions (verses 22-25)</vt:lpstr>
      <vt:lpstr>II. The word of God must govern a Christian’s actions (verses 22-25)</vt:lpstr>
      <vt:lpstr>II. The word of God must govern a Christian’s actions (verses 22-25)</vt:lpstr>
      <vt:lpstr>III. Be pure and undefiled before God the Father (verses 26-27)</vt:lpstr>
      <vt:lpstr>III. Be pure and undefiled before God the Father (verses 26-27)</vt:lpstr>
      <vt:lpstr>III. Be pure and undefiled before God the Father (verses 26-27)</vt:lpstr>
      <vt:lpstr>III. Be pure and undefiled before God the Father (verses 26-27)</vt:lpstr>
      <vt:lpstr>III. Be pure and undefiled before God the Father (verses 26-27)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</dc:creator>
  <cp:lastModifiedBy>Michael DeMeo</cp:lastModifiedBy>
  <cp:revision>66</cp:revision>
  <dcterms:created xsi:type="dcterms:W3CDTF">2020-03-26T18:56:14Z</dcterms:created>
  <dcterms:modified xsi:type="dcterms:W3CDTF">2022-06-13T13:47:05Z</dcterms:modified>
</cp:coreProperties>
</file>