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273" r:id="rId2"/>
    <p:sldId id="332" r:id="rId3"/>
    <p:sldId id="256" r:id="rId4"/>
    <p:sldId id="373" r:id="rId5"/>
    <p:sldId id="334" r:id="rId6"/>
    <p:sldId id="374" r:id="rId7"/>
    <p:sldId id="375" r:id="rId8"/>
    <p:sldId id="376" r:id="rId9"/>
    <p:sldId id="377" r:id="rId10"/>
    <p:sldId id="370" r:id="rId11"/>
    <p:sldId id="378" r:id="rId12"/>
    <p:sldId id="379" r:id="rId13"/>
    <p:sldId id="380" r:id="rId14"/>
    <p:sldId id="371" r:id="rId15"/>
    <p:sldId id="382" r:id="rId16"/>
    <p:sldId id="383" r:id="rId17"/>
    <p:sldId id="38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5279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3224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1372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8709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3/22/2022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4590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8874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2913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2987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8315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3/22/2022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5661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3/22/2022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004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3/22/2022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3420092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96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startAt="2"/>
            </a:pPr>
            <a:r>
              <a:rPr lang="en-US" sz="2800" b="1" dirty="0"/>
              <a:t>…towards the whole body </a:t>
            </a:r>
            <a:r>
              <a:rPr lang="en-US" sz="2800" b="1" i="1" dirty="0"/>
              <a:t>(6-8)</a:t>
            </a:r>
          </a:p>
          <a:p>
            <a:pPr marL="0" indent="0">
              <a:buNone/>
            </a:pPr>
            <a:r>
              <a:rPr lang="en-US" sz="2400" b="1" dirty="0">
                <a:solidFill>
                  <a:srgbClr val="FF0000"/>
                </a:solidFill>
              </a:rPr>
              <a:t>6</a:t>
            </a:r>
            <a:r>
              <a:rPr lang="en-US" sz="2800" b="1" dirty="0"/>
              <a:t> </a:t>
            </a:r>
            <a:r>
              <a:rPr lang="en-US" sz="2800" b="1" i="1" dirty="0">
                <a:solidFill>
                  <a:srgbClr val="0070C0"/>
                </a:solidFill>
              </a:rPr>
              <a:t>Your boasting is not good. Do you not know that a little leaven leavens the whole lump? </a:t>
            </a:r>
            <a:r>
              <a:rPr lang="en-US" sz="2400" b="1" dirty="0">
                <a:solidFill>
                  <a:srgbClr val="FF0000"/>
                </a:solidFill>
              </a:rPr>
              <a:t>7</a:t>
            </a:r>
            <a:r>
              <a:rPr lang="en-US" sz="2800" b="1" dirty="0"/>
              <a:t> </a:t>
            </a:r>
            <a:r>
              <a:rPr lang="en-US" sz="2800" b="1" i="1" dirty="0"/>
              <a:t>Cleanse out the old leaven that you may be a new lump, as you really are unleavened. For Christ, our Passover lamb, has been sacrificed</a:t>
            </a:r>
            <a:r>
              <a:rPr lang="en-US" sz="2800" b="1" dirty="0"/>
              <a:t>. </a:t>
            </a:r>
            <a:r>
              <a:rPr lang="en-US" sz="2400" b="1" dirty="0">
                <a:solidFill>
                  <a:srgbClr val="FF0000"/>
                </a:solidFill>
              </a:rPr>
              <a:t>8</a:t>
            </a:r>
            <a:r>
              <a:rPr lang="en-US" sz="2800" b="1" dirty="0"/>
              <a:t> </a:t>
            </a:r>
            <a:r>
              <a:rPr lang="en-US" sz="2800" b="1" i="1" dirty="0"/>
              <a:t>Let us therefore celebrate the festival, not with the old leaven, the leaven of malice and evil, but with the unleavened bread of sincerity and truth</a:t>
            </a:r>
            <a:r>
              <a:rPr lang="en-US" sz="2800" b="1" dirty="0"/>
              <a:t>. </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80690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startAt="2"/>
            </a:pPr>
            <a:r>
              <a:rPr lang="en-US" sz="2800" b="1" dirty="0"/>
              <a:t>…towards the whole body </a:t>
            </a:r>
            <a:r>
              <a:rPr lang="en-US" sz="2800" b="1" i="1" dirty="0"/>
              <a:t>(6-8)</a:t>
            </a:r>
          </a:p>
          <a:p>
            <a:pPr marL="0" indent="0">
              <a:buNone/>
            </a:pPr>
            <a:r>
              <a:rPr lang="en-US" sz="2400" b="1" dirty="0">
                <a:solidFill>
                  <a:srgbClr val="FF0000"/>
                </a:solidFill>
              </a:rPr>
              <a:t>6</a:t>
            </a:r>
            <a:r>
              <a:rPr lang="en-US" sz="2800" b="1" dirty="0"/>
              <a:t> </a:t>
            </a:r>
            <a:r>
              <a:rPr lang="en-US" sz="2800" b="1" i="1" dirty="0"/>
              <a:t>Your boasting is not good. Do you not know that a little leaven leavens the whole lump? </a:t>
            </a:r>
            <a:r>
              <a:rPr lang="en-US" sz="2400" b="1" dirty="0">
                <a:solidFill>
                  <a:srgbClr val="FF0000"/>
                </a:solidFill>
              </a:rPr>
              <a:t>7</a:t>
            </a:r>
            <a:r>
              <a:rPr lang="en-US" sz="2800" b="1" dirty="0"/>
              <a:t> </a:t>
            </a:r>
            <a:r>
              <a:rPr lang="en-US" sz="2800" b="1" i="1" u="sng" dirty="0">
                <a:solidFill>
                  <a:srgbClr val="0070C0"/>
                </a:solidFill>
              </a:rPr>
              <a:t>Cleanse out the old leaven</a:t>
            </a:r>
            <a:r>
              <a:rPr lang="en-US" sz="2800" b="1" i="1" dirty="0">
                <a:solidFill>
                  <a:srgbClr val="0070C0"/>
                </a:solidFill>
              </a:rPr>
              <a:t> that you may be a new lump, </a:t>
            </a:r>
            <a:r>
              <a:rPr lang="en-US" sz="2800" b="1" i="1" u="sng" dirty="0">
                <a:solidFill>
                  <a:srgbClr val="0070C0"/>
                </a:solidFill>
              </a:rPr>
              <a:t>as you really are unleavened</a:t>
            </a:r>
            <a:r>
              <a:rPr lang="en-US" sz="2800" b="1" i="1" dirty="0">
                <a:solidFill>
                  <a:srgbClr val="0070C0"/>
                </a:solidFill>
              </a:rPr>
              <a:t>. For Christ, our Passover lamb, has been sacrificed</a:t>
            </a:r>
            <a:r>
              <a:rPr lang="en-US" sz="2800" b="1" dirty="0"/>
              <a:t>. </a:t>
            </a:r>
            <a:r>
              <a:rPr lang="en-US" sz="2400" b="1" dirty="0">
                <a:solidFill>
                  <a:srgbClr val="FF0000"/>
                </a:solidFill>
              </a:rPr>
              <a:t>8</a:t>
            </a:r>
            <a:r>
              <a:rPr lang="en-US" sz="2800" b="1" dirty="0"/>
              <a:t> </a:t>
            </a:r>
            <a:r>
              <a:rPr lang="en-US" sz="2800" b="1" i="1" dirty="0"/>
              <a:t>Let us therefore celebrate the festival, not with the old leaven, the leaven of malice and evil, but with the unleavened bread of sincerity and truth</a:t>
            </a:r>
            <a:r>
              <a:rPr lang="en-US" sz="2800" b="1" dirty="0"/>
              <a:t>. </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411573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startAt="2"/>
            </a:pPr>
            <a:r>
              <a:rPr lang="en-US" sz="2800" b="1" dirty="0"/>
              <a:t>…towards the whole body </a:t>
            </a:r>
            <a:r>
              <a:rPr lang="en-US" sz="2800" b="1" i="1" dirty="0"/>
              <a:t>(6-8)</a:t>
            </a:r>
          </a:p>
          <a:p>
            <a:pPr marL="0" indent="0">
              <a:buNone/>
            </a:pPr>
            <a:r>
              <a:rPr lang="en-US" sz="2400" b="1" dirty="0">
                <a:solidFill>
                  <a:srgbClr val="FF0000"/>
                </a:solidFill>
              </a:rPr>
              <a:t>6</a:t>
            </a:r>
            <a:r>
              <a:rPr lang="en-US" sz="2800" b="1" dirty="0"/>
              <a:t> </a:t>
            </a:r>
            <a:r>
              <a:rPr lang="en-US" sz="2800" b="1" i="1" dirty="0"/>
              <a:t>Your boasting is not good. Do you not know that a little leaven leavens the whole lump? </a:t>
            </a:r>
            <a:r>
              <a:rPr lang="en-US" sz="2400" b="1" dirty="0">
                <a:solidFill>
                  <a:srgbClr val="FF0000"/>
                </a:solidFill>
              </a:rPr>
              <a:t>7</a:t>
            </a:r>
            <a:r>
              <a:rPr lang="en-US" sz="2800" b="1" dirty="0"/>
              <a:t> </a:t>
            </a:r>
            <a:r>
              <a:rPr lang="en-US" sz="2800" b="1" i="1" dirty="0"/>
              <a:t>Cleanse out the old leaven that you may be a new lump, as you really are unleavened. For Christ, our Passover lamb, has been sacrificed</a:t>
            </a:r>
            <a:r>
              <a:rPr lang="en-US" sz="2800" b="1" dirty="0"/>
              <a:t>. </a:t>
            </a:r>
            <a:r>
              <a:rPr lang="en-US" sz="2400" b="1" dirty="0">
                <a:solidFill>
                  <a:srgbClr val="FF0000"/>
                </a:solidFill>
              </a:rPr>
              <a:t>8</a:t>
            </a:r>
            <a:r>
              <a:rPr lang="en-US" sz="2800" b="1" dirty="0"/>
              <a:t> </a:t>
            </a:r>
            <a:r>
              <a:rPr lang="en-US" sz="2800" b="1" i="1" dirty="0">
                <a:solidFill>
                  <a:srgbClr val="0070C0"/>
                </a:solidFill>
              </a:rPr>
              <a:t>Let us therefore celebrate the festival, not with the old leaven, the leaven of malice and evil, but with the unleavened bread of sincerity and truth</a:t>
            </a:r>
            <a:r>
              <a:rPr lang="en-US" sz="2800" b="1" dirty="0"/>
              <a:t>. </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199700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00024" y="5293572"/>
            <a:ext cx="10791952" cy="1564428"/>
          </a:xfrm>
          <a:solidFill>
            <a:schemeClr val="bg1"/>
          </a:solidFill>
          <a:effectLst>
            <a:softEdge rad="63500"/>
          </a:effectLst>
        </p:spPr>
        <p:txBody>
          <a:bodyPr>
            <a:noAutofit/>
          </a:bodyPr>
          <a:lstStyle/>
          <a:p>
            <a:pPr marL="0" indent="0" algn="ctr">
              <a:buNone/>
            </a:pPr>
            <a:r>
              <a:rPr lang="en-US" sz="2800" b="1" dirty="0">
                <a:effectLst/>
                <a:ea typeface="Calibri" panose="020F0502020204030204" pitchFamily="34" charset="0"/>
              </a:rPr>
              <a:t>Christ died to make us become a radiant bride “</a:t>
            </a:r>
            <a:r>
              <a:rPr lang="en-US" sz="2800" b="1" i="1" dirty="0">
                <a:effectLst/>
                <a:ea typeface="Calibri" panose="020F0502020204030204" pitchFamily="34" charset="0"/>
              </a:rPr>
              <a:t>in splendor, without spot or wrinkle or any such thing, that she might be holy and without blemish</a:t>
            </a:r>
            <a:r>
              <a:rPr lang="en-US" sz="2800" b="1" dirty="0">
                <a:effectLst/>
                <a:ea typeface="Calibri" panose="020F0502020204030204" pitchFamily="34" charset="0"/>
              </a:rPr>
              <a:t>” (</a:t>
            </a:r>
            <a:r>
              <a:rPr lang="en-US" sz="2800" b="1" dirty="0">
                <a:solidFill>
                  <a:srgbClr val="C00000"/>
                </a:solidFill>
                <a:effectLst/>
                <a:highlight>
                  <a:srgbClr val="C0C0C0"/>
                </a:highlight>
                <a:ea typeface="Calibri" panose="020F0502020204030204" pitchFamily="34" charset="0"/>
              </a:rPr>
              <a:t>Ephesians 5:27</a:t>
            </a:r>
            <a:r>
              <a:rPr lang="en-US" sz="2800" b="1" dirty="0">
                <a:effectLst/>
                <a:ea typeface="Calibri" panose="020F0502020204030204" pitchFamily="34" charset="0"/>
              </a:rPr>
              <a:t>).</a:t>
            </a:r>
            <a:endParaRPr lang="en-US" sz="4000" b="1" dirty="0">
              <a:solidFill>
                <a:srgbClr val="C00000"/>
              </a:solidFill>
            </a:endParaRPr>
          </a:p>
        </p:txBody>
      </p:sp>
    </p:spTree>
    <p:extLst>
      <p:ext uri="{BB962C8B-B14F-4D97-AF65-F5344CB8AC3E}">
        <p14:creationId xmlns:p14="http://schemas.microsoft.com/office/powerpoint/2010/main" val="48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Honor the church as holy by honoring its mission </a:t>
            </a:r>
            <a:r>
              <a:rPr lang="en-US" sz="3600" b="1" i="1" dirty="0">
                <a:effectLst/>
                <a:ea typeface="Calibri" panose="020F0502020204030204" pitchFamily="34" charset="0"/>
              </a:rPr>
              <a:t>(verses 9-13)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9</a:t>
            </a:r>
            <a:r>
              <a:rPr lang="en-US" sz="2800" b="1" dirty="0"/>
              <a:t> </a:t>
            </a:r>
            <a:r>
              <a:rPr lang="en-US" sz="2800" b="1" i="1" dirty="0"/>
              <a:t>I wrote to you in my letter </a:t>
            </a:r>
            <a:r>
              <a:rPr lang="en-US" sz="2800" b="1" i="1" dirty="0">
                <a:solidFill>
                  <a:srgbClr val="0070C0"/>
                </a:solidFill>
              </a:rPr>
              <a:t>not to associate with sexually immoral people</a:t>
            </a:r>
            <a:r>
              <a:rPr lang="en-US" sz="2800" b="1" dirty="0"/>
              <a:t>— </a:t>
            </a:r>
            <a:r>
              <a:rPr lang="en-US" sz="2400" b="1" dirty="0">
                <a:solidFill>
                  <a:srgbClr val="FF0000"/>
                </a:solidFill>
              </a:rPr>
              <a:t>10</a:t>
            </a:r>
            <a:r>
              <a:rPr lang="en-US" sz="2800" b="1" dirty="0"/>
              <a:t> </a:t>
            </a:r>
            <a:r>
              <a:rPr lang="en-US" sz="2800" b="1" i="1" u="sng" dirty="0">
                <a:solidFill>
                  <a:srgbClr val="0070C0"/>
                </a:solidFill>
              </a:rPr>
              <a:t>not at all meaning</a:t>
            </a:r>
            <a:r>
              <a:rPr lang="en-US" sz="2800" b="1" i="1" dirty="0">
                <a:solidFill>
                  <a:srgbClr val="0070C0"/>
                </a:solidFill>
              </a:rPr>
              <a:t> the sexually immoral of this world</a:t>
            </a:r>
            <a:r>
              <a:rPr lang="en-US" sz="2800" b="1" i="1" dirty="0"/>
              <a:t>, or the greedy and swindlers, or idolaters, </a:t>
            </a:r>
            <a:r>
              <a:rPr lang="en-US" sz="2800" b="1" i="1" dirty="0">
                <a:solidFill>
                  <a:srgbClr val="0070C0"/>
                </a:solidFill>
              </a:rPr>
              <a:t>since then you would need to go out of the world</a:t>
            </a:r>
            <a:r>
              <a:rPr lang="en-US" sz="2800" b="1" dirty="0"/>
              <a:t>. </a:t>
            </a:r>
            <a:endParaRPr lang="en-US" sz="6600" b="1" i="1" dirty="0">
              <a:solidFill>
                <a:srgbClr val="C00000"/>
              </a:solidFill>
            </a:endParaRPr>
          </a:p>
        </p:txBody>
      </p:sp>
    </p:spTree>
    <p:extLst>
      <p:ext uri="{BB962C8B-B14F-4D97-AF65-F5344CB8AC3E}">
        <p14:creationId xmlns:p14="http://schemas.microsoft.com/office/powerpoint/2010/main" val="287907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Honor the church as holy by honoring its mission </a:t>
            </a:r>
            <a:r>
              <a:rPr lang="en-US" sz="3600" b="1" i="1" dirty="0">
                <a:effectLst/>
                <a:ea typeface="Calibri" panose="020F0502020204030204" pitchFamily="34" charset="0"/>
              </a:rPr>
              <a:t>(verses 9-13)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11</a:t>
            </a:r>
            <a:r>
              <a:rPr lang="en-US" sz="2800" b="1" dirty="0"/>
              <a:t> </a:t>
            </a:r>
            <a:r>
              <a:rPr lang="en-US" sz="2800" b="1" i="1" dirty="0"/>
              <a:t>But now I am writing to you </a:t>
            </a:r>
            <a:r>
              <a:rPr lang="en-US" sz="2800" b="1" i="1" dirty="0">
                <a:solidFill>
                  <a:srgbClr val="0070C0"/>
                </a:solidFill>
              </a:rPr>
              <a:t>not to associate with anyone who bears the name of brother </a:t>
            </a:r>
            <a:r>
              <a:rPr lang="en-US" sz="2800" b="1" i="1" u="sng" dirty="0">
                <a:solidFill>
                  <a:srgbClr val="0070C0"/>
                </a:solidFill>
              </a:rPr>
              <a:t>if he is guilty</a:t>
            </a:r>
            <a:r>
              <a:rPr lang="en-US" sz="2800" b="1" i="1" dirty="0">
                <a:solidFill>
                  <a:srgbClr val="0070C0"/>
                </a:solidFill>
              </a:rPr>
              <a:t> </a:t>
            </a:r>
            <a:r>
              <a:rPr lang="en-US" sz="2800" b="1" i="1" dirty="0"/>
              <a:t>of sexual immorality or greed, or is an idolater, reviler, drunkard, or swindler—</a:t>
            </a:r>
            <a:r>
              <a:rPr lang="en-US" sz="2800" b="1" i="1" dirty="0">
                <a:solidFill>
                  <a:srgbClr val="0070C0"/>
                </a:solidFill>
              </a:rPr>
              <a:t>not even to eat with such a one</a:t>
            </a:r>
            <a:r>
              <a:rPr lang="en-US" sz="2800" b="1" dirty="0"/>
              <a:t>. </a:t>
            </a:r>
            <a:r>
              <a:rPr lang="en-US" sz="2400" b="1" dirty="0">
                <a:solidFill>
                  <a:srgbClr val="FF0000"/>
                </a:solidFill>
              </a:rPr>
              <a:t>12</a:t>
            </a:r>
            <a:r>
              <a:rPr lang="en-US" sz="2800" b="1" dirty="0"/>
              <a:t> </a:t>
            </a:r>
            <a:r>
              <a:rPr lang="en-US" sz="2800" b="1" i="1" dirty="0"/>
              <a:t>For what have I to do with judging outsiders? Is it not those inside the church whom you are to judge? </a:t>
            </a:r>
            <a:r>
              <a:rPr lang="en-US" sz="2400" b="1" dirty="0">
                <a:solidFill>
                  <a:srgbClr val="FF0000"/>
                </a:solidFill>
              </a:rPr>
              <a:t>13</a:t>
            </a:r>
            <a:r>
              <a:rPr lang="en-US" sz="2800" b="1" dirty="0"/>
              <a:t> </a:t>
            </a:r>
            <a:r>
              <a:rPr lang="en-US" sz="2800" b="1" i="1" dirty="0"/>
              <a:t>God judges those outside. “Purge the evil person from among you.”</a:t>
            </a:r>
            <a:endParaRPr lang="en-US" sz="6600" b="1" i="1" dirty="0">
              <a:solidFill>
                <a:srgbClr val="C00000"/>
              </a:solidFill>
            </a:endParaRPr>
          </a:p>
        </p:txBody>
      </p:sp>
    </p:spTree>
    <p:extLst>
      <p:ext uri="{BB962C8B-B14F-4D97-AF65-F5344CB8AC3E}">
        <p14:creationId xmlns:p14="http://schemas.microsoft.com/office/powerpoint/2010/main" val="360887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Honor the church as holy by honoring its mission </a:t>
            </a:r>
            <a:r>
              <a:rPr lang="en-US" sz="3600" b="1" i="1" dirty="0">
                <a:effectLst/>
                <a:ea typeface="Calibri" panose="020F0502020204030204" pitchFamily="34" charset="0"/>
              </a:rPr>
              <a:t>(verses 9-13)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11</a:t>
            </a:r>
            <a:r>
              <a:rPr lang="en-US" sz="2800" b="1" dirty="0"/>
              <a:t> </a:t>
            </a:r>
            <a:r>
              <a:rPr lang="en-US" sz="2800" b="1" i="1" dirty="0"/>
              <a:t>But now I am writing to you not to associate with anyone who bears the name of brother if he is guilty of sexual immorality or greed, or is an idolater, reviler, drunkard, or swindler—not even to eat with such a one</a:t>
            </a:r>
            <a:r>
              <a:rPr lang="en-US" sz="2800" b="1" dirty="0"/>
              <a:t>. </a:t>
            </a:r>
            <a:r>
              <a:rPr lang="en-US" sz="2400" b="1" dirty="0">
                <a:solidFill>
                  <a:srgbClr val="FF0000"/>
                </a:solidFill>
              </a:rPr>
              <a:t>12</a:t>
            </a:r>
            <a:r>
              <a:rPr lang="en-US" sz="2800" b="1" dirty="0"/>
              <a:t> </a:t>
            </a:r>
            <a:r>
              <a:rPr lang="en-US" sz="2800" b="1" i="1" dirty="0">
                <a:solidFill>
                  <a:srgbClr val="0070C0"/>
                </a:solidFill>
              </a:rPr>
              <a:t>For what have I to do with judging outsiders? Is it not those inside the church whom you are to judge?</a:t>
            </a:r>
            <a:r>
              <a:rPr lang="en-US" sz="2800" b="1" i="1" dirty="0"/>
              <a:t> </a:t>
            </a:r>
            <a:r>
              <a:rPr lang="en-US" sz="2400" b="1" dirty="0">
                <a:solidFill>
                  <a:srgbClr val="FF0000"/>
                </a:solidFill>
              </a:rPr>
              <a:t>13</a:t>
            </a:r>
            <a:r>
              <a:rPr lang="en-US" sz="2800" b="1" dirty="0"/>
              <a:t> </a:t>
            </a:r>
            <a:r>
              <a:rPr lang="en-US" sz="2800" b="1" i="1" dirty="0">
                <a:solidFill>
                  <a:srgbClr val="0070C0"/>
                </a:solidFill>
              </a:rPr>
              <a:t>God judges those outside</a:t>
            </a:r>
            <a:r>
              <a:rPr lang="en-US" sz="2800" b="1" i="1" dirty="0"/>
              <a:t>. “Purge the evil person from among you.”</a:t>
            </a:r>
            <a:endParaRPr lang="en-US" sz="6600" b="1" i="1" dirty="0">
              <a:solidFill>
                <a:srgbClr val="C00000"/>
              </a:solidFill>
            </a:endParaRPr>
          </a:p>
        </p:txBody>
      </p:sp>
    </p:spTree>
    <p:extLst>
      <p:ext uri="{BB962C8B-B14F-4D97-AF65-F5344CB8AC3E}">
        <p14:creationId xmlns:p14="http://schemas.microsoft.com/office/powerpoint/2010/main" val="41077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Honor the church as holy by honoring its mission </a:t>
            </a:r>
            <a:r>
              <a:rPr lang="en-US" sz="3600" b="1" i="1" dirty="0">
                <a:effectLst/>
                <a:ea typeface="Calibri" panose="020F0502020204030204" pitchFamily="34" charset="0"/>
              </a:rPr>
              <a:t>(verses 9-13)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400" b="1" dirty="0">
                <a:solidFill>
                  <a:srgbClr val="FF0000"/>
                </a:solidFill>
              </a:rPr>
              <a:t>11</a:t>
            </a:r>
            <a:r>
              <a:rPr lang="en-US" sz="2800" b="1" dirty="0"/>
              <a:t> </a:t>
            </a:r>
            <a:r>
              <a:rPr lang="en-US" sz="2800" b="1" i="1" dirty="0"/>
              <a:t>But now I am writing to you not to associate with anyone who bears the name of brother if he is guilty of sexual immorality or greed, or is an idolater, reviler, drunkard, or swindler—not even to eat with such a one</a:t>
            </a:r>
            <a:r>
              <a:rPr lang="en-US" sz="2800" b="1" dirty="0"/>
              <a:t>. </a:t>
            </a:r>
            <a:r>
              <a:rPr lang="en-US" sz="2400" b="1" dirty="0">
                <a:solidFill>
                  <a:srgbClr val="FF0000"/>
                </a:solidFill>
              </a:rPr>
              <a:t>12</a:t>
            </a:r>
            <a:r>
              <a:rPr lang="en-US" sz="2800" b="1" dirty="0"/>
              <a:t> </a:t>
            </a:r>
            <a:r>
              <a:rPr lang="en-US" sz="2800" b="1" i="1" dirty="0"/>
              <a:t>For what have I to do with judging outsiders? Is it not those inside the church whom you are to judge? </a:t>
            </a:r>
            <a:r>
              <a:rPr lang="en-US" sz="2400" b="1" dirty="0">
                <a:solidFill>
                  <a:srgbClr val="FF0000"/>
                </a:solidFill>
              </a:rPr>
              <a:t>13</a:t>
            </a:r>
            <a:r>
              <a:rPr lang="en-US" sz="2800" b="1" dirty="0"/>
              <a:t> </a:t>
            </a:r>
            <a:r>
              <a:rPr lang="en-US" sz="2800" b="1" i="1" dirty="0"/>
              <a:t>God judges those outside. </a:t>
            </a:r>
            <a:r>
              <a:rPr lang="en-US" sz="2800" b="1" i="1" dirty="0">
                <a:solidFill>
                  <a:srgbClr val="0070C0"/>
                </a:solidFill>
              </a:rPr>
              <a:t>“Purge the evil person from among you.”</a:t>
            </a:r>
            <a:endParaRPr lang="en-US" sz="6600" b="1" i="1" dirty="0">
              <a:solidFill>
                <a:srgbClr val="0070C0"/>
              </a:solidFill>
            </a:endParaRPr>
          </a:p>
        </p:txBody>
      </p:sp>
    </p:spTree>
    <p:extLst>
      <p:ext uri="{BB962C8B-B14F-4D97-AF65-F5344CB8AC3E}">
        <p14:creationId xmlns:p14="http://schemas.microsoft.com/office/powerpoint/2010/main" val="300986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8339956" y="5637649"/>
            <a:ext cx="3710152" cy="1157287"/>
          </a:xfrm>
        </p:spPr>
        <p:txBody>
          <a:bodyPr/>
          <a:lstStyle/>
          <a:p>
            <a:pPr algn="ctr"/>
            <a:br>
              <a:rPr lang="en-US" sz="4000" b="1" i="1" dirty="0">
                <a:solidFill>
                  <a:schemeClr val="tx1"/>
                </a:solidFill>
              </a:rPr>
            </a:br>
            <a:r>
              <a:rPr lang="en-US" sz="4000" b="1" i="1" dirty="0">
                <a:solidFill>
                  <a:schemeClr val="tx1"/>
                </a:solidFill>
              </a:rPr>
              <a:t>1 Corinthians 5:1-13</a:t>
            </a:r>
            <a:br>
              <a:rPr lang="en-US" sz="4800" b="1" dirty="0">
                <a:solidFill>
                  <a:schemeClr val="tx1"/>
                </a:solidFill>
              </a:rPr>
            </a:br>
            <a:endParaRPr lang="en-US" sz="4800" b="1" dirty="0">
              <a:solidFill>
                <a:schemeClr val="tx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1466193" y="179446"/>
            <a:ext cx="5405718"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solidFill>
                <a:effectLst/>
                <a:uLnTx/>
                <a:uFillTx/>
                <a:latin typeface="Rockwell Condensed" panose="02060603050405020104"/>
                <a:ea typeface="+mj-ea"/>
                <a:cs typeface="+mj-cs"/>
              </a:rPr>
              <a:t>Honor the Church as Holy</a:t>
            </a: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Honor the church as holy by removing the unrepentant </a:t>
            </a:r>
            <a:r>
              <a:rPr lang="en-US" sz="3600" b="1" i="1" dirty="0">
                <a:effectLst/>
                <a:ea typeface="Calibri" panose="020F0502020204030204" pitchFamily="34" charset="0"/>
              </a:rPr>
              <a:t>(verses 1-2)</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408484"/>
          </a:xfrm>
        </p:spPr>
        <p:txBody>
          <a:bodyPr>
            <a:normAutofit/>
          </a:bodyPr>
          <a:lstStyle/>
          <a:p>
            <a:pPr marL="0" indent="0">
              <a:buNone/>
            </a:pPr>
            <a:r>
              <a:rPr lang="en-US" sz="2800" b="1" dirty="0"/>
              <a:t>“</a:t>
            </a:r>
            <a:r>
              <a:rPr lang="en-US" sz="2800" b="1" i="1" dirty="0"/>
              <a:t>And if he refuses to listen even to the church, </a:t>
            </a:r>
            <a:r>
              <a:rPr lang="en-US" sz="2800" b="1" i="1" dirty="0">
                <a:solidFill>
                  <a:srgbClr val="0070C0"/>
                </a:solidFill>
              </a:rPr>
              <a:t>let him be to you as a Gentile and a tax collector.</a:t>
            </a:r>
            <a:r>
              <a:rPr lang="en-US" sz="2800" b="1" dirty="0"/>
              <a:t>” </a:t>
            </a:r>
            <a:r>
              <a:rPr lang="en-US" sz="2800" b="1" dirty="0">
                <a:solidFill>
                  <a:srgbClr val="C00000"/>
                </a:solidFill>
              </a:rPr>
              <a:t>Matthew 18:17</a:t>
            </a:r>
          </a:p>
          <a:p>
            <a:pPr marL="0" indent="0">
              <a:buNone/>
            </a:pPr>
            <a:r>
              <a:rPr lang="en-US" sz="2400" b="1" dirty="0">
                <a:solidFill>
                  <a:srgbClr val="FF0000"/>
                </a:solidFill>
              </a:rPr>
              <a:t>1</a:t>
            </a:r>
            <a:r>
              <a:rPr lang="en-US" sz="2800" b="1" dirty="0"/>
              <a:t> </a:t>
            </a:r>
            <a:r>
              <a:rPr lang="en-US" sz="2800" b="1" i="1" dirty="0"/>
              <a:t>It is actually reported that </a:t>
            </a:r>
            <a:r>
              <a:rPr lang="en-US" sz="2800" b="1" i="1" dirty="0">
                <a:solidFill>
                  <a:srgbClr val="0070C0"/>
                </a:solidFill>
              </a:rPr>
              <a:t>there is sexual immorality among you, and of a kind that is not tolerated even among pagans</a:t>
            </a:r>
            <a:r>
              <a:rPr lang="en-US" sz="2800" b="1" i="1" dirty="0"/>
              <a:t>, for </a:t>
            </a:r>
            <a:r>
              <a:rPr lang="en-US" sz="2800" b="1" i="1" u="sng" dirty="0"/>
              <a:t>a man has his father’s wife</a:t>
            </a:r>
            <a:r>
              <a:rPr lang="en-US" sz="2800" b="1" dirty="0"/>
              <a:t>. </a:t>
            </a:r>
            <a:r>
              <a:rPr lang="en-US" sz="2400" b="1" dirty="0">
                <a:solidFill>
                  <a:srgbClr val="FF0000"/>
                </a:solidFill>
              </a:rPr>
              <a:t>2 </a:t>
            </a:r>
            <a:r>
              <a:rPr lang="en-US" sz="2800" b="1" i="1" dirty="0"/>
              <a:t>And you are arrogant! Ought you not rather to mourn? </a:t>
            </a:r>
            <a:r>
              <a:rPr lang="en-US" sz="2800" b="1" i="1" dirty="0">
                <a:solidFill>
                  <a:srgbClr val="0070C0"/>
                </a:solidFill>
              </a:rPr>
              <a:t>Let him who has done this be removed from among you</a:t>
            </a:r>
            <a:r>
              <a:rPr lang="en-US" sz="2800" b="1" dirty="0"/>
              <a:t>.</a:t>
            </a:r>
          </a:p>
          <a:p>
            <a:pPr marL="0" indent="0">
              <a:buNone/>
            </a:pPr>
            <a:endParaRPr lang="en-US" sz="5400" b="1" dirty="0">
              <a:solidFill>
                <a:srgbClr val="7030A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Honor the church as holy by removing the unrepentant </a:t>
            </a:r>
            <a:r>
              <a:rPr lang="en-US" sz="3600" b="1" i="1" dirty="0">
                <a:effectLst/>
                <a:ea typeface="Calibri" panose="020F0502020204030204" pitchFamily="34" charset="0"/>
              </a:rPr>
              <a:t>(verses 1-2)</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89108"/>
          </a:xfrm>
        </p:spPr>
        <p:txBody>
          <a:bodyPr>
            <a:normAutofit/>
          </a:bodyPr>
          <a:lstStyle/>
          <a:p>
            <a:pPr marL="0" indent="0">
              <a:buNone/>
            </a:pPr>
            <a:r>
              <a:rPr lang="en-US" sz="2400" b="1" dirty="0">
                <a:solidFill>
                  <a:srgbClr val="FF0000"/>
                </a:solidFill>
              </a:rPr>
              <a:t>1</a:t>
            </a:r>
            <a:r>
              <a:rPr lang="en-US" sz="2800" b="1" dirty="0"/>
              <a:t> </a:t>
            </a:r>
            <a:r>
              <a:rPr lang="en-US" sz="2800" b="1" i="1" dirty="0"/>
              <a:t>It is actually reported that there is sexual immorality among you, and of a kind that is not tolerated even among pagans, for a man has his father’s wife</a:t>
            </a:r>
            <a:r>
              <a:rPr lang="en-US" sz="2800" b="1" dirty="0"/>
              <a:t>. </a:t>
            </a:r>
            <a:r>
              <a:rPr lang="en-US" sz="2400" b="1" dirty="0">
                <a:solidFill>
                  <a:srgbClr val="FF0000"/>
                </a:solidFill>
              </a:rPr>
              <a:t>2 </a:t>
            </a:r>
            <a:r>
              <a:rPr lang="en-US" sz="2800" b="1" i="1" dirty="0">
                <a:solidFill>
                  <a:srgbClr val="0070C0"/>
                </a:solidFill>
              </a:rPr>
              <a:t>And you are arrogant! Ought you not rather to mourn? </a:t>
            </a:r>
            <a:r>
              <a:rPr lang="en-US" sz="2800" b="1" i="1" dirty="0"/>
              <a:t>Let him who has done this be removed from among you</a:t>
            </a:r>
            <a:r>
              <a:rPr lang="en-US" sz="2800" b="1" dirty="0"/>
              <a:t>.</a:t>
            </a:r>
          </a:p>
          <a:p>
            <a:pPr marL="0" indent="0">
              <a:buNone/>
            </a:pPr>
            <a:r>
              <a:rPr lang="en-US" sz="2800" b="1" dirty="0"/>
              <a:t>They should have mourned that this man’s unrepentant </a:t>
            </a:r>
            <a:r>
              <a:rPr lang="en-US" sz="2800" b="1" i="1" dirty="0"/>
              <a:t>sexual immorality </a:t>
            </a:r>
            <a:r>
              <a:rPr lang="en-US" sz="2800" b="1" dirty="0"/>
              <a:t>made the church Christ died for “</a:t>
            </a:r>
            <a:r>
              <a:rPr lang="en-US" sz="2800" b="1" i="1" dirty="0"/>
              <a:t>so that he might present the church to himself in splendor, without spot or wrinkle or any such thing, </a:t>
            </a:r>
            <a:r>
              <a:rPr lang="en-US" sz="2800" b="1" i="1" dirty="0">
                <a:solidFill>
                  <a:srgbClr val="0070C0"/>
                </a:solidFill>
              </a:rPr>
              <a:t>that she might be holy and without blemish</a:t>
            </a:r>
            <a:r>
              <a:rPr lang="en-US" sz="2800" b="1" dirty="0"/>
              <a:t>” (</a:t>
            </a:r>
            <a:r>
              <a:rPr lang="en-US" sz="2800" b="1" dirty="0">
                <a:solidFill>
                  <a:srgbClr val="C00000"/>
                </a:solidFill>
              </a:rPr>
              <a:t>Ephesians 5:27</a:t>
            </a:r>
            <a:r>
              <a:rPr lang="en-US" sz="2800" b="1" dirty="0"/>
              <a:t>) become defiled instead.</a:t>
            </a:r>
          </a:p>
          <a:p>
            <a:pPr marL="0" indent="0">
              <a:buNone/>
            </a:pPr>
            <a:endParaRPr lang="en-US" sz="5400" b="1" dirty="0">
              <a:solidFill>
                <a:srgbClr val="7030A0"/>
              </a:solidFill>
            </a:endParaRPr>
          </a:p>
        </p:txBody>
      </p:sp>
    </p:spTree>
    <p:extLst>
      <p:ext uri="{BB962C8B-B14F-4D97-AF65-F5344CB8AC3E}">
        <p14:creationId xmlns:p14="http://schemas.microsoft.com/office/powerpoint/2010/main" val="134272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0" indent="0">
              <a:buNone/>
            </a:pPr>
            <a:r>
              <a:rPr lang="en-US" sz="2800" b="1" dirty="0"/>
              <a:t>If the church truly is the body of Christ, and if “</a:t>
            </a:r>
            <a:r>
              <a:rPr lang="en-US" sz="2800" b="1" i="1" dirty="0"/>
              <a:t>God did not send his Son into the world to condemn the world, but in order that the world might be saved through him,</a:t>
            </a:r>
            <a:r>
              <a:rPr lang="en-US" sz="2800" b="1" dirty="0"/>
              <a:t>” (</a:t>
            </a:r>
            <a:r>
              <a:rPr lang="en-US" sz="2800" b="1" dirty="0">
                <a:solidFill>
                  <a:srgbClr val="C00000"/>
                </a:solidFill>
              </a:rPr>
              <a:t>John 3:17</a:t>
            </a:r>
            <a:r>
              <a:rPr lang="en-US" sz="2800" b="1" dirty="0"/>
              <a:t>), then the church - the body of Christ - must always share His redemptive aim. </a:t>
            </a:r>
            <a:endParaRPr lang="en-US" sz="3600" b="1" dirty="0">
              <a:solidFill>
                <a:srgbClr val="C00000"/>
              </a:solidFill>
            </a:endParaRP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a:pPr>
            <a:r>
              <a:rPr lang="en-US" sz="2800" b="1" dirty="0"/>
              <a:t>…towards the unrepentant </a:t>
            </a:r>
            <a:r>
              <a:rPr lang="en-US" sz="2800" b="1" i="1" dirty="0"/>
              <a:t>(3-5)</a:t>
            </a:r>
          </a:p>
          <a:p>
            <a:pPr marL="0" indent="0">
              <a:buNone/>
            </a:pPr>
            <a:r>
              <a:rPr lang="en-US" sz="2400" b="1" dirty="0">
                <a:solidFill>
                  <a:srgbClr val="FF0000"/>
                </a:solidFill>
              </a:rPr>
              <a:t>3</a:t>
            </a:r>
            <a:r>
              <a:rPr lang="en-US" sz="2800" b="1" dirty="0"/>
              <a:t> </a:t>
            </a:r>
            <a:r>
              <a:rPr lang="en-US" sz="2800" b="1" i="1" dirty="0"/>
              <a:t>For though absent in body, </a:t>
            </a:r>
            <a:r>
              <a:rPr lang="en-US" sz="2800" b="1" i="1" dirty="0">
                <a:solidFill>
                  <a:srgbClr val="0070C0"/>
                </a:solidFill>
              </a:rPr>
              <a:t>I am present in spirit</a:t>
            </a:r>
            <a:r>
              <a:rPr lang="en-US" sz="2800" b="1" i="1" dirty="0"/>
              <a:t>; </a:t>
            </a:r>
            <a:r>
              <a:rPr lang="en-US" sz="2800" b="1" i="1" dirty="0">
                <a:solidFill>
                  <a:srgbClr val="0070C0"/>
                </a:solidFill>
              </a:rPr>
              <a:t>and as if present, I have already pronounced judgment on the one who did such a thing</a:t>
            </a:r>
            <a:r>
              <a:rPr lang="en-US" sz="2800" b="1" dirty="0"/>
              <a:t>. </a:t>
            </a:r>
            <a:r>
              <a:rPr lang="en-US" sz="2400" b="1" dirty="0">
                <a:solidFill>
                  <a:srgbClr val="FF0000"/>
                </a:solidFill>
              </a:rPr>
              <a:t>4</a:t>
            </a:r>
            <a:r>
              <a:rPr lang="en-US" sz="2800" b="1" dirty="0"/>
              <a:t> </a:t>
            </a:r>
            <a:r>
              <a:rPr lang="en-US" sz="2800" b="1" i="1" dirty="0"/>
              <a:t>When you are assembled in the name of the Lord Jesus and </a:t>
            </a:r>
            <a:r>
              <a:rPr lang="en-US" sz="2800" b="1" i="1" dirty="0">
                <a:solidFill>
                  <a:srgbClr val="0070C0"/>
                </a:solidFill>
              </a:rPr>
              <a:t>my spirit is present, with the power of our Lord Jesus</a:t>
            </a:r>
            <a:r>
              <a:rPr lang="en-US" sz="2800" b="1" dirty="0"/>
              <a:t>, </a:t>
            </a:r>
            <a:r>
              <a:rPr lang="en-US" sz="2400" b="1" dirty="0">
                <a:solidFill>
                  <a:srgbClr val="FF0000"/>
                </a:solidFill>
              </a:rPr>
              <a:t>5</a:t>
            </a:r>
            <a:r>
              <a:rPr lang="en-US" sz="2800" b="1" dirty="0"/>
              <a:t> </a:t>
            </a:r>
            <a:r>
              <a:rPr lang="en-US" sz="2800" b="1" i="1" dirty="0"/>
              <a:t>you are to deliver this man to Satan for the destruction of the flesh, so that his spirit may be saved in the day of the Lord</a:t>
            </a:r>
            <a:r>
              <a:rPr lang="en-US" sz="2800" b="1" dirty="0"/>
              <a:t>.  </a:t>
            </a:r>
            <a:endParaRPr lang="en-US" sz="2800" b="1" dirty="0">
              <a:solidFill>
                <a:srgbClr val="C00000"/>
              </a:solidFill>
            </a:endParaRPr>
          </a:p>
        </p:txBody>
      </p:sp>
    </p:spTree>
    <p:extLst>
      <p:ext uri="{BB962C8B-B14F-4D97-AF65-F5344CB8AC3E}">
        <p14:creationId xmlns:p14="http://schemas.microsoft.com/office/powerpoint/2010/main" val="41499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a:pPr>
            <a:r>
              <a:rPr lang="en-US" sz="2800" b="1" dirty="0"/>
              <a:t>…towards the unrepentant </a:t>
            </a:r>
            <a:r>
              <a:rPr lang="en-US" sz="2800" b="1" i="1" dirty="0"/>
              <a:t>(3-5)</a:t>
            </a:r>
          </a:p>
          <a:p>
            <a:pPr marL="0" indent="0">
              <a:buNone/>
            </a:pPr>
            <a:r>
              <a:rPr lang="en-US" sz="2400" b="1" dirty="0">
                <a:solidFill>
                  <a:srgbClr val="FF0000"/>
                </a:solidFill>
              </a:rPr>
              <a:t>3</a:t>
            </a:r>
            <a:r>
              <a:rPr lang="en-US" sz="2800" b="1" dirty="0"/>
              <a:t> </a:t>
            </a:r>
            <a:r>
              <a:rPr lang="en-US" sz="2800" b="1" i="1" dirty="0"/>
              <a:t>For though absent in body, I am present in spirit; and as if present, I have already pronounced judgment on the one who did such a thing</a:t>
            </a:r>
            <a:r>
              <a:rPr lang="en-US" sz="2800" b="1" dirty="0"/>
              <a:t>. </a:t>
            </a:r>
            <a:r>
              <a:rPr lang="en-US" sz="2400" b="1" dirty="0">
                <a:solidFill>
                  <a:srgbClr val="FF0000"/>
                </a:solidFill>
              </a:rPr>
              <a:t>4</a:t>
            </a:r>
            <a:r>
              <a:rPr lang="en-US" sz="2800" b="1" dirty="0"/>
              <a:t> </a:t>
            </a:r>
            <a:r>
              <a:rPr lang="en-US" sz="2800" b="1" i="1" dirty="0"/>
              <a:t>When you are assembled in the name of the Lord Jesus and my spirit is present, with the power of our Lord Jesus</a:t>
            </a:r>
            <a:r>
              <a:rPr lang="en-US" sz="2800" b="1" dirty="0"/>
              <a:t>, </a:t>
            </a:r>
            <a:r>
              <a:rPr lang="en-US" sz="2400" b="1" dirty="0">
                <a:solidFill>
                  <a:srgbClr val="FF0000"/>
                </a:solidFill>
              </a:rPr>
              <a:t>5</a:t>
            </a:r>
            <a:r>
              <a:rPr lang="en-US" sz="2800" b="1" dirty="0"/>
              <a:t> </a:t>
            </a:r>
            <a:r>
              <a:rPr lang="en-US" sz="2800" b="1" i="1" dirty="0">
                <a:solidFill>
                  <a:srgbClr val="0070C0"/>
                </a:solidFill>
              </a:rPr>
              <a:t>you are to deliver this man to Satan for the destruction of </a:t>
            </a:r>
            <a:r>
              <a:rPr lang="en-US" sz="2800" b="1" i="1" u="sng" dirty="0">
                <a:solidFill>
                  <a:srgbClr val="0070C0"/>
                </a:solidFill>
              </a:rPr>
              <a:t>the flesh</a:t>
            </a:r>
            <a:r>
              <a:rPr lang="en-US" sz="2800" b="1" i="1" dirty="0"/>
              <a:t>, </a:t>
            </a:r>
            <a:r>
              <a:rPr lang="en-US" sz="2800" b="1" i="1" dirty="0">
                <a:solidFill>
                  <a:srgbClr val="7030A0"/>
                </a:solidFill>
              </a:rPr>
              <a:t>so that his spirit may be saved in the day of the Lord</a:t>
            </a:r>
            <a:r>
              <a:rPr lang="en-US" sz="2800" b="1" dirty="0"/>
              <a:t>.  </a:t>
            </a:r>
          </a:p>
          <a:p>
            <a:pPr marL="0" indent="0">
              <a:buNone/>
            </a:pPr>
            <a:r>
              <a:rPr lang="en-US" sz="2800" b="1" dirty="0"/>
              <a:t>“</a:t>
            </a:r>
            <a:r>
              <a:rPr lang="en-US" sz="2800" b="1" i="1" dirty="0"/>
              <a:t>And the Lord said to Satan, ‘Behold, </a:t>
            </a:r>
            <a:r>
              <a:rPr lang="en-US" sz="2800" b="1" i="1" dirty="0">
                <a:solidFill>
                  <a:srgbClr val="0070C0"/>
                </a:solidFill>
              </a:rPr>
              <a:t>he is in your hand</a:t>
            </a:r>
            <a:r>
              <a:rPr lang="en-US" sz="2800" b="1" i="1" dirty="0"/>
              <a:t>; only spare his life.’</a:t>
            </a:r>
            <a:r>
              <a:rPr lang="en-US" sz="2800" b="1" dirty="0"/>
              <a:t>” </a:t>
            </a:r>
            <a:r>
              <a:rPr lang="en-US" sz="2800" b="1" dirty="0">
                <a:solidFill>
                  <a:srgbClr val="C00000"/>
                </a:solidFill>
              </a:rPr>
              <a:t>Job 2:6</a:t>
            </a:r>
            <a:endParaRPr lang="en-US" sz="3600" b="1" dirty="0">
              <a:solidFill>
                <a:srgbClr val="C00000"/>
              </a:solidFill>
            </a:endParaRPr>
          </a:p>
        </p:txBody>
      </p:sp>
    </p:spTree>
    <p:extLst>
      <p:ext uri="{BB962C8B-B14F-4D97-AF65-F5344CB8AC3E}">
        <p14:creationId xmlns:p14="http://schemas.microsoft.com/office/powerpoint/2010/main" val="288611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a:pPr>
            <a:r>
              <a:rPr lang="en-US" sz="2800" b="1" dirty="0"/>
              <a:t>…towards the unrepentant </a:t>
            </a:r>
            <a:r>
              <a:rPr lang="en-US" sz="2800" b="1" i="1" dirty="0"/>
              <a:t>(3-5)</a:t>
            </a:r>
          </a:p>
          <a:p>
            <a:pPr marL="0" indent="0">
              <a:buNone/>
            </a:pPr>
            <a:r>
              <a:rPr lang="en-US" sz="2400" b="1" dirty="0">
                <a:solidFill>
                  <a:srgbClr val="FF0000"/>
                </a:solidFill>
              </a:rPr>
              <a:t>3</a:t>
            </a:r>
            <a:r>
              <a:rPr lang="en-US" sz="2800" b="1" dirty="0"/>
              <a:t> </a:t>
            </a:r>
            <a:r>
              <a:rPr lang="en-US" sz="2800" b="1" i="1" dirty="0"/>
              <a:t>For though absent in body, I am present in spirit; and as if present, I have already pronounced judgment on the one who did such a thing</a:t>
            </a:r>
            <a:r>
              <a:rPr lang="en-US" sz="2800" b="1" dirty="0"/>
              <a:t>. </a:t>
            </a:r>
            <a:r>
              <a:rPr lang="en-US" sz="2400" b="1" dirty="0">
                <a:solidFill>
                  <a:srgbClr val="FF0000"/>
                </a:solidFill>
              </a:rPr>
              <a:t>4</a:t>
            </a:r>
            <a:r>
              <a:rPr lang="en-US" sz="2800" b="1" dirty="0"/>
              <a:t> </a:t>
            </a:r>
            <a:r>
              <a:rPr lang="en-US" sz="2800" b="1" i="1" dirty="0"/>
              <a:t>When you are assembled in the name of the Lord Jesus and my spirit is present, with the power of our Lord Jesus</a:t>
            </a:r>
            <a:r>
              <a:rPr lang="en-US" sz="2800" b="1" dirty="0"/>
              <a:t>, </a:t>
            </a:r>
            <a:r>
              <a:rPr lang="en-US" sz="2400" b="1" dirty="0">
                <a:solidFill>
                  <a:srgbClr val="FF0000"/>
                </a:solidFill>
              </a:rPr>
              <a:t>5</a:t>
            </a:r>
            <a:r>
              <a:rPr lang="en-US" sz="2800" b="1" dirty="0"/>
              <a:t> </a:t>
            </a:r>
            <a:r>
              <a:rPr lang="en-US" sz="2800" b="1" i="1" dirty="0">
                <a:solidFill>
                  <a:srgbClr val="0070C0"/>
                </a:solidFill>
              </a:rPr>
              <a:t>you are to deliver this man to Satan for the destruction of </a:t>
            </a:r>
            <a:r>
              <a:rPr lang="en-US" sz="2800" b="1" i="1" u="sng" dirty="0">
                <a:solidFill>
                  <a:srgbClr val="0070C0"/>
                </a:solidFill>
              </a:rPr>
              <a:t>the flesh</a:t>
            </a:r>
            <a:r>
              <a:rPr lang="en-US" sz="2800" b="1" i="1" dirty="0"/>
              <a:t>, </a:t>
            </a:r>
            <a:r>
              <a:rPr lang="en-US" sz="2800" b="1" i="1" dirty="0">
                <a:solidFill>
                  <a:srgbClr val="7030A0"/>
                </a:solidFill>
              </a:rPr>
              <a:t>so that his spirit may be saved in the day of the Lord</a:t>
            </a:r>
            <a:r>
              <a:rPr lang="en-US" sz="2800" b="1" dirty="0"/>
              <a:t>.  </a:t>
            </a:r>
          </a:p>
          <a:p>
            <a:pPr marL="0" indent="0">
              <a:buNone/>
            </a:pPr>
            <a:r>
              <a:rPr lang="en-US" sz="2800" b="1" dirty="0"/>
              <a:t>“</a:t>
            </a:r>
            <a:r>
              <a:rPr lang="en-US" sz="2800" b="1" i="1" dirty="0"/>
              <a:t>Hymenaeus and Alexander, </a:t>
            </a:r>
            <a:r>
              <a:rPr lang="en-US" sz="2800" b="1" i="1" dirty="0">
                <a:solidFill>
                  <a:srgbClr val="0070C0"/>
                </a:solidFill>
              </a:rPr>
              <a:t>whom I have handed over to Satan </a:t>
            </a:r>
            <a:r>
              <a:rPr lang="en-US" sz="2800" b="1" i="1" u="sng" dirty="0">
                <a:solidFill>
                  <a:srgbClr val="0070C0"/>
                </a:solidFill>
              </a:rPr>
              <a:t>that they may learn not to blaspheme</a:t>
            </a:r>
            <a:r>
              <a:rPr lang="en-US" sz="2800" b="1" i="1" dirty="0">
                <a:solidFill>
                  <a:srgbClr val="0070C0"/>
                </a:solidFill>
              </a:rPr>
              <a:t>.</a:t>
            </a:r>
            <a:r>
              <a:rPr lang="en-US" sz="2800" b="1" dirty="0"/>
              <a:t>” </a:t>
            </a:r>
            <a:r>
              <a:rPr lang="en-US" sz="2800" b="1" dirty="0">
                <a:solidFill>
                  <a:srgbClr val="C00000"/>
                </a:solidFill>
              </a:rPr>
              <a:t>1 Timothy 1:20</a:t>
            </a:r>
            <a:endParaRPr lang="en-US" sz="4400" b="1" dirty="0">
              <a:solidFill>
                <a:srgbClr val="C00000"/>
              </a:solidFill>
            </a:endParaRPr>
          </a:p>
        </p:txBody>
      </p:sp>
    </p:spTree>
    <p:extLst>
      <p:ext uri="{BB962C8B-B14F-4D97-AF65-F5344CB8AC3E}">
        <p14:creationId xmlns:p14="http://schemas.microsoft.com/office/powerpoint/2010/main" val="32341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Honor the church as holy by preserving its redemptive aim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64572"/>
            <a:ext cx="10791952" cy="4634992"/>
          </a:xfrm>
        </p:spPr>
        <p:txBody>
          <a:bodyPr>
            <a:noAutofit/>
          </a:bodyPr>
          <a:lstStyle/>
          <a:p>
            <a:pPr marL="457200" indent="-457200">
              <a:buFont typeface="+mj-lt"/>
              <a:buAutoNum type="alphaUcPeriod"/>
            </a:pPr>
            <a:r>
              <a:rPr lang="en-US" sz="2800" b="1" dirty="0"/>
              <a:t>…towards the unrepentant </a:t>
            </a:r>
            <a:r>
              <a:rPr lang="en-US" sz="2800" b="1" i="1" dirty="0"/>
              <a:t>(3-5)</a:t>
            </a:r>
          </a:p>
          <a:p>
            <a:pPr marL="0" indent="0">
              <a:buNone/>
            </a:pPr>
            <a:r>
              <a:rPr lang="en-US" sz="2800" b="1" dirty="0"/>
              <a:t>“Paul wants Satan to have free play over this man until he wallows so much in his sinful nature, with its undesirable and degrading effects, that like the prodigal son he will remember the joy and peace he had once experienced as a baptized and confessing Christian in the fellowship of believers; </a:t>
            </a:r>
            <a:r>
              <a:rPr lang="en-US" sz="2800" b="1" dirty="0">
                <a:solidFill>
                  <a:srgbClr val="0070C0"/>
                </a:solidFill>
              </a:rPr>
              <a:t>then perhaps he will seek to return to Christ and his church through genuine repentance</a:t>
            </a:r>
            <a:r>
              <a:rPr lang="en-US" sz="2800" b="1" dirty="0"/>
              <a:t>.” </a:t>
            </a:r>
            <a:r>
              <a:rPr lang="en-US" sz="2800" b="1" dirty="0">
                <a:solidFill>
                  <a:srgbClr val="C00000"/>
                </a:solidFill>
              </a:rPr>
              <a:t>Expositors Bible Commentary</a:t>
            </a:r>
            <a:endParaRPr lang="en-US" sz="5400" b="1" dirty="0">
              <a:solidFill>
                <a:srgbClr val="C00000"/>
              </a:solidFill>
            </a:endParaRPr>
          </a:p>
        </p:txBody>
      </p:sp>
    </p:spTree>
    <p:extLst>
      <p:ext uri="{BB962C8B-B14F-4D97-AF65-F5344CB8AC3E}">
        <p14:creationId xmlns:p14="http://schemas.microsoft.com/office/powerpoint/2010/main" val="88679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825</TotalTime>
  <Words>1520</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Rockwell</vt:lpstr>
      <vt:lpstr>Rockwell Condensed</vt:lpstr>
      <vt:lpstr>Wingdings</vt:lpstr>
      <vt:lpstr>Wood Type</vt:lpstr>
      <vt:lpstr>PowerPoint Presentation</vt:lpstr>
      <vt:lpstr> 1 Corinthians 5:1-13 </vt:lpstr>
      <vt:lpstr>I. Honor the church as holy by removing the unrepentant (verses 1-2)</vt:lpstr>
      <vt:lpstr>I. Honor the church as holy by removing the unrepentant (verses 1-2)</vt:lpstr>
      <vt:lpstr>II. Honor the church as holy by preserving its redemptive aim (verses 3-8)</vt:lpstr>
      <vt:lpstr>II. Honor the church as holy by preserving its redemptive aim (verses 3-8)</vt:lpstr>
      <vt:lpstr>II. Honor the church as holy by preserving its redemptive aim (verses 3-8)</vt:lpstr>
      <vt:lpstr>II. Honor the church as holy by preserving its redemptive aim (verses 3-8)</vt:lpstr>
      <vt:lpstr>II. Honor the church as holy by preserving its redemptive aim (verses 3-8)</vt:lpstr>
      <vt:lpstr>II. Honor the church as holy by preserving its redemptive aim (verses 3-8)</vt:lpstr>
      <vt:lpstr>II. Honor the church as holy by preserving its redemptive aim (verses 3-8)</vt:lpstr>
      <vt:lpstr>II. Honor the church as holy by preserving its redemptive aim (verses 3-8)</vt:lpstr>
      <vt:lpstr>PowerPoint Presentation</vt:lpstr>
      <vt:lpstr>III. Honor the church as holy by honoring its mission (verses 9-13)</vt:lpstr>
      <vt:lpstr>III. Honor the church as holy by honoring its mission (verses 9-13)</vt:lpstr>
      <vt:lpstr>III. Honor the church as holy by honoring its mission (verses 9-13)</vt:lpstr>
      <vt:lpstr>III. Honor the church as holy by honoring its mission (verses 9-13)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60</cp:revision>
  <dcterms:created xsi:type="dcterms:W3CDTF">2020-03-26T18:56:14Z</dcterms:created>
  <dcterms:modified xsi:type="dcterms:W3CDTF">2022-03-22T13:46:26Z</dcterms:modified>
</cp:coreProperties>
</file>