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6"/>
  </p:notesMasterIdLst>
  <p:sldIdLst>
    <p:sldId id="273" r:id="rId2"/>
    <p:sldId id="332" r:id="rId3"/>
    <p:sldId id="256" r:id="rId4"/>
    <p:sldId id="360" r:id="rId5"/>
    <p:sldId id="361" r:id="rId6"/>
    <p:sldId id="362" r:id="rId7"/>
    <p:sldId id="363" r:id="rId8"/>
    <p:sldId id="364" r:id="rId9"/>
    <p:sldId id="334" r:id="rId10"/>
    <p:sldId id="365" r:id="rId11"/>
    <p:sldId id="366" r:id="rId12"/>
    <p:sldId id="367" r:id="rId13"/>
    <p:sldId id="368" r:id="rId14"/>
    <p:sldId id="3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7310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4084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2178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0714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3/13/2022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8181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9042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0016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1787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827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3/13/2022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8337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3/13/2022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9403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3/13/2022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0235632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96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We agree with heaven when the church is faithful in its judgments </a:t>
            </a:r>
            <a:r>
              <a:rPr lang="en-US" sz="3600" b="1" i="1" dirty="0">
                <a:effectLst/>
                <a:ea typeface="Calibri" panose="020F0502020204030204" pitchFamily="34" charset="0"/>
              </a:rPr>
              <a:t>(verses 18-20)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18</a:t>
            </a:r>
            <a:r>
              <a:rPr lang="en-US" sz="2800" b="1" dirty="0"/>
              <a:t> </a:t>
            </a:r>
            <a:r>
              <a:rPr lang="en-US" sz="2800" b="1" i="1" dirty="0"/>
              <a:t>Truly, I say to you, whatever you bind on earth shall be bound in heaven, and whatever you loose on earth shall be loosed in heaven</a:t>
            </a:r>
            <a:r>
              <a:rPr lang="en-US" sz="2800" b="1" dirty="0"/>
              <a:t>. </a:t>
            </a:r>
            <a:r>
              <a:rPr lang="en-US" sz="2400" b="1" dirty="0">
                <a:solidFill>
                  <a:srgbClr val="FF0000"/>
                </a:solidFill>
              </a:rPr>
              <a:t>19</a:t>
            </a:r>
            <a:r>
              <a:rPr lang="en-US" sz="2800" b="1" dirty="0"/>
              <a:t> </a:t>
            </a:r>
            <a:r>
              <a:rPr lang="en-US" sz="2800" b="1" i="1" dirty="0">
                <a:solidFill>
                  <a:srgbClr val="0070C0"/>
                </a:solidFill>
              </a:rPr>
              <a:t>Again I say to you, if two of you agree on earth about </a:t>
            </a:r>
            <a:r>
              <a:rPr lang="en-US" sz="2800" b="1" i="1" dirty="0">
                <a:solidFill>
                  <a:srgbClr val="7030A0"/>
                </a:solidFill>
              </a:rPr>
              <a:t>anything they ask</a:t>
            </a:r>
            <a:r>
              <a:rPr lang="en-US" sz="2800" b="1" i="1" dirty="0">
                <a:solidFill>
                  <a:srgbClr val="0070C0"/>
                </a:solidFill>
              </a:rPr>
              <a:t>, it will be done for them by my Father in heaven</a:t>
            </a:r>
            <a:r>
              <a:rPr lang="en-US" sz="2800" b="1" dirty="0">
                <a:solidFill>
                  <a:srgbClr val="0070C0"/>
                </a:solidFill>
              </a:rPr>
              <a:t>.</a:t>
            </a:r>
            <a:r>
              <a:rPr lang="en-US" sz="2800" b="1" dirty="0"/>
              <a:t> </a:t>
            </a:r>
            <a:r>
              <a:rPr lang="en-US" sz="2400" b="1" dirty="0">
                <a:solidFill>
                  <a:srgbClr val="FF0000"/>
                </a:solidFill>
              </a:rPr>
              <a:t>20</a:t>
            </a:r>
            <a:r>
              <a:rPr lang="en-US" sz="2800" b="1" dirty="0"/>
              <a:t> </a:t>
            </a:r>
            <a:r>
              <a:rPr lang="en-US" sz="2800" b="1" i="1" dirty="0"/>
              <a:t>For where two or three are gathered in my name, there am I among them.”</a:t>
            </a:r>
            <a:r>
              <a:rPr lang="en-US" sz="2800" b="1" dirty="0"/>
              <a:t> </a:t>
            </a:r>
          </a:p>
          <a:p>
            <a:pPr marL="0" indent="0">
              <a:buNone/>
            </a:pPr>
            <a:r>
              <a:rPr lang="en-US" sz="2800" b="1" dirty="0"/>
              <a:t>“The fact that God has given his people the role of declaring his will on earth does not mean that he is bound to add his divine sanction to anything they may think up.” </a:t>
            </a:r>
            <a:r>
              <a:rPr lang="en-US" sz="2800" b="1" dirty="0">
                <a:solidFill>
                  <a:srgbClr val="C00000"/>
                </a:solidFill>
              </a:rPr>
              <a:t>R.T. France, commentary on Matthew 18</a:t>
            </a:r>
          </a:p>
          <a:p>
            <a:pPr marL="0" indent="0">
              <a:buNone/>
            </a:pPr>
            <a:endParaRPr lang="en-US" sz="3600" b="1" dirty="0">
              <a:solidFill>
                <a:srgbClr val="C00000"/>
              </a:solidFill>
            </a:endParaRPr>
          </a:p>
        </p:txBody>
      </p:sp>
    </p:spTree>
    <p:extLst>
      <p:ext uri="{BB962C8B-B14F-4D97-AF65-F5344CB8AC3E}">
        <p14:creationId xmlns:p14="http://schemas.microsoft.com/office/powerpoint/2010/main" val="12732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We agree with heaven when the church is faithful in its judgments </a:t>
            </a:r>
            <a:r>
              <a:rPr lang="en-US" sz="3600" b="1" i="1" dirty="0">
                <a:effectLst/>
                <a:ea typeface="Calibri" panose="020F0502020204030204" pitchFamily="34" charset="0"/>
              </a:rPr>
              <a:t>(verses 18-20)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18</a:t>
            </a:r>
            <a:r>
              <a:rPr lang="en-US" sz="2800" b="1" dirty="0"/>
              <a:t> </a:t>
            </a:r>
            <a:r>
              <a:rPr lang="en-US" sz="2800" b="1" i="1" dirty="0"/>
              <a:t>Truly, I say to you, whatever you bind on earth shall be bound in heaven, and whatever you loose on earth shall be loosed in heaven</a:t>
            </a:r>
            <a:r>
              <a:rPr lang="en-US" sz="2800" b="1" dirty="0"/>
              <a:t>. </a:t>
            </a:r>
            <a:r>
              <a:rPr lang="en-US" sz="2400" b="1" dirty="0">
                <a:solidFill>
                  <a:srgbClr val="FF0000"/>
                </a:solidFill>
              </a:rPr>
              <a:t>19</a:t>
            </a:r>
            <a:r>
              <a:rPr lang="en-US" sz="2800" b="1" dirty="0"/>
              <a:t> </a:t>
            </a:r>
            <a:r>
              <a:rPr lang="en-US" sz="2800" b="1" i="1" dirty="0">
                <a:solidFill>
                  <a:srgbClr val="0070C0"/>
                </a:solidFill>
              </a:rPr>
              <a:t>Again I say to you, if two of you agree on earth about </a:t>
            </a:r>
            <a:r>
              <a:rPr lang="en-US" sz="2800" b="1" i="1" dirty="0">
                <a:solidFill>
                  <a:srgbClr val="7030A0"/>
                </a:solidFill>
              </a:rPr>
              <a:t>anything they ask</a:t>
            </a:r>
            <a:r>
              <a:rPr lang="en-US" sz="2800" b="1" i="1" dirty="0">
                <a:solidFill>
                  <a:srgbClr val="0070C0"/>
                </a:solidFill>
              </a:rPr>
              <a:t>, it will be done for them by my Father in heaven</a:t>
            </a:r>
            <a:r>
              <a:rPr lang="en-US" sz="2800" b="1" dirty="0">
                <a:solidFill>
                  <a:srgbClr val="0070C0"/>
                </a:solidFill>
              </a:rPr>
              <a:t>.</a:t>
            </a:r>
            <a:r>
              <a:rPr lang="en-US" sz="2800" b="1" dirty="0"/>
              <a:t> </a:t>
            </a:r>
            <a:r>
              <a:rPr lang="en-US" sz="2400" b="1" dirty="0">
                <a:solidFill>
                  <a:srgbClr val="FF0000"/>
                </a:solidFill>
              </a:rPr>
              <a:t>20</a:t>
            </a:r>
            <a:r>
              <a:rPr lang="en-US" sz="2800" b="1" dirty="0"/>
              <a:t> </a:t>
            </a:r>
            <a:r>
              <a:rPr lang="en-US" sz="2800" b="1" i="1" dirty="0"/>
              <a:t>For where two or three are gathered in my name, there am I among them.”</a:t>
            </a:r>
            <a:r>
              <a:rPr lang="en-US" sz="2800" b="1" dirty="0"/>
              <a:t> </a:t>
            </a:r>
          </a:p>
          <a:p>
            <a:pPr marL="0" indent="0">
              <a:buNone/>
            </a:pPr>
            <a:r>
              <a:rPr lang="en-US" sz="2600" b="1" dirty="0"/>
              <a:t>When we understand that Jesus is teaching that judging “</a:t>
            </a:r>
            <a:r>
              <a:rPr lang="en-US" sz="2600" b="1" i="1" dirty="0"/>
              <a:t>with right judgment</a:t>
            </a:r>
            <a:r>
              <a:rPr lang="en-US" sz="2600" b="1" dirty="0"/>
              <a:t>” in church discipline is really acting in accord with what God has already determined and brought to pass through us, then we come to understand that </a:t>
            </a:r>
            <a:r>
              <a:rPr lang="en-US" sz="2600" b="1" dirty="0">
                <a:solidFill>
                  <a:srgbClr val="0070C0"/>
                </a:solidFill>
              </a:rPr>
              <a:t>it’s not heaven agreeing with our actions and outcomes, but the church agreeing with heaven as demonstrated by our actions and outcomes</a:t>
            </a:r>
            <a:r>
              <a:rPr lang="en-US" sz="2600" b="1" dirty="0"/>
              <a:t>.</a:t>
            </a:r>
            <a:endParaRPr lang="en-US" sz="2600" b="1" dirty="0">
              <a:solidFill>
                <a:srgbClr val="C00000"/>
              </a:solidFill>
            </a:endParaRPr>
          </a:p>
        </p:txBody>
      </p:sp>
    </p:spTree>
    <p:extLst>
      <p:ext uri="{BB962C8B-B14F-4D97-AF65-F5344CB8AC3E}">
        <p14:creationId xmlns:p14="http://schemas.microsoft.com/office/powerpoint/2010/main" val="287913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We agree with heaven when the church is faithful in its judgments </a:t>
            </a:r>
            <a:r>
              <a:rPr lang="en-US" sz="3600" b="1" i="1" dirty="0">
                <a:effectLst/>
                <a:ea typeface="Calibri" panose="020F0502020204030204" pitchFamily="34" charset="0"/>
              </a:rPr>
              <a:t>(verses 18-20)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18</a:t>
            </a:r>
            <a:r>
              <a:rPr lang="en-US" sz="2800" b="1" dirty="0"/>
              <a:t> </a:t>
            </a:r>
            <a:r>
              <a:rPr lang="en-US" sz="2800" b="1" i="1" dirty="0">
                <a:solidFill>
                  <a:srgbClr val="0070C0"/>
                </a:solidFill>
              </a:rPr>
              <a:t>Truly, I say to you, whatever you bind on earth shall be bound in heaven, and whatever you loose on earth shall be loosed in heaven</a:t>
            </a:r>
            <a:r>
              <a:rPr lang="en-US" sz="2800" b="1" dirty="0">
                <a:solidFill>
                  <a:srgbClr val="0070C0"/>
                </a:solidFill>
              </a:rPr>
              <a:t>. </a:t>
            </a:r>
            <a:r>
              <a:rPr lang="en-US" sz="2400" b="1" dirty="0">
                <a:solidFill>
                  <a:srgbClr val="FF0000"/>
                </a:solidFill>
              </a:rPr>
              <a:t>19</a:t>
            </a:r>
            <a:r>
              <a:rPr lang="en-US" sz="2800" b="1" dirty="0"/>
              <a:t> </a:t>
            </a:r>
            <a:r>
              <a:rPr lang="en-US" sz="2800" b="1" i="1" dirty="0"/>
              <a:t>Again I say to you, if two of you agree on earth about anything they ask, it will be done for them by my Father in heaven</a:t>
            </a:r>
            <a:r>
              <a:rPr lang="en-US" sz="2800" b="1" dirty="0"/>
              <a:t>. </a:t>
            </a:r>
            <a:r>
              <a:rPr lang="en-US" sz="2400" b="1" dirty="0">
                <a:solidFill>
                  <a:srgbClr val="FF0000"/>
                </a:solidFill>
              </a:rPr>
              <a:t>20</a:t>
            </a:r>
            <a:r>
              <a:rPr lang="en-US" sz="2800" b="1" dirty="0"/>
              <a:t> </a:t>
            </a:r>
            <a:r>
              <a:rPr lang="en-US" sz="2800" b="1" i="1" dirty="0"/>
              <a:t>For where two or three are gathered in my name, there am I among them.”</a:t>
            </a:r>
            <a:r>
              <a:rPr lang="en-US" sz="2800" b="1" dirty="0"/>
              <a:t> </a:t>
            </a:r>
          </a:p>
          <a:p>
            <a:pPr marL="0" indent="0">
              <a:buNone/>
            </a:pPr>
            <a:r>
              <a:rPr lang="en-US" sz="2600" b="1" dirty="0"/>
              <a:t>When we understand that Jesus is teaching that judging “</a:t>
            </a:r>
            <a:r>
              <a:rPr lang="en-US" sz="2600" b="1" i="1" dirty="0"/>
              <a:t>with right judgment</a:t>
            </a:r>
            <a:r>
              <a:rPr lang="en-US" sz="2600" b="1" dirty="0"/>
              <a:t>” in church discipline is really acting in accord with what God has already determined and brought to pass through us, then we come to understand that </a:t>
            </a:r>
            <a:r>
              <a:rPr lang="en-US" sz="2600" b="1" dirty="0">
                <a:solidFill>
                  <a:srgbClr val="0070C0"/>
                </a:solidFill>
              </a:rPr>
              <a:t>it’s not heaven agreeing with our actions and outcomes, but the church agreeing with heaven as demonstrated by our actions and outcomes</a:t>
            </a:r>
            <a:r>
              <a:rPr lang="en-US" sz="2600" b="1" dirty="0"/>
              <a:t>.</a:t>
            </a:r>
            <a:endParaRPr lang="en-US" sz="2600" b="1" dirty="0">
              <a:solidFill>
                <a:srgbClr val="C00000"/>
              </a:solidFill>
            </a:endParaRPr>
          </a:p>
        </p:txBody>
      </p:sp>
    </p:spTree>
    <p:extLst>
      <p:ext uri="{BB962C8B-B14F-4D97-AF65-F5344CB8AC3E}">
        <p14:creationId xmlns:p14="http://schemas.microsoft.com/office/powerpoint/2010/main" val="2227597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We agree with heaven when the church is faithful in its judgments </a:t>
            </a:r>
            <a:r>
              <a:rPr lang="en-US" sz="3600" b="1" i="1" dirty="0">
                <a:effectLst/>
                <a:ea typeface="Calibri" panose="020F0502020204030204" pitchFamily="34" charset="0"/>
              </a:rPr>
              <a:t>(verses 18-20)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18</a:t>
            </a:r>
            <a:r>
              <a:rPr lang="en-US" sz="2800" b="1" dirty="0"/>
              <a:t> </a:t>
            </a:r>
            <a:r>
              <a:rPr lang="en-US" sz="2800" b="1" i="1" dirty="0">
                <a:solidFill>
                  <a:srgbClr val="0070C0"/>
                </a:solidFill>
              </a:rPr>
              <a:t>Truly, I say to you, whatever you bind on earth shall be bound in heaven, and whatever you loose on earth shall be loosed in heaven</a:t>
            </a:r>
            <a:r>
              <a:rPr lang="en-US" sz="2800" b="1" dirty="0">
                <a:solidFill>
                  <a:srgbClr val="0070C0"/>
                </a:solidFill>
              </a:rPr>
              <a:t>. </a:t>
            </a:r>
            <a:r>
              <a:rPr lang="en-US" sz="2400" b="1" dirty="0">
                <a:solidFill>
                  <a:srgbClr val="FF0000"/>
                </a:solidFill>
              </a:rPr>
              <a:t>19</a:t>
            </a:r>
            <a:r>
              <a:rPr lang="en-US" sz="2800" b="1" dirty="0"/>
              <a:t> </a:t>
            </a:r>
            <a:r>
              <a:rPr lang="en-US" sz="2800" b="1" i="1" dirty="0"/>
              <a:t>Again I say to you, if two of you agree on earth about anything they ask, it will be done for them by my Father in heaven</a:t>
            </a:r>
            <a:r>
              <a:rPr lang="en-US" sz="2800" b="1" dirty="0"/>
              <a:t>. </a:t>
            </a:r>
            <a:r>
              <a:rPr lang="en-US" sz="2400" b="1" dirty="0">
                <a:solidFill>
                  <a:srgbClr val="FF0000"/>
                </a:solidFill>
              </a:rPr>
              <a:t>20</a:t>
            </a:r>
            <a:r>
              <a:rPr lang="en-US" sz="2800" b="1" dirty="0"/>
              <a:t> </a:t>
            </a:r>
            <a:r>
              <a:rPr lang="en-US" sz="2800" b="1" i="1" dirty="0"/>
              <a:t>For where two or three are gathered in my name, there am I among them.”</a:t>
            </a:r>
            <a:r>
              <a:rPr lang="en-US" sz="2800" b="1" dirty="0"/>
              <a:t> </a:t>
            </a:r>
          </a:p>
          <a:p>
            <a:pPr marL="0" indent="0">
              <a:buNone/>
            </a:pPr>
            <a:r>
              <a:rPr lang="en-US" sz="2400" b="1" dirty="0">
                <a:solidFill>
                  <a:srgbClr val="FF0000"/>
                </a:solidFill>
                <a:effectLst/>
                <a:ea typeface="Calibri" panose="020F0502020204030204" pitchFamily="34" charset="0"/>
              </a:rPr>
              <a:t>18</a:t>
            </a:r>
            <a:r>
              <a:rPr lang="en-US" sz="2800" b="1" i="1" dirty="0">
                <a:effectLst/>
                <a:ea typeface="Calibri" panose="020F0502020204030204" pitchFamily="34" charset="0"/>
              </a:rPr>
              <a:t> I tell you the truth, whatever you bind on earth </a:t>
            </a:r>
            <a:r>
              <a:rPr lang="en-US" sz="2800" b="1" i="1" dirty="0">
                <a:solidFill>
                  <a:srgbClr val="7030A0"/>
                </a:solidFill>
                <a:effectLst/>
                <a:ea typeface="Calibri" panose="020F0502020204030204" pitchFamily="34" charset="0"/>
              </a:rPr>
              <a:t>will have been bound</a:t>
            </a:r>
            <a:r>
              <a:rPr lang="en-US" sz="2800" b="1" i="1" dirty="0">
                <a:solidFill>
                  <a:srgbClr val="0070C0"/>
                </a:solidFill>
                <a:effectLst/>
                <a:ea typeface="Calibri" panose="020F0502020204030204" pitchFamily="34" charset="0"/>
              </a:rPr>
              <a:t> in heaven</a:t>
            </a:r>
            <a:r>
              <a:rPr lang="en-US" sz="2800" b="1" i="1" dirty="0">
                <a:effectLst/>
                <a:ea typeface="Calibri" panose="020F0502020204030204" pitchFamily="34" charset="0"/>
              </a:rPr>
              <a:t>, and whatever you release on earth </a:t>
            </a:r>
            <a:r>
              <a:rPr lang="en-US" sz="2800" b="1" i="1" dirty="0">
                <a:solidFill>
                  <a:srgbClr val="7030A0"/>
                </a:solidFill>
                <a:effectLst/>
                <a:ea typeface="Calibri" panose="020F0502020204030204" pitchFamily="34" charset="0"/>
              </a:rPr>
              <a:t>will have been</a:t>
            </a:r>
            <a:r>
              <a:rPr lang="en-US" sz="2800" b="1" i="1" dirty="0">
                <a:solidFill>
                  <a:srgbClr val="0070C0"/>
                </a:solidFill>
                <a:effectLst/>
                <a:ea typeface="Calibri" panose="020F0502020204030204" pitchFamily="34" charset="0"/>
              </a:rPr>
              <a:t> </a:t>
            </a:r>
            <a:r>
              <a:rPr lang="en-US" sz="2800" b="1" i="1" dirty="0">
                <a:solidFill>
                  <a:srgbClr val="7030A0"/>
                </a:solidFill>
                <a:effectLst/>
                <a:ea typeface="Calibri" panose="020F0502020204030204" pitchFamily="34" charset="0"/>
              </a:rPr>
              <a:t>released</a:t>
            </a:r>
            <a:r>
              <a:rPr lang="en-US" sz="2800" b="1" i="1" dirty="0">
                <a:effectLst/>
                <a:ea typeface="Calibri" panose="020F0502020204030204" pitchFamily="34" charset="0"/>
              </a:rPr>
              <a:t> </a:t>
            </a:r>
            <a:r>
              <a:rPr lang="en-US" sz="2800" b="1" i="1" dirty="0">
                <a:solidFill>
                  <a:srgbClr val="0070C0"/>
                </a:solidFill>
                <a:effectLst/>
                <a:ea typeface="Calibri" panose="020F0502020204030204" pitchFamily="34" charset="0"/>
              </a:rPr>
              <a:t>in heaven</a:t>
            </a:r>
            <a:r>
              <a:rPr lang="en-US" sz="2800" b="1" i="1" dirty="0">
                <a:effectLst/>
                <a:ea typeface="Calibri" panose="020F0502020204030204" pitchFamily="34" charset="0"/>
              </a:rPr>
              <a:t>.</a:t>
            </a:r>
            <a:r>
              <a:rPr lang="en-US" sz="2800" b="1" i="1" dirty="0">
                <a:ea typeface="Calibri" panose="020F0502020204030204" pitchFamily="34" charset="0"/>
              </a:rPr>
              <a:t> </a:t>
            </a:r>
            <a:r>
              <a:rPr lang="en-US" sz="2800" b="1" dirty="0">
                <a:solidFill>
                  <a:srgbClr val="C00000"/>
                </a:solidFill>
                <a:ea typeface="Calibri" panose="020F0502020204030204" pitchFamily="34" charset="0"/>
              </a:rPr>
              <a:t>New English Translation</a:t>
            </a:r>
            <a:endParaRPr lang="en-US" sz="3600" b="1" dirty="0">
              <a:solidFill>
                <a:srgbClr val="C00000"/>
              </a:solidFill>
            </a:endParaRPr>
          </a:p>
        </p:txBody>
      </p:sp>
    </p:spTree>
    <p:extLst>
      <p:ext uri="{BB962C8B-B14F-4D97-AF65-F5344CB8AC3E}">
        <p14:creationId xmlns:p14="http://schemas.microsoft.com/office/powerpoint/2010/main" val="285239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why we must cultivate Intimate community in our church</a:t>
            </a:r>
            <a:endParaRPr lang="en-US" sz="6000" b="1" i="1" dirty="0">
              <a:solidFill>
                <a:srgbClr val="C00000"/>
              </a:solidFill>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marR="0" indent="0">
              <a:lnSpc>
                <a:spcPct val="100000"/>
              </a:lnSpc>
              <a:spcBef>
                <a:spcPts val="0"/>
              </a:spcBef>
              <a:spcAft>
                <a:spcPts val="0"/>
              </a:spcAft>
              <a:buNone/>
            </a:pPr>
            <a:r>
              <a:rPr lang="en-US" sz="2800" b="1" dirty="0">
                <a:effectLst/>
                <a:ea typeface="Calibri" panose="020F0502020204030204" pitchFamily="34" charset="0"/>
                <a:cs typeface="Times New Roman" panose="02020603050405020304" pitchFamily="18" charset="0"/>
              </a:rPr>
              <a:t>“Application also proves difficult because our society for the most part is not made up of those tightly knit communities whose welcome or rejection had a powerful impact on individuals in the ancient world. Today, church members who are disciplined often leave one congregation for another that accepts them with no questions asked. </a:t>
            </a:r>
            <a:r>
              <a:rPr lang="en-US" sz="2800" b="1" dirty="0">
                <a:solidFill>
                  <a:srgbClr val="0070C0"/>
                </a:solidFill>
                <a:effectLst/>
                <a:ea typeface="Calibri" panose="020F0502020204030204" pitchFamily="34" charset="0"/>
                <a:cs typeface="Times New Roman" panose="02020603050405020304" pitchFamily="18" charset="0"/>
              </a:rPr>
              <a:t>Only as we re-create </a:t>
            </a:r>
            <a:r>
              <a:rPr lang="en-US" sz="2800" b="1" u="sng" dirty="0">
                <a:solidFill>
                  <a:srgbClr val="0070C0"/>
                </a:solidFill>
                <a:effectLst/>
                <a:ea typeface="Calibri" panose="020F0502020204030204" pitchFamily="34" charset="0"/>
                <a:cs typeface="Times New Roman" panose="02020603050405020304" pitchFamily="18" charset="0"/>
              </a:rPr>
              <a:t>intimate community</a:t>
            </a:r>
            <a:r>
              <a:rPr lang="en-US" sz="2800" b="1" dirty="0">
                <a:solidFill>
                  <a:srgbClr val="0070C0"/>
                </a:solidFill>
                <a:effectLst/>
                <a:ea typeface="Calibri" panose="020F0502020204030204" pitchFamily="34" charset="0"/>
                <a:cs typeface="Times New Roman" panose="02020603050405020304" pitchFamily="18" charset="0"/>
              </a:rPr>
              <a:t> within the local church and </a:t>
            </a:r>
            <a:r>
              <a:rPr lang="en-US" sz="2800" b="1" u="sng" dirty="0">
                <a:solidFill>
                  <a:srgbClr val="0070C0"/>
                </a:solidFill>
                <a:effectLst/>
                <a:ea typeface="Calibri" panose="020F0502020204030204" pitchFamily="34" charset="0"/>
                <a:cs typeface="Times New Roman" panose="02020603050405020304" pitchFamily="18" charset="0"/>
              </a:rPr>
              <a:t>networks of accountability</a:t>
            </a:r>
            <a:r>
              <a:rPr lang="en-US" sz="2800" b="1" dirty="0">
                <a:solidFill>
                  <a:srgbClr val="0070C0"/>
                </a:solidFill>
                <a:effectLst/>
                <a:ea typeface="Calibri" panose="020F0502020204030204" pitchFamily="34" charset="0"/>
                <a:cs typeface="Times New Roman" panose="02020603050405020304" pitchFamily="18" charset="0"/>
              </a:rPr>
              <a:t> among different churches can we hope to apply these verses effectively</a:t>
            </a:r>
            <a:r>
              <a:rPr lang="en-US" sz="2800" b="1" dirty="0">
                <a:effectLst/>
                <a:ea typeface="Calibri" panose="020F0502020204030204" pitchFamily="34" charset="0"/>
                <a:cs typeface="Times New Roman" panose="02020603050405020304" pitchFamily="18" charset="0"/>
              </a:rPr>
              <a:t>.” </a:t>
            </a:r>
            <a:r>
              <a:rPr lang="en-US" sz="2800" b="1" dirty="0">
                <a:solidFill>
                  <a:srgbClr val="C00000"/>
                </a:solidFill>
                <a:effectLst/>
                <a:ea typeface="Calibri" panose="020F0502020204030204" pitchFamily="34" charset="0"/>
                <a:cs typeface="Times New Roman" panose="02020603050405020304" pitchFamily="18" charset="0"/>
              </a:rPr>
              <a:t>Craig Blomberg, Commentary on Matthew 18   </a:t>
            </a:r>
          </a:p>
        </p:txBody>
      </p:sp>
    </p:spTree>
    <p:extLst>
      <p:ext uri="{BB962C8B-B14F-4D97-AF65-F5344CB8AC3E}">
        <p14:creationId xmlns:p14="http://schemas.microsoft.com/office/powerpoint/2010/main" val="273791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5700713"/>
            <a:ext cx="4406148" cy="1157287"/>
          </a:xfrm>
        </p:spPr>
        <p:txBody>
          <a:bodyPr/>
          <a:lstStyle/>
          <a:p>
            <a:pPr algn="ctr"/>
            <a:br>
              <a:rPr lang="en-US" sz="4000" b="1" i="1" dirty="0">
                <a:solidFill>
                  <a:schemeClr val="bg1"/>
                </a:solidFill>
              </a:rPr>
            </a:br>
            <a:r>
              <a:rPr lang="en-US" sz="4000" b="1" i="1" dirty="0">
                <a:solidFill>
                  <a:schemeClr val="bg1"/>
                </a:solidFill>
              </a:rPr>
              <a:t>Matthew 18:15-20</a:t>
            </a:r>
            <a:br>
              <a:rPr lang="en-US" sz="4800" b="1" dirty="0">
                <a:solidFill>
                  <a:schemeClr val="bg1"/>
                </a:solidFill>
              </a:rPr>
            </a:br>
            <a:endParaRPr lang="en-US" sz="4800" b="1" dirty="0">
              <a:solidFill>
                <a:schemeClr val="bg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0" y="605115"/>
            <a:ext cx="5405718"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white"/>
                </a:solidFill>
                <a:effectLst/>
                <a:uLnTx/>
                <a:uFillTx/>
                <a:latin typeface="Rockwell Condensed" panose="02060603050405020104"/>
                <a:ea typeface="+mj-ea"/>
                <a:cs typeface="+mj-cs"/>
              </a:rPr>
              <a:t>Judge with Right Judgement</a:t>
            </a:r>
            <a:br>
              <a:rPr kumimoji="0" lang="en-US" sz="4400" b="1" i="0" u="none" strike="noStrike" kern="1200" cap="all" spc="0" normalizeH="0" baseline="0" noProof="0" dirty="0">
                <a:ln>
                  <a:noFill/>
                </a:ln>
                <a:solidFill>
                  <a:prstClr val="white"/>
                </a:solidFill>
                <a:effectLst/>
                <a:uLnTx/>
                <a:uFillTx/>
                <a:latin typeface="Rockwell Condensed" panose="02060603050405020104"/>
                <a:ea typeface="+mj-ea"/>
                <a:cs typeface="+mj-cs"/>
              </a:rPr>
            </a:br>
            <a:endParaRPr kumimoji="0" lang="en-US" sz="4400" b="1" i="0" u="none" strike="noStrike" kern="1200" cap="all" spc="0" normalizeH="0" baseline="0" noProof="0" dirty="0">
              <a:ln>
                <a:noFill/>
              </a:ln>
              <a:solidFill>
                <a:prstClr val="white"/>
              </a:solidFill>
              <a:effectLst/>
              <a:uLnTx/>
              <a:uFillTx/>
              <a:latin typeface="Rockwell Condensed" panose="02060603050405020104"/>
              <a:ea typeface="+mj-ea"/>
              <a:cs typeface="+mj-cs"/>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lnSpcReduction="10000"/>
          </a:bodyPr>
          <a:lstStyle/>
          <a:p>
            <a:pPr marL="457200" indent="-457200">
              <a:buFont typeface="+mj-lt"/>
              <a:buAutoNum type="alphaUcPeriod"/>
            </a:pPr>
            <a:r>
              <a:rPr lang="en-US" sz="2800" b="1" dirty="0"/>
              <a:t>Step 1: privately seek to convince them of their sin </a:t>
            </a:r>
            <a:r>
              <a:rPr lang="en-US" sz="2800" b="1" i="1" dirty="0"/>
              <a:t>(15)</a:t>
            </a:r>
          </a:p>
          <a:p>
            <a:pPr marL="0" indent="0">
              <a:buNone/>
            </a:pPr>
            <a:r>
              <a:rPr lang="en-US" sz="2400" b="1" dirty="0">
                <a:solidFill>
                  <a:srgbClr val="FF0000"/>
                </a:solidFill>
              </a:rPr>
              <a:t>15</a:t>
            </a:r>
            <a:r>
              <a:rPr lang="en-US" sz="2800" b="1" dirty="0"/>
              <a:t> </a:t>
            </a:r>
            <a:r>
              <a:rPr lang="en-US" sz="2800" b="1" i="1" dirty="0"/>
              <a:t>“If your brother sins against you, go and </a:t>
            </a:r>
            <a:r>
              <a:rPr lang="en-US" sz="2800" b="1" i="1" dirty="0">
                <a:solidFill>
                  <a:srgbClr val="7030A0"/>
                </a:solidFill>
              </a:rPr>
              <a:t>tell</a:t>
            </a:r>
            <a:r>
              <a:rPr lang="en-US" sz="2800" b="1" dirty="0">
                <a:solidFill>
                  <a:srgbClr val="FF0000"/>
                </a:solidFill>
              </a:rPr>
              <a:t>*</a:t>
            </a:r>
            <a:r>
              <a:rPr lang="en-US" sz="2800" b="1" i="1" dirty="0"/>
              <a:t> him his fault, between you and him alone. </a:t>
            </a:r>
            <a:r>
              <a:rPr lang="en-US" sz="2800" b="1" i="1" dirty="0">
                <a:solidFill>
                  <a:srgbClr val="0070C0"/>
                </a:solidFill>
              </a:rPr>
              <a:t>If he </a:t>
            </a:r>
            <a:r>
              <a:rPr lang="en-US" sz="2800" b="1" i="1" u="sng" dirty="0">
                <a:solidFill>
                  <a:srgbClr val="0070C0"/>
                </a:solidFill>
              </a:rPr>
              <a:t>listens</a:t>
            </a:r>
            <a:r>
              <a:rPr lang="en-US" sz="2800" b="1" i="1" dirty="0">
                <a:solidFill>
                  <a:srgbClr val="0070C0"/>
                </a:solidFill>
              </a:rPr>
              <a:t> to you, you have gained your brother</a:t>
            </a:r>
            <a:r>
              <a:rPr lang="en-US" sz="2800" b="1" dirty="0"/>
              <a:t>.</a:t>
            </a:r>
          </a:p>
          <a:p>
            <a:pPr marL="0" indent="0">
              <a:buNone/>
            </a:pPr>
            <a:r>
              <a:rPr lang="en-US" sz="2800" b="1" dirty="0"/>
              <a:t>“</a:t>
            </a:r>
            <a:r>
              <a:rPr lang="en-US" sz="2800" b="1" i="1" dirty="0"/>
              <a:t>You shall not hate </a:t>
            </a:r>
            <a:r>
              <a:rPr lang="en-US" sz="2800" b="1" i="1" dirty="0">
                <a:solidFill>
                  <a:srgbClr val="0070C0"/>
                </a:solidFill>
              </a:rPr>
              <a:t>your brother </a:t>
            </a:r>
            <a:r>
              <a:rPr lang="en-US" sz="2800" b="1" i="1" dirty="0"/>
              <a:t>in your heart, but you shall </a:t>
            </a:r>
            <a:r>
              <a:rPr lang="en-US" sz="2800" b="1" i="1" dirty="0">
                <a:solidFill>
                  <a:srgbClr val="0070C0"/>
                </a:solidFill>
              </a:rPr>
              <a:t>reason frankly </a:t>
            </a:r>
            <a:r>
              <a:rPr lang="en-US" sz="2800" b="1" i="1" dirty="0"/>
              <a:t>with your neighbor, lest you incur sin because of him</a:t>
            </a:r>
            <a:r>
              <a:rPr lang="en-US" sz="2800" b="1" dirty="0"/>
              <a:t>.” </a:t>
            </a:r>
            <a:r>
              <a:rPr lang="en-US" sz="2800" b="1" dirty="0">
                <a:solidFill>
                  <a:srgbClr val="C00000"/>
                </a:solidFill>
              </a:rPr>
              <a:t>Leviticus 19:17</a:t>
            </a:r>
          </a:p>
          <a:p>
            <a:pPr marL="0" indent="0">
              <a:buNone/>
            </a:pPr>
            <a:endParaRPr lang="en-US" sz="2800" b="1" dirty="0">
              <a:solidFill>
                <a:srgbClr val="FF0000"/>
              </a:solidFill>
            </a:endParaRPr>
          </a:p>
          <a:p>
            <a:pPr marL="0" indent="0">
              <a:buNone/>
            </a:pPr>
            <a:r>
              <a:rPr lang="en-US" sz="2800" b="1" dirty="0">
                <a:solidFill>
                  <a:srgbClr val="FF0000"/>
                </a:solidFill>
              </a:rPr>
              <a:t>* </a:t>
            </a:r>
            <a:r>
              <a:rPr lang="en-US" sz="2800" b="1" dirty="0">
                <a:solidFill>
                  <a:srgbClr val="7030A0"/>
                </a:solidFill>
              </a:rPr>
              <a:t>To express strong disapproval of someone’s action.</a:t>
            </a:r>
            <a:endParaRPr lang="en-US" sz="4400" b="1" dirty="0">
              <a:solidFill>
                <a:srgbClr val="7030A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circle(in)">
                                      <p:cBhvr>
                                        <p:cTn id="16" dur="20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circle(in)">
                                      <p:cBhvr>
                                        <p:cTn id="2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514350" indent="-514350">
              <a:buFont typeface="+mj-lt"/>
              <a:buAutoNum type="alphaUcPeriod" startAt="2"/>
            </a:pPr>
            <a:r>
              <a:rPr lang="en-US" sz="2800" b="1" dirty="0">
                <a:effectLst/>
                <a:ea typeface="Calibri" panose="020F0502020204030204" pitchFamily="34" charset="0"/>
              </a:rPr>
              <a:t>Step 2: if necessary, objectively confirm the facts of the matter through other witnesses </a:t>
            </a:r>
            <a:r>
              <a:rPr lang="en-US" sz="2800" b="1" i="1" dirty="0">
                <a:effectLst/>
                <a:ea typeface="Calibri" panose="020F0502020204030204" pitchFamily="34" charset="0"/>
              </a:rPr>
              <a:t>(16)</a:t>
            </a:r>
          </a:p>
          <a:p>
            <a:pPr marL="0" indent="0">
              <a:buNone/>
            </a:pPr>
            <a:r>
              <a:rPr lang="en-US" sz="2400" b="1" dirty="0">
                <a:solidFill>
                  <a:srgbClr val="FF0000"/>
                </a:solidFill>
                <a:effectLst/>
                <a:ea typeface="Calibri" panose="020F0502020204030204" pitchFamily="34" charset="0"/>
              </a:rPr>
              <a:t>16</a:t>
            </a:r>
            <a:r>
              <a:rPr lang="en-US" sz="2800" b="1" dirty="0">
                <a:effectLst/>
                <a:ea typeface="Calibri" panose="020F0502020204030204" pitchFamily="34" charset="0"/>
              </a:rPr>
              <a:t> </a:t>
            </a:r>
            <a:r>
              <a:rPr lang="en-US" sz="2800" b="1" i="1" dirty="0">
                <a:effectLst/>
                <a:ea typeface="Calibri" panose="020F0502020204030204" pitchFamily="34" charset="0"/>
              </a:rPr>
              <a:t>But if he does not listen, take </a:t>
            </a:r>
            <a:r>
              <a:rPr lang="en-US" sz="2800" b="1" i="1" dirty="0">
                <a:solidFill>
                  <a:srgbClr val="0070C0"/>
                </a:solidFill>
                <a:effectLst/>
                <a:ea typeface="Calibri" panose="020F0502020204030204" pitchFamily="34" charset="0"/>
              </a:rPr>
              <a:t>one or two others along with</a:t>
            </a:r>
            <a:r>
              <a:rPr lang="en-US" sz="2800" b="1" i="1" dirty="0">
                <a:effectLst/>
                <a:ea typeface="Calibri" panose="020F0502020204030204" pitchFamily="34" charset="0"/>
              </a:rPr>
              <a:t> </a:t>
            </a:r>
            <a:r>
              <a:rPr lang="en-US" sz="2800" b="1" i="1" u="sng" dirty="0">
                <a:solidFill>
                  <a:srgbClr val="7030A0"/>
                </a:solidFill>
                <a:effectLst/>
                <a:ea typeface="Calibri" panose="020F0502020204030204" pitchFamily="34" charset="0"/>
              </a:rPr>
              <a:t>you</a:t>
            </a:r>
            <a:r>
              <a:rPr lang="en-US" sz="2800" b="1" i="1" dirty="0">
                <a:effectLst/>
                <a:ea typeface="Calibri" panose="020F0502020204030204" pitchFamily="34" charset="0"/>
              </a:rPr>
              <a:t>, </a:t>
            </a:r>
            <a:r>
              <a:rPr lang="en-US" sz="2800" b="1" i="1" dirty="0">
                <a:solidFill>
                  <a:srgbClr val="0070C0"/>
                </a:solidFill>
                <a:effectLst/>
                <a:ea typeface="Calibri" panose="020F0502020204030204" pitchFamily="34" charset="0"/>
              </a:rPr>
              <a:t>that every charge may be established by the evidence of two or three witnesses</a:t>
            </a:r>
            <a:r>
              <a:rPr lang="en-US" sz="2800" b="1" dirty="0">
                <a:effectLst/>
                <a:ea typeface="Calibri" panose="020F0502020204030204" pitchFamily="34" charset="0"/>
              </a:rPr>
              <a:t>. </a:t>
            </a:r>
          </a:p>
          <a:p>
            <a:pPr marL="0" indent="0">
              <a:buNone/>
            </a:pPr>
            <a:r>
              <a:rPr lang="en-US" sz="2800" b="1" dirty="0"/>
              <a:t>“</a:t>
            </a:r>
            <a:r>
              <a:rPr lang="en-US" sz="2800" b="1" i="1" dirty="0"/>
              <a:t>A single witness shall not suffice against a person for any crime or for any wrong in connection with any offense that he has committed. </a:t>
            </a:r>
            <a:r>
              <a:rPr lang="en-US" sz="2800" b="1" i="1" dirty="0">
                <a:solidFill>
                  <a:srgbClr val="0070C0"/>
                </a:solidFill>
              </a:rPr>
              <a:t>Only on the evidence of two witnesses or of three witnesses shall a charge be established</a:t>
            </a:r>
            <a:r>
              <a:rPr lang="en-US" sz="2800" b="1" dirty="0"/>
              <a:t>.” </a:t>
            </a:r>
            <a:r>
              <a:rPr lang="en-US" sz="2800" b="1" dirty="0">
                <a:solidFill>
                  <a:srgbClr val="C00000"/>
                </a:solidFill>
              </a:rPr>
              <a:t>Deuteronomy 19:15</a:t>
            </a:r>
            <a:endParaRPr lang="en-US" sz="2800" b="1" i="1" dirty="0">
              <a:solidFill>
                <a:srgbClr val="C00000"/>
              </a:solidFill>
              <a:effectLst/>
              <a:ea typeface="Calibri" panose="020F0502020204030204" pitchFamily="34" charset="0"/>
            </a:endParaRPr>
          </a:p>
        </p:txBody>
      </p:sp>
    </p:spTree>
    <p:extLst>
      <p:ext uri="{BB962C8B-B14F-4D97-AF65-F5344CB8AC3E}">
        <p14:creationId xmlns:p14="http://schemas.microsoft.com/office/powerpoint/2010/main" val="249978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514350" indent="-514350">
              <a:buFont typeface="+mj-lt"/>
              <a:buAutoNum type="alphaUcPeriod" startAt="3"/>
            </a:pPr>
            <a:r>
              <a:rPr lang="en-US" sz="2800" b="1" dirty="0">
                <a:effectLst/>
                <a:ea typeface="Calibri" panose="020F0502020204030204" pitchFamily="34" charset="0"/>
              </a:rPr>
              <a:t>Step 3: if necessary, inform the church of the confirmed case </a:t>
            </a:r>
            <a:r>
              <a:rPr lang="en-US" sz="2800" b="1" i="1" dirty="0">
                <a:effectLst/>
                <a:ea typeface="Calibri" panose="020F0502020204030204" pitchFamily="34" charset="0"/>
              </a:rPr>
              <a:t>(17a)</a:t>
            </a:r>
          </a:p>
          <a:p>
            <a:pPr marL="0" marR="0" indent="0">
              <a:lnSpc>
                <a:spcPct val="200000"/>
              </a:lnSpc>
              <a:spcBef>
                <a:spcPts val="0"/>
              </a:spcBef>
              <a:spcAft>
                <a:spcPts val="0"/>
              </a:spcAft>
              <a:buNone/>
            </a:pPr>
            <a:r>
              <a:rPr lang="en-US" sz="2400" b="1" dirty="0">
                <a:solidFill>
                  <a:srgbClr val="FF0000"/>
                </a:solidFill>
                <a:effectLst/>
                <a:ea typeface="Calibri" panose="020F0502020204030204" pitchFamily="34" charset="0"/>
                <a:cs typeface="Times New Roman" panose="02020603050405020304" pitchFamily="18" charset="0"/>
              </a:rPr>
              <a:t>17</a:t>
            </a:r>
            <a:r>
              <a:rPr lang="en-US" sz="2800" b="1" dirty="0">
                <a:effectLst/>
                <a:ea typeface="Calibri" panose="020F0502020204030204" pitchFamily="34" charset="0"/>
                <a:cs typeface="Times New Roman" panose="02020603050405020304" pitchFamily="18" charset="0"/>
              </a:rPr>
              <a:t> </a:t>
            </a:r>
            <a:r>
              <a:rPr lang="en-US" sz="2800" b="1" i="1" dirty="0">
                <a:effectLst/>
                <a:ea typeface="Calibri" panose="020F0502020204030204" pitchFamily="34" charset="0"/>
                <a:cs typeface="Times New Roman" panose="02020603050405020304" pitchFamily="18" charset="0"/>
              </a:rPr>
              <a:t>If he refuses to </a:t>
            </a:r>
            <a:r>
              <a:rPr lang="en-US" sz="2800" b="1" i="1" dirty="0">
                <a:solidFill>
                  <a:srgbClr val="0070C0"/>
                </a:solidFill>
                <a:effectLst/>
                <a:ea typeface="Calibri" panose="020F0502020204030204" pitchFamily="34" charset="0"/>
                <a:cs typeface="Times New Roman" panose="02020603050405020304" pitchFamily="18" charset="0"/>
              </a:rPr>
              <a:t>listen</a:t>
            </a:r>
            <a:r>
              <a:rPr lang="en-US" sz="2800" b="1" i="1" dirty="0">
                <a:effectLst/>
                <a:ea typeface="Calibri" panose="020F0502020204030204" pitchFamily="34" charset="0"/>
                <a:cs typeface="Times New Roman" panose="02020603050405020304" pitchFamily="18" charset="0"/>
              </a:rPr>
              <a:t> to </a:t>
            </a:r>
            <a:r>
              <a:rPr lang="en-US" sz="2800" b="1" i="1" dirty="0">
                <a:solidFill>
                  <a:srgbClr val="0070C0"/>
                </a:solidFill>
                <a:effectLst/>
                <a:ea typeface="Calibri" panose="020F0502020204030204" pitchFamily="34" charset="0"/>
                <a:cs typeface="Times New Roman" panose="02020603050405020304" pitchFamily="18" charset="0"/>
              </a:rPr>
              <a:t>them</a:t>
            </a:r>
            <a:r>
              <a:rPr lang="en-US" sz="2800" b="1" i="1" dirty="0">
                <a:effectLst/>
                <a:ea typeface="Calibri" panose="020F0502020204030204" pitchFamily="34" charset="0"/>
                <a:cs typeface="Times New Roman" panose="02020603050405020304" pitchFamily="18" charset="0"/>
              </a:rPr>
              <a:t>, </a:t>
            </a:r>
            <a:r>
              <a:rPr lang="en-US" sz="2800" b="1" i="1" dirty="0">
                <a:solidFill>
                  <a:srgbClr val="7030A0"/>
                </a:solidFill>
                <a:effectLst/>
                <a:ea typeface="Calibri" panose="020F0502020204030204" pitchFamily="34" charset="0"/>
                <a:cs typeface="Times New Roman" panose="02020603050405020304" pitchFamily="18" charset="0"/>
              </a:rPr>
              <a:t>tell</a:t>
            </a:r>
            <a:r>
              <a:rPr lang="en-US" sz="2800" b="1" dirty="0">
                <a:solidFill>
                  <a:srgbClr val="FF0000"/>
                </a:solidFill>
                <a:effectLst/>
                <a:ea typeface="Calibri" panose="020F0502020204030204" pitchFamily="34" charset="0"/>
                <a:cs typeface="Times New Roman" panose="02020603050405020304" pitchFamily="18" charset="0"/>
              </a:rPr>
              <a:t>*</a:t>
            </a:r>
            <a:r>
              <a:rPr lang="en-US" sz="2800" b="1" i="1" dirty="0">
                <a:effectLst/>
                <a:ea typeface="Calibri" panose="020F0502020204030204" pitchFamily="34" charset="0"/>
                <a:cs typeface="Times New Roman" panose="02020603050405020304" pitchFamily="18" charset="0"/>
              </a:rPr>
              <a:t> it to the church</a:t>
            </a:r>
            <a:r>
              <a:rPr lang="en-US" sz="2800" b="1" dirty="0">
                <a:effectLst/>
                <a:ea typeface="Calibri" panose="020F0502020204030204" pitchFamily="34" charset="0"/>
                <a:cs typeface="Times New Roman" panose="02020603050405020304" pitchFamily="18" charset="0"/>
              </a:rPr>
              <a:t>…</a:t>
            </a:r>
          </a:p>
          <a:p>
            <a:pPr marL="0" marR="0" indent="0">
              <a:lnSpc>
                <a:spcPct val="200000"/>
              </a:lnSpc>
              <a:spcBef>
                <a:spcPts val="0"/>
              </a:spcBef>
              <a:spcAft>
                <a:spcPts val="0"/>
              </a:spcAft>
              <a:buNone/>
            </a:pPr>
            <a:endParaRPr lang="en-US" sz="2800" b="1" dirty="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endParaRPr lang="en-US" sz="2800" b="1" dirty="0">
              <a:effectLst/>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2800" b="1" dirty="0">
                <a:solidFill>
                  <a:srgbClr val="FF0000"/>
                </a:solidFill>
                <a:ea typeface="Calibri" panose="020F0502020204030204" pitchFamily="34" charset="0"/>
                <a:cs typeface="Times New Roman" panose="02020603050405020304" pitchFamily="18" charset="0"/>
              </a:rPr>
              <a:t>*</a:t>
            </a:r>
            <a:r>
              <a:rPr lang="en-US" sz="2800" b="1" dirty="0">
                <a:ea typeface="Calibri" panose="020F0502020204030204" pitchFamily="34" charset="0"/>
                <a:cs typeface="Times New Roman" panose="02020603050405020304" pitchFamily="18" charset="0"/>
              </a:rPr>
              <a:t> </a:t>
            </a:r>
            <a:r>
              <a:rPr lang="en-US" sz="2800" b="1" dirty="0">
                <a:solidFill>
                  <a:srgbClr val="7030A0"/>
                </a:solidFill>
                <a:ea typeface="Calibri" panose="020F0502020204030204" pitchFamily="34" charset="0"/>
                <a:cs typeface="Times New Roman" panose="02020603050405020304" pitchFamily="18" charset="0"/>
              </a:rPr>
              <a:t>Second person singular – </a:t>
            </a:r>
            <a:r>
              <a:rPr lang="en-US" sz="2800" b="1" i="1" u="sng" dirty="0">
                <a:solidFill>
                  <a:srgbClr val="7030A0"/>
                </a:solidFill>
                <a:ea typeface="Calibri" panose="020F0502020204030204" pitchFamily="34" charset="0"/>
                <a:cs typeface="Times New Roman" panose="02020603050405020304" pitchFamily="18" charset="0"/>
              </a:rPr>
              <a:t>You</a:t>
            </a:r>
            <a:r>
              <a:rPr lang="en-US" sz="2800" b="1" i="1" dirty="0">
                <a:solidFill>
                  <a:srgbClr val="7030A0"/>
                </a:solidFill>
                <a:ea typeface="Calibri" panose="020F0502020204030204" pitchFamily="34" charset="0"/>
                <a:cs typeface="Times New Roman" panose="02020603050405020304" pitchFamily="18" charset="0"/>
              </a:rPr>
              <a:t> tell…</a:t>
            </a:r>
            <a:endParaRPr lang="en-US" sz="2800" b="1" i="1" dirty="0">
              <a:solidFill>
                <a:srgbClr val="7030A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868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circle(in)">
                                      <p:cBhvr>
                                        <p:cTn id="16"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514350" indent="-514350">
              <a:buFont typeface="+mj-lt"/>
              <a:buAutoNum type="alphaUcPeriod" startAt="4"/>
            </a:pPr>
            <a:r>
              <a:rPr lang="en-US" sz="2800" b="1" dirty="0">
                <a:effectLst/>
                <a:ea typeface="Calibri" panose="020F0502020204030204" pitchFamily="34" charset="0"/>
              </a:rPr>
              <a:t>Step 4: if necessary, the church must break fellowship with the unrepentant brother or sister </a:t>
            </a:r>
            <a:r>
              <a:rPr lang="en-US" sz="2800" b="1" i="1" dirty="0">
                <a:effectLst/>
                <a:ea typeface="Calibri" panose="020F0502020204030204" pitchFamily="34" charset="0"/>
              </a:rPr>
              <a:t>(17b)</a:t>
            </a:r>
          </a:p>
          <a:p>
            <a:pPr marL="0" indent="0">
              <a:buNone/>
            </a:pPr>
            <a:r>
              <a:rPr lang="en-US" sz="2400" b="1" dirty="0">
                <a:solidFill>
                  <a:srgbClr val="FF0000"/>
                </a:solidFill>
                <a:effectLst/>
                <a:ea typeface="Calibri" panose="020F0502020204030204" pitchFamily="34" charset="0"/>
              </a:rPr>
              <a:t>17</a:t>
            </a:r>
            <a:r>
              <a:rPr lang="en-US" sz="2800" b="1" dirty="0">
                <a:effectLst/>
                <a:ea typeface="Calibri" panose="020F0502020204030204" pitchFamily="34" charset="0"/>
              </a:rPr>
              <a:t> …</a:t>
            </a:r>
            <a:r>
              <a:rPr lang="en-US" sz="2800" b="1" i="1" dirty="0">
                <a:effectLst/>
                <a:ea typeface="Calibri" panose="020F0502020204030204" pitchFamily="34" charset="0"/>
              </a:rPr>
              <a:t>And if he refuses to listen even to the church, </a:t>
            </a:r>
            <a:r>
              <a:rPr lang="en-US" sz="2800" b="1" i="1" dirty="0">
                <a:solidFill>
                  <a:srgbClr val="0070C0"/>
                </a:solidFill>
                <a:effectLst/>
                <a:ea typeface="Calibri" panose="020F0502020204030204" pitchFamily="34" charset="0"/>
              </a:rPr>
              <a:t>let him be to you as a Gentile and a tax collector</a:t>
            </a:r>
            <a:r>
              <a:rPr lang="en-US" sz="2800" b="1" dirty="0">
                <a:effectLst/>
                <a:ea typeface="Calibri" panose="020F0502020204030204" pitchFamily="34" charset="0"/>
              </a:rPr>
              <a:t>.</a:t>
            </a:r>
          </a:p>
          <a:p>
            <a:pPr marL="0" indent="0">
              <a:buNone/>
            </a:pPr>
            <a:r>
              <a:rPr lang="en-US" sz="2800" b="1" dirty="0"/>
              <a:t>“</a:t>
            </a:r>
            <a:r>
              <a:rPr lang="en-US" sz="2800" b="1" i="1" dirty="0"/>
              <a:t>If anyone does not obey what we say in this letter, take note of that person, and have nothing to do with him, </a:t>
            </a:r>
            <a:r>
              <a:rPr lang="en-US" sz="2800" b="1" i="1" dirty="0">
                <a:solidFill>
                  <a:srgbClr val="0070C0"/>
                </a:solidFill>
              </a:rPr>
              <a:t>that he may be ashamed</a:t>
            </a:r>
            <a:r>
              <a:rPr lang="en-US" sz="2800" b="1" i="1" dirty="0"/>
              <a:t>. Do </a:t>
            </a:r>
            <a:r>
              <a:rPr lang="en-US" sz="2800" b="1" i="1" dirty="0">
                <a:solidFill>
                  <a:srgbClr val="0070C0"/>
                </a:solidFill>
              </a:rPr>
              <a:t>not</a:t>
            </a:r>
            <a:r>
              <a:rPr lang="en-US" sz="2800" b="1" i="1" dirty="0"/>
              <a:t> regard him as </a:t>
            </a:r>
            <a:r>
              <a:rPr lang="en-US" sz="2800" b="1" i="1" dirty="0">
                <a:solidFill>
                  <a:srgbClr val="0070C0"/>
                </a:solidFill>
              </a:rPr>
              <a:t>an enemy</a:t>
            </a:r>
            <a:r>
              <a:rPr lang="en-US" sz="2800" b="1" i="1" dirty="0"/>
              <a:t>, </a:t>
            </a:r>
            <a:r>
              <a:rPr lang="en-US" sz="2800" b="1" i="1" dirty="0">
                <a:solidFill>
                  <a:srgbClr val="0070C0"/>
                </a:solidFill>
              </a:rPr>
              <a:t>but</a:t>
            </a:r>
            <a:r>
              <a:rPr lang="en-US" sz="2800" b="1" i="1" dirty="0"/>
              <a:t> warn him as </a:t>
            </a:r>
            <a:r>
              <a:rPr lang="en-US" sz="2800" b="1" i="1" dirty="0">
                <a:solidFill>
                  <a:srgbClr val="0070C0"/>
                </a:solidFill>
              </a:rPr>
              <a:t>a brother</a:t>
            </a:r>
            <a:r>
              <a:rPr lang="en-US" sz="2800" b="1" dirty="0"/>
              <a:t>.” </a:t>
            </a:r>
            <a:r>
              <a:rPr lang="en-US" sz="2800" b="1" dirty="0">
                <a:solidFill>
                  <a:srgbClr val="C00000"/>
                </a:solidFill>
              </a:rPr>
              <a:t>2 Thessalonians 3:14-15 </a:t>
            </a:r>
            <a:endParaRPr lang="en-US" sz="2800" b="1" dirty="0">
              <a:solidFill>
                <a:srgbClr val="C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11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514350" indent="-514350">
              <a:buFont typeface="+mj-lt"/>
              <a:buAutoNum type="alphaUcPeriod" startAt="4"/>
            </a:pPr>
            <a:r>
              <a:rPr lang="en-US" sz="2800" b="1" dirty="0">
                <a:effectLst/>
                <a:ea typeface="Calibri" panose="020F0502020204030204" pitchFamily="34" charset="0"/>
              </a:rPr>
              <a:t>Step 4: if necessary, the church must break fellowship with the unrepentant brother or sister </a:t>
            </a:r>
            <a:r>
              <a:rPr lang="en-US" sz="2800" b="1" i="1" dirty="0">
                <a:effectLst/>
                <a:ea typeface="Calibri" panose="020F0502020204030204" pitchFamily="34" charset="0"/>
              </a:rPr>
              <a:t>(17b)</a:t>
            </a:r>
          </a:p>
          <a:p>
            <a:pPr marL="0" indent="0">
              <a:buNone/>
            </a:pPr>
            <a:r>
              <a:rPr lang="en-US" sz="2400" b="1" dirty="0">
                <a:solidFill>
                  <a:srgbClr val="FF0000"/>
                </a:solidFill>
                <a:effectLst/>
                <a:ea typeface="Calibri" panose="020F0502020204030204" pitchFamily="34" charset="0"/>
              </a:rPr>
              <a:t>17</a:t>
            </a:r>
            <a:r>
              <a:rPr lang="en-US" sz="2800" b="1" dirty="0">
                <a:effectLst/>
                <a:ea typeface="Calibri" panose="020F0502020204030204" pitchFamily="34" charset="0"/>
              </a:rPr>
              <a:t> …</a:t>
            </a:r>
            <a:r>
              <a:rPr lang="en-US" sz="2800" b="1" i="1" dirty="0">
                <a:effectLst/>
                <a:ea typeface="Calibri" panose="020F0502020204030204" pitchFamily="34" charset="0"/>
              </a:rPr>
              <a:t>And if he refuses to listen even to the church, </a:t>
            </a:r>
            <a:r>
              <a:rPr lang="en-US" sz="2800" b="1" i="1" dirty="0">
                <a:solidFill>
                  <a:srgbClr val="0070C0"/>
                </a:solidFill>
                <a:effectLst/>
                <a:ea typeface="Calibri" panose="020F0502020204030204" pitchFamily="34" charset="0"/>
              </a:rPr>
              <a:t>let him be to you as a Gentile and a tax collector</a:t>
            </a:r>
            <a:r>
              <a:rPr lang="en-US" sz="2800" b="1" dirty="0">
                <a:effectLst/>
                <a:ea typeface="Calibri" panose="020F0502020204030204" pitchFamily="34" charset="0"/>
              </a:rPr>
              <a:t>.</a:t>
            </a:r>
          </a:p>
          <a:p>
            <a:pPr marL="0" indent="0">
              <a:buNone/>
            </a:pPr>
            <a:r>
              <a:rPr lang="en-US" sz="2800" b="1" dirty="0"/>
              <a:t>“</a:t>
            </a:r>
            <a:r>
              <a:rPr lang="en-US" sz="2800" b="1" i="1" dirty="0"/>
              <a:t>If anyone does not obey what we say in this letter, take note of that person, and </a:t>
            </a:r>
            <a:r>
              <a:rPr lang="en-US" sz="2800" b="1" i="1" dirty="0">
                <a:solidFill>
                  <a:srgbClr val="0070C0"/>
                </a:solidFill>
              </a:rPr>
              <a:t>have nothing to do with him</a:t>
            </a:r>
            <a:r>
              <a:rPr lang="en-US" sz="2800" b="1" i="1" dirty="0"/>
              <a:t>, that he may be ashamed. Do not regard him as an enemy, but </a:t>
            </a:r>
            <a:r>
              <a:rPr lang="en-US" sz="2800" b="1" i="1" dirty="0">
                <a:solidFill>
                  <a:srgbClr val="0070C0"/>
                </a:solidFill>
              </a:rPr>
              <a:t>warn him </a:t>
            </a:r>
            <a:r>
              <a:rPr lang="en-US" sz="2800" b="1" i="1" dirty="0"/>
              <a:t>as a brother</a:t>
            </a:r>
            <a:r>
              <a:rPr lang="en-US" sz="2800" b="1" dirty="0"/>
              <a:t>.” </a:t>
            </a:r>
            <a:r>
              <a:rPr lang="en-US" sz="2800" b="1" dirty="0">
                <a:solidFill>
                  <a:srgbClr val="C00000"/>
                </a:solidFill>
              </a:rPr>
              <a:t>2 Thessalonians 3:14-15 </a:t>
            </a:r>
            <a:endParaRPr lang="en-US" sz="2800" b="1" dirty="0">
              <a:solidFill>
                <a:srgbClr val="C0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690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Strive to redeem our brother or sister from their sinful way </a:t>
            </a:r>
            <a:r>
              <a:rPr lang="en-US" sz="3600" b="1" i="1" dirty="0">
                <a:effectLst/>
                <a:ea typeface="Calibri" panose="020F0502020204030204" pitchFamily="34" charset="0"/>
              </a:rPr>
              <a:t>(verses 15-17)</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514350" indent="-514350">
              <a:buFont typeface="+mj-lt"/>
              <a:buAutoNum type="alphaUcPeriod" startAt="4"/>
            </a:pPr>
            <a:r>
              <a:rPr lang="en-US" sz="2800" b="1" dirty="0">
                <a:effectLst/>
                <a:ea typeface="Calibri" panose="020F0502020204030204" pitchFamily="34" charset="0"/>
              </a:rPr>
              <a:t>Step 4: if necessary, the church must break fellowship with the unrepentant brother or sister </a:t>
            </a:r>
            <a:r>
              <a:rPr lang="en-US" sz="2800" b="1" i="1" dirty="0">
                <a:effectLst/>
                <a:ea typeface="Calibri" panose="020F0502020204030204" pitchFamily="34" charset="0"/>
              </a:rPr>
              <a:t>(17b)</a:t>
            </a:r>
          </a:p>
          <a:p>
            <a:pPr marL="0" indent="0">
              <a:buNone/>
            </a:pPr>
            <a:r>
              <a:rPr lang="en-US" sz="2400" b="1" dirty="0">
                <a:solidFill>
                  <a:srgbClr val="FF0000"/>
                </a:solidFill>
                <a:effectLst/>
                <a:ea typeface="Calibri" panose="020F0502020204030204" pitchFamily="34" charset="0"/>
              </a:rPr>
              <a:t>17</a:t>
            </a:r>
            <a:r>
              <a:rPr lang="en-US" sz="2800" b="1" dirty="0">
                <a:effectLst/>
                <a:ea typeface="Calibri" panose="020F0502020204030204" pitchFamily="34" charset="0"/>
              </a:rPr>
              <a:t> …</a:t>
            </a:r>
            <a:r>
              <a:rPr lang="en-US" sz="2800" b="1" i="1" dirty="0">
                <a:effectLst/>
                <a:ea typeface="Calibri" panose="020F0502020204030204" pitchFamily="34" charset="0"/>
              </a:rPr>
              <a:t>And if he refuses to listen even to the church, </a:t>
            </a:r>
            <a:r>
              <a:rPr lang="en-US" sz="2800" b="1" i="1" dirty="0">
                <a:solidFill>
                  <a:srgbClr val="0070C0"/>
                </a:solidFill>
                <a:effectLst/>
                <a:ea typeface="Calibri" panose="020F0502020204030204" pitchFamily="34" charset="0"/>
              </a:rPr>
              <a:t>let him be to you as a Gentile and a tax collector</a:t>
            </a:r>
            <a:r>
              <a:rPr lang="en-US" sz="2800" b="1" dirty="0">
                <a:effectLst/>
                <a:ea typeface="Calibri" panose="020F0502020204030204" pitchFamily="34" charset="0"/>
              </a:rPr>
              <a:t>.</a:t>
            </a:r>
          </a:p>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Then Peter came up and said to him, ‘Lord, </a:t>
            </a:r>
            <a:r>
              <a:rPr lang="en-US" sz="2800" b="1" i="1" dirty="0">
                <a:solidFill>
                  <a:srgbClr val="0070C0"/>
                </a:solidFill>
                <a:effectLst/>
                <a:ea typeface="Calibri" panose="020F0502020204030204" pitchFamily="34" charset="0"/>
              </a:rPr>
              <a:t>how often will my brother sin against me, and I forgive him? </a:t>
            </a:r>
            <a:r>
              <a:rPr lang="en-US" sz="2800" b="1" i="1" dirty="0">
                <a:effectLst/>
                <a:ea typeface="Calibri" panose="020F0502020204030204" pitchFamily="34" charset="0"/>
              </a:rPr>
              <a:t>As many as seven times?’ Jesus said to him, ‘I do not say to you seven times, but seventy-seven times</a:t>
            </a:r>
            <a:r>
              <a:rPr lang="en-US" sz="2800" b="1" dirty="0">
                <a:effectLst/>
                <a:ea typeface="Calibri" panose="020F0502020204030204" pitchFamily="34" charset="0"/>
              </a:rPr>
              <a:t>.’” </a:t>
            </a:r>
            <a:r>
              <a:rPr lang="en-US" sz="2800" b="1" dirty="0">
                <a:solidFill>
                  <a:srgbClr val="C00000"/>
                </a:solidFill>
                <a:effectLst/>
                <a:ea typeface="Calibri" panose="020F0502020204030204" pitchFamily="34" charset="0"/>
              </a:rPr>
              <a:t>Matthew 18:21-22</a:t>
            </a:r>
          </a:p>
        </p:txBody>
      </p:sp>
    </p:spTree>
    <p:extLst>
      <p:ext uri="{BB962C8B-B14F-4D97-AF65-F5344CB8AC3E}">
        <p14:creationId xmlns:p14="http://schemas.microsoft.com/office/powerpoint/2010/main" val="253041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We agree with heaven when the church is faithful in its judgments </a:t>
            </a:r>
            <a:r>
              <a:rPr lang="en-US" sz="3600" b="1" i="1" dirty="0">
                <a:effectLst/>
                <a:ea typeface="Calibri" panose="020F0502020204030204" pitchFamily="34" charset="0"/>
              </a:rPr>
              <a:t>(verses 18-20)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18</a:t>
            </a:r>
            <a:r>
              <a:rPr lang="en-US" sz="2800" b="1" dirty="0"/>
              <a:t> </a:t>
            </a:r>
            <a:r>
              <a:rPr lang="en-US" sz="2800" b="1" i="1" dirty="0"/>
              <a:t>Truly, I say to you, whatever you bind on earth shall be bound in heaven, and whatever you loose on earth shall be loosed in heaven</a:t>
            </a:r>
            <a:r>
              <a:rPr lang="en-US" sz="2800" b="1" dirty="0"/>
              <a:t>. </a:t>
            </a:r>
            <a:r>
              <a:rPr lang="en-US" sz="2400" b="1" dirty="0">
                <a:solidFill>
                  <a:srgbClr val="FF0000"/>
                </a:solidFill>
              </a:rPr>
              <a:t>19</a:t>
            </a:r>
            <a:r>
              <a:rPr lang="en-US" sz="2800" b="1" dirty="0"/>
              <a:t> </a:t>
            </a:r>
            <a:r>
              <a:rPr lang="en-US" sz="2800" b="1" i="1" dirty="0"/>
              <a:t>Again I say to you, if two of you agree on earth about anything they ask, it will be done for them by my Father in heaven</a:t>
            </a:r>
            <a:r>
              <a:rPr lang="en-US" sz="2800" b="1" dirty="0"/>
              <a:t>. </a:t>
            </a:r>
            <a:r>
              <a:rPr lang="en-US" sz="2400" b="1" dirty="0">
                <a:solidFill>
                  <a:srgbClr val="FF0000"/>
                </a:solidFill>
              </a:rPr>
              <a:t>20</a:t>
            </a:r>
            <a:r>
              <a:rPr lang="en-US" sz="2800" b="1" dirty="0"/>
              <a:t> </a:t>
            </a:r>
            <a:r>
              <a:rPr lang="en-US" sz="2800" b="1" i="1" dirty="0">
                <a:solidFill>
                  <a:srgbClr val="0070C0"/>
                </a:solidFill>
              </a:rPr>
              <a:t>For where two or three are gathered </a:t>
            </a:r>
            <a:r>
              <a:rPr lang="en-US" sz="2800" b="1" i="1" dirty="0">
                <a:solidFill>
                  <a:srgbClr val="7030A0"/>
                </a:solidFill>
              </a:rPr>
              <a:t>in my name</a:t>
            </a:r>
            <a:r>
              <a:rPr lang="en-US" sz="2800" b="1" i="1" dirty="0">
                <a:solidFill>
                  <a:srgbClr val="0070C0"/>
                </a:solidFill>
              </a:rPr>
              <a:t>, there am I among them.”</a:t>
            </a:r>
            <a:r>
              <a:rPr lang="en-US" sz="2800" b="1" dirty="0">
                <a:solidFill>
                  <a:srgbClr val="0070C0"/>
                </a:solidFill>
              </a:rPr>
              <a:t> </a:t>
            </a:r>
          </a:p>
          <a:p>
            <a:pPr marL="0" indent="0">
              <a:buNone/>
            </a:pPr>
            <a:endParaRPr lang="en-US" sz="3600" b="1" dirty="0">
              <a:solidFill>
                <a:srgbClr val="C00000"/>
              </a:solidFill>
            </a:endParaRP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818</TotalTime>
  <Words>1430</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Rockwell</vt:lpstr>
      <vt:lpstr>Rockwell Condensed</vt:lpstr>
      <vt:lpstr>Wingdings</vt:lpstr>
      <vt:lpstr>Wood Type</vt:lpstr>
      <vt:lpstr>PowerPoint Presentation</vt:lpstr>
      <vt:lpstr> Matthew 18:15-20 </vt:lpstr>
      <vt:lpstr>I. Strive to redeem our brother or sister from their sinful way (verses 15-17)</vt:lpstr>
      <vt:lpstr>I. Strive to redeem our brother or sister from their sinful way (verses 15-17)</vt:lpstr>
      <vt:lpstr>I. Strive to redeem our brother or sister from their sinful way (verses 15-17)</vt:lpstr>
      <vt:lpstr>I. Strive to redeem our brother or sister from their sinful way (verses 15-17)</vt:lpstr>
      <vt:lpstr>I. Strive to redeem our brother or sister from their sinful way (verses 15-17)</vt:lpstr>
      <vt:lpstr>I. Strive to redeem our brother or sister from their sinful way (verses 15-17)</vt:lpstr>
      <vt:lpstr>II. We agree with heaven when the church is faithful in its judgments (verses 18-20)</vt:lpstr>
      <vt:lpstr>II. We agree with heaven when the church is faithful in its judgments (verses 18-20)</vt:lpstr>
      <vt:lpstr>II. We agree with heaven when the church is faithful in its judgments (verses 18-20)</vt:lpstr>
      <vt:lpstr>II. We agree with heaven when the church is faithful in its judgments (verses 18-20)</vt:lpstr>
      <vt:lpstr>II. We agree with heaven when the church is faithful in its judgments (verses 18-20)</vt:lpstr>
      <vt:lpstr>why we must cultivate Intimate community in our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61</cp:revision>
  <dcterms:created xsi:type="dcterms:W3CDTF">2020-03-26T18:56:14Z</dcterms:created>
  <dcterms:modified xsi:type="dcterms:W3CDTF">2022-03-13T17:18:10Z</dcterms:modified>
</cp:coreProperties>
</file>