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2"/>
  </p:notesMasterIdLst>
  <p:sldIdLst>
    <p:sldId id="273" r:id="rId2"/>
    <p:sldId id="274" r:id="rId3"/>
    <p:sldId id="306" r:id="rId4"/>
    <p:sldId id="536" r:id="rId5"/>
    <p:sldId id="307" r:id="rId6"/>
    <p:sldId id="308" r:id="rId7"/>
    <p:sldId id="537" r:id="rId8"/>
    <p:sldId id="309" r:id="rId9"/>
    <p:sldId id="310" r:id="rId10"/>
    <p:sldId id="304" r:id="rId11"/>
    <p:sldId id="311" r:id="rId12"/>
    <p:sldId id="312" r:id="rId13"/>
    <p:sldId id="302" r:id="rId14"/>
    <p:sldId id="313" r:id="rId15"/>
    <p:sldId id="314" r:id="rId16"/>
    <p:sldId id="305" r:id="rId17"/>
    <p:sldId id="315" r:id="rId18"/>
    <p:sldId id="303" r:id="rId19"/>
    <p:sldId id="316" r:id="rId20"/>
    <p:sldId id="31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66" d="100"/>
          <a:sy n="66" d="100"/>
        </p:scale>
        <p:origin x="5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2819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5838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120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0362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2/6/2022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815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7756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328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1490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357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9445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2/6/2022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7087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2/6/2022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0961663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96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whole flock suffers faithfully by walking humbly… </a:t>
            </a:r>
            <a:r>
              <a:rPr lang="en-US" sz="3600" b="1" i="1" dirty="0">
                <a:effectLst/>
                <a:ea typeface="Calibri" panose="020F0502020204030204" pitchFamily="34" charset="0"/>
              </a:rPr>
              <a:t>(Verses 5-7)</a:t>
            </a:r>
            <a:r>
              <a:rPr lang="en-US" sz="3600" b="1" dirty="0">
                <a:effectLst/>
                <a:ea typeface="Calibri" panose="020F0502020204030204" pitchFamily="34" charset="0"/>
              </a:rPr>
              <a:t> </a:t>
            </a:r>
            <a:endParaRPr lang="en-US" sz="3600" b="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514350" indent="-514350">
              <a:buFont typeface="+mj-lt"/>
              <a:buAutoNum type="alphaUcPeriod" startAt="2"/>
            </a:pPr>
            <a:r>
              <a:rPr lang="en-US" sz="2800" b="1" dirty="0"/>
              <a:t>…before God </a:t>
            </a:r>
            <a:r>
              <a:rPr lang="en-US" sz="2800" b="1" i="1" dirty="0"/>
              <a:t>(5b-7)</a:t>
            </a:r>
          </a:p>
          <a:p>
            <a:pPr marL="0" indent="0">
              <a:buNone/>
            </a:pPr>
            <a:r>
              <a:rPr lang="en-US" sz="2400" b="1" dirty="0">
                <a:solidFill>
                  <a:srgbClr val="FF0000"/>
                </a:solidFill>
              </a:rPr>
              <a:t>5</a:t>
            </a:r>
            <a:r>
              <a:rPr lang="en-US" sz="2800" b="1" dirty="0"/>
              <a:t> …</a:t>
            </a:r>
            <a:r>
              <a:rPr lang="en-US" sz="2800" b="1" i="1" dirty="0"/>
              <a:t>“God opposes the proud but gives grace to the humble.”</a:t>
            </a:r>
          </a:p>
          <a:p>
            <a:pPr marL="0" indent="0">
              <a:buNone/>
            </a:pPr>
            <a:r>
              <a:rPr lang="en-US" sz="2400" b="1" dirty="0">
                <a:solidFill>
                  <a:srgbClr val="FF0000"/>
                </a:solidFill>
              </a:rPr>
              <a:t>6</a:t>
            </a:r>
            <a:r>
              <a:rPr lang="en-US" sz="2800" b="1" dirty="0"/>
              <a:t> </a:t>
            </a:r>
            <a:r>
              <a:rPr lang="en-US" sz="2800" b="1" i="1" dirty="0">
                <a:solidFill>
                  <a:srgbClr val="7030A0"/>
                </a:solidFill>
              </a:rPr>
              <a:t>Humble yourselves</a:t>
            </a:r>
            <a:r>
              <a:rPr lang="en-US" sz="2800" b="1" i="1" dirty="0"/>
              <a:t>, </a:t>
            </a:r>
            <a:r>
              <a:rPr lang="en-US" sz="2800" b="1" i="1" dirty="0">
                <a:solidFill>
                  <a:srgbClr val="0070C0"/>
                </a:solidFill>
              </a:rPr>
              <a:t>therefore</a:t>
            </a:r>
            <a:r>
              <a:rPr lang="en-US" sz="2800" b="1" i="1" dirty="0"/>
              <a:t>, under the mighty hand of God so that at the proper time he may exalt you</a:t>
            </a:r>
            <a:r>
              <a:rPr lang="en-US" sz="2800" b="1" dirty="0"/>
              <a:t>, </a:t>
            </a:r>
            <a:r>
              <a:rPr lang="en-US" sz="2400" b="1" dirty="0">
                <a:solidFill>
                  <a:srgbClr val="FF0000"/>
                </a:solidFill>
              </a:rPr>
              <a:t>7 </a:t>
            </a:r>
            <a:r>
              <a:rPr lang="en-US" sz="2800" b="1" i="1" dirty="0"/>
              <a:t>casting all your anxieties on him, because he cares for you</a:t>
            </a:r>
            <a:r>
              <a:rPr lang="en-US" sz="2800" b="1" dirty="0"/>
              <a:t>. </a:t>
            </a:r>
          </a:p>
          <a:p>
            <a:pPr marL="0" indent="0">
              <a:buNone/>
            </a:pPr>
            <a:endParaRPr lang="en-US" sz="2800" b="1" i="1" dirty="0"/>
          </a:p>
          <a:p>
            <a:pPr marL="0" indent="0">
              <a:buNone/>
            </a:pPr>
            <a:endParaRPr lang="en-US" sz="2800" b="1" i="1" dirty="0"/>
          </a:p>
          <a:p>
            <a:pPr marL="0" indent="0">
              <a:buNone/>
            </a:pPr>
            <a:endParaRPr lang="en-US" sz="2800" b="1" dirty="0">
              <a:solidFill>
                <a:srgbClr val="C00000"/>
              </a:solidFill>
              <a:effectLst/>
              <a:ea typeface="Calibri" panose="020F0502020204030204" pitchFamily="34" charset="0"/>
            </a:endParaRPr>
          </a:p>
        </p:txBody>
      </p:sp>
    </p:spTree>
    <p:extLst>
      <p:ext uri="{BB962C8B-B14F-4D97-AF65-F5344CB8AC3E}">
        <p14:creationId xmlns:p14="http://schemas.microsoft.com/office/powerpoint/2010/main" val="123650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circle(in)">
                                      <p:cBhvr>
                                        <p:cTn id="14"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whole flock suffers faithfully by walking humbly… </a:t>
            </a:r>
            <a:r>
              <a:rPr lang="en-US" sz="3600" b="1" i="1" dirty="0">
                <a:effectLst/>
                <a:ea typeface="Calibri" panose="020F0502020204030204" pitchFamily="34" charset="0"/>
              </a:rPr>
              <a:t>(Verses 5-7)</a:t>
            </a:r>
            <a:r>
              <a:rPr lang="en-US" sz="3600" b="1" dirty="0">
                <a:effectLst/>
                <a:ea typeface="Calibri" panose="020F0502020204030204" pitchFamily="34" charset="0"/>
              </a:rPr>
              <a:t> </a:t>
            </a:r>
            <a:endParaRPr lang="en-US" sz="3600" b="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514350" indent="-514350">
              <a:buFont typeface="+mj-lt"/>
              <a:buAutoNum type="alphaUcPeriod" startAt="2"/>
            </a:pPr>
            <a:r>
              <a:rPr lang="en-US" sz="2800" b="1" dirty="0"/>
              <a:t>…before God </a:t>
            </a:r>
            <a:r>
              <a:rPr lang="en-US" sz="2800" b="1" i="1" dirty="0"/>
              <a:t>(5b-7)</a:t>
            </a:r>
          </a:p>
          <a:p>
            <a:pPr marL="0" indent="0">
              <a:buNone/>
            </a:pPr>
            <a:r>
              <a:rPr lang="en-US" sz="2400" b="1" dirty="0">
                <a:solidFill>
                  <a:srgbClr val="FF0000"/>
                </a:solidFill>
              </a:rPr>
              <a:t>5</a:t>
            </a:r>
            <a:r>
              <a:rPr lang="en-US" sz="2800" b="1" dirty="0"/>
              <a:t> …</a:t>
            </a:r>
            <a:r>
              <a:rPr lang="en-US" sz="2800" b="1" i="1" dirty="0"/>
              <a:t>“God opposes the proud but gives grace to the humble.”</a:t>
            </a:r>
          </a:p>
          <a:p>
            <a:pPr marL="0" indent="0">
              <a:buNone/>
            </a:pPr>
            <a:r>
              <a:rPr lang="en-US" sz="2400" b="1" dirty="0">
                <a:solidFill>
                  <a:srgbClr val="FF0000"/>
                </a:solidFill>
              </a:rPr>
              <a:t>6</a:t>
            </a:r>
            <a:r>
              <a:rPr lang="en-US" sz="2800" b="1" dirty="0"/>
              <a:t> </a:t>
            </a:r>
            <a:r>
              <a:rPr lang="en-US" sz="2800" b="1" i="1" dirty="0">
                <a:solidFill>
                  <a:srgbClr val="7030A0"/>
                </a:solidFill>
              </a:rPr>
              <a:t>Humble yourselves</a:t>
            </a:r>
            <a:r>
              <a:rPr lang="en-US" sz="2800" b="1" i="1" dirty="0"/>
              <a:t>, </a:t>
            </a:r>
            <a:r>
              <a:rPr lang="en-US" sz="2800" b="1" i="1" dirty="0">
                <a:solidFill>
                  <a:srgbClr val="0070C0"/>
                </a:solidFill>
              </a:rPr>
              <a:t>therefore</a:t>
            </a:r>
            <a:r>
              <a:rPr lang="en-US" sz="2800" b="1" i="1" dirty="0"/>
              <a:t>, under the mighty hand of God so that at the proper time he may exalt you</a:t>
            </a:r>
            <a:r>
              <a:rPr lang="en-US" sz="2800" b="1" dirty="0"/>
              <a:t>, </a:t>
            </a:r>
            <a:r>
              <a:rPr lang="en-US" sz="2400" b="1" dirty="0">
                <a:solidFill>
                  <a:srgbClr val="FF0000"/>
                </a:solidFill>
              </a:rPr>
              <a:t>7 </a:t>
            </a:r>
            <a:r>
              <a:rPr lang="en-US" sz="2800" b="1" i="1" dirty="0">
                <a:solidFill>
                  <a:srgbClr val="0070C0"/>
                </a:solidFill>
              </a:rPr>
              <a:t>casting all your anxieties on him, because he cares for you</a:t>
            </a:r>
            <a:r>
              <a:rPr lang="en-US" sz="2800" b="1" dirty="0"/>
              <a:t>. </a:t>
            </a:r>
          </a:p>
          <a:p>
            <a:pPr marL="0" indent="0">
              <a:buNone/>
            </a:pPr>
            <a:endParaRPr lang="en-US" sz="2800" b="1" i="1" dirty="0"/>
          </a:p>
          <a:p>
            <a:pPr marL="0" indent="0">
              <a:buNone/>
            </a:pPr>
            <a:endParaRPr lang="en-US" sz="2800" b="1" i="1" dirty="0"/>
          </a:p>
          <a:p>
            <a:pPr marL="0" indent="0">
              <a:buNone/>
            </a:pPr>
            <a:endParaRPr lang="en-US" sz="2800" b="1" dirty="0">
              <a:solidFill>
                <a:srgbClr val="C00000"/>
              </a:solidFill>
              <a:effectLst/>
              <a:ea typeface="Calibri" panose="020F0502020204030204" pitchFamily="34" charset="0"/>
            </a:endParaRPr>
          </a:p>
        </p:txBody>
      </p:sp>
    </p:spTree>
    <p:extLst>
      <p:ext uri="{BB962C8B-B14F-4D97-AF65-F5344CB8AC3E}">
        <p14:creationId xmlns:p14="http://schemas.microsoft.com/office/powerpoint/2010/main" val="203941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whole flock suffers faithfully by walking humbly… </a:t>
            </a:r>
            <a:r>
              <a:rPr lang="en-US" sz="3600" b="1" i="1" dirty="0">
                <a:effectLst/>
                <a:ea typeface="Calibri" panose="020F0502020204030204" pitchFamily="34" charset="0"/>
              </a:rPr>
              <a:t>(Verses 5-7)</a:t>
            </a:r>
            <a:r>
              <a:rPr lang="en-US" sz="3600" b="1" dirty="0">
                <a:effectLst/>
                <a:ea typeface="Calibri" panose="020F0502020204030204" pitchFamily="34" charset="0"/>
              </a:rPr>
              <a:t> </a:t>
            </a:r>
            <a:endParaRPr lang="en-US" sz="3600" b="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514350" indent="-514350">
              <a:buFont typeface="+mj-lt"/>
              <a:buAutoNum type="alphaUcPeriod" startAt="2"/>
            </a:pPr>
            <a:r>
              <a:rPr lang="en-US" sz="2800" b="1" dirty="0"/>
              <a:t>…before God </a:t>
            </a:r>
            <a:r>
              <a:rPr lang="en-US" sz="2800" b="1" i="1" dirty="0"/>
              <a:t>(5b-7)</a:t>
            </a:r>
          </a:p>
          <a:p>
            <a:pPr marL="0" indent="0">
              <a:buNone/>
            </a:pPr>
            <a:r>
              <a:rPr lang="en-US" sz="2400" b="1" dirty="0">
                <a:solidFill>
                  <a:srgbClr val="FF0000"/>
                </a:solidFill>
              </a:rPr>
              <a:t>5</a:t>
            </a:r>
            <a:r>
              <a:rPr lang="en-US" sz="2800" b="1" dirty="0"/>
              <a:t> …</a:t>
            </a:r>
            <a:r>
              <a:rPr lang="en-US" sz="2800" b="1" i="1" dirty="0"/>
              <a:t>“God opposes the proud but gives grace to the humble.”</a:t>
            </a:r>
          </a:p>
          <a:p>
            <a:pPr marL="0" indent="0">
              <a:buNone/>
            </a:pPr>
            <a:r>
              <a:rPr lang="en-US" sz="2400" b="1" dirty="0">
                <a:solidFill>
                  <a:srgbClr val="FF0000"/>
                </a:solidFill>
              </a:rPr>
              <a:t>6</a:t>
            </a:r>
            <a:r>
              <a:rPr lang="en-US" sz="2800" b="1" dirty="0"/>
              <a:t> </a:t>
            </a:r>
            <a:r>
              <a:rPr lang="en-US" sz="2800" b="1" i="1" dirty="0">
                <a:solidFill>
                  <a:srgbClr val="7030A0"/>
                </a:solidFill>
              </a:rPr>
              <a:t>Humble yourselves</a:t>
            </a:r>
            <a:r>
              <a:rPr lang="en-US" sz="2800" b="1" i="1" dirty="0"/>
              <a:t>, </a:t>
            </a:r>
            <a:r>
              <a:rPr lang="en-US" sz="2800" b="1" i="1" dirty="0">
                <a:solidFill>
                  <a:srgbClr val="0070C0"/>
                </a:solidFill>
              </a:rPr>
              <a:t>therefore</a:t>
            </a:r>
            <a:r>
              <a:rPr lang="en-US" sz="2800" b="1" i="1" dirty="0"/>
              <a:t>, </a:t>
            </a:r>
            <a:r>
              <a:rPr lang="en-US" sz="2800" b="1" i="1" dirty="0">
                <a:solidFill>
                  <a:srgbClr val="0070C0"/>
                </a:solidFill>
              </a:rPr>
              <a:t>under the mighty hand of God</a:t>
            </a:r>
            <a:r>
              <a:rPr lang="en-US" sz="2800" b="1" i="1" dirty="0"/>
              <a:t> so that at the proper time he may exalt you</a:t>
            </a:r>
            <a:r>
              <a:rPr lang="en-US" sz="2800" b="1" dirty="0"/>
              <a:t>, </a:t>
            </a:r>
            <a:r>
              <a:rPr lang="en-US" sz="2400" b="1" dirty="0">
                <a:solidFill>
                  <a:srgbClr val="FF0000"/>
                </a:solidFill>
              </a:rPr>
              <a:t>7 </a:t>
            </a:r>
            <a:r>
              <a:rPr lang="en-US" sz="2800" b="1" i="1" dirty="0"/>
              <a:t>casting all your anxieties on him, because he cares for you</a:t>
            </a:r>
            <a:r>
              <a:rPr lang="en-US" sz="2800" b="1" dirty="0"/>
              <a:t>. </a:t>
            </a:r>
          </a:p>
          <a:p>
            <a:pPr marL="0" indent="0">
              <a:buNone/>
            </a:pPr>
            <a:endParaRPr lang="en-US" sz="2800" b="1" i="1" dirty="0"/>
          </a:p>
          <a:p>
            <a:pPr marL="0" indent="0">
              <a:buNone/>
            </a:pPr>
            <a:endParaRPr lang="en-US" sz="2800" b="1" i="1" dirty="0"/>
          </a:p>
          <a:p>
            <a:pPr marL="0" indent="0">
              <a:buNone/>
            </a:pPr>
            <a:endParaRPr lang="en-US" sz="2800" b="1" dirty="0">
              <a:solidFill>
                <a:srgbClr val="C00000"/>
              </a:solidFill>
              <a:effectLst/>
              <a:ea typeface="Calibri" panose="020F0502020204030204" pitchFamily="34" charset="0"/>
            </a:endParaRPr>
          </a:p>
        </p:txBody>
      </p:sp>
    </p:spTree>
    <p:extLst>
      <p:ext uri="{BB962C8B-B14F-4D97-AF65-F5344CB8AC3E}">
        <p14:creationId xmlns:p14="http://schemas.microsoft.com/office/powerpoint/2010/main" val="377360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The whole flock suffers faithfully by embracing sufferings’ eternal purpose </a:t>
            </a:r>
            <a:r>
              <a:rPr lang="en-US" sz="3600" b="1" i="1" dirty="0">
                <a:effectLst/>
                <a:ea typeface="Calibri" panose="020F0502020204030204" pitchFamily="34" charset="0"/>
              </a:rPr>
              <a:t>(Verses 8-11)</a:t>
            </a:r>
            <a:r>
              <a:rPr lang="en-US" sz="3600" b="1" dirty="0">
                <a:effectLst/>
                <a:ea typeface="Calibri" panose="020F0502020204030204" pitchFamily="34" charset="0"/>
              </a:rPr>
              <a:t> </a:t>
            </a:r>
            <a:endParaRPr lang="en-US" sz="3600"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457200" indent="-457200">
              <a:buFont typeface="+mj-lt"/>
              <a:buAutoNum type="alphaUcPeriod"/>
            </a:pPr>
            <a:r>
              <a:rPr lang="en-US" sz="2800" b="1" dirty="0"/>
              <a:t>Embracing sufferings’ eternal purpose entails resisting the devil’s aims to devour our faith in this purpose </a:t>
            </a:r>
            <a:r>
              <a:rPr lang="en-US" sz="2800" b="1" i="1" dirty="0"/>
              <a:t>(8-9)</a:t>
            </a:r>
          </a:p>
          <a:p>
            <a:pPr marL="0" indent="0">
              <a:buNone/>
            </a:pPr>
            <a:r>
              <a:rPr lang="en-US" sz="2400" b="1" dirty="0">
                <a:solidFill>
                  <a:srgbClr val="FF0000"/>
                </a:solidFill>
              </a:rPr>
              <a:t>8</a:t>
            </a:r>
            <a:r>
              <a:rPr lang="en-US" sz="2800" b="1" dirty="0"/>
              <a:t> </a:t>
            </a:r>
            <a:r>
              <a:rPr lang="en-US" sz="2800" b="1" i="1" dirty="0">
                <a:solidFill>
                  <a:srgbClr val="7030A0"/>
                </a:solidFill>
              </a:rPr>
              <a:t>Be sober-minded; be watchful</a:t>
            </a:r>
            <a:r>
              <a:rPr lang="en-US" sz="2800" b="1" i="1" dirty="0"/>
              <a:t>. </a:t>
            </a:r>
            <a:r>
              <a:rPr lang="en-US" sz="2800" b="1" i="1" dirty="0">
                <a:solidFill>
                  <a:srgbClr val="0070C0"/>
                </a:solidFill>
              </a:rPr>
              <a:t>Your adversary the devil prowls around like a roaring lion, seeking someone to devour</a:t>
            </a:r>
            <a:r>
              <a:rPr lang="en-US" sz="2800" b="1" dirty="0"/>
              <a:t>. </a:t>
            </a:r>
            <a:r>
              <a:rPr lang="en-US" sz="2400" b="1" dirty="0">
                <a:solidFill>
                  <a:srgbClr val="FF0000"/>
                </a:solidFill>
              </a:rPr>
              <a:t>9</a:t>
            </a:r>
            <a:r>
              <a:rPr lang="en-US" sz="2800" b="1" dirty="0"/>
              <a:t> </a:t>
            </a:r>
            <a:r>
              <a:rPr lang="en-US" sz="2800" b="1" i="1" dirty="0"/>
              <a:t>Resist him, firm in your faith, knowing that the same kinds of suffering are being experienced by your brotherhood throughout the world</a:t>
            </a:r>
            <a:r>
              <a:rPr lang="en-US" sz="2800" b="1" dirty="0"/>
              <a:t>.  </a:t>
            </a:r>
          </a:p>
          <a:p>
            <a:pPr marL="0" indent="0">
              <a:buNone/>
            </a:pPr>
            <a:endParaRPr lang="en-US" sz="5400" b="1" dirty="0">
              <a:solidFill>
                <a:srgbClr val="C00000"/>
              </a:solidFill>
            </a:endParaRPr>
          </a:p>
        </p:txBody>
      </p:sp>
    </p:spTree>
    <p:extLst>
      <p:ext uri="{BB962C8B-B14F-4D97-AF65-F5344CB8AC3E}">
        <p14:creationId xmlns:p14="http://schemas.microsoft.com/office/powerpoint/2010/main" val="215579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The whole flock suffers faithfully by embracing sufferings’ eternal purpose </a:t>
            </a:r>
            <a:r>
              <a:rPr lang="en-US" sz="3600" b="1" i="1" dirty="0">
                <a:effectLst/>
                <a:ea typeface="Calibri" panose="020F0502020204030204" pitchFamily="34" charset="0"/>
              </a:rPr>
              <a:t>(Verses 8-11)</a:t>
            </a:r>
            <a:r>
              <a:rPr lang="en-US" sz="3600" b="1" dirty="0">
                <a:effectLst/>
                <a:ea typeface="Calibri" panose="020F0502020204030204" pitchFamily="34" charset="0"/>
              </a:rPr>
              <a:t> </a:t>
            </a:r>
            <a:endParaRPr lang="en-US" sz="3600"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lnSpcReduction="10000"/>
          </a:bodyPr>
          <a:lstStyle/>
          <a:p>
            <a:pPr marL="457200" indent="-457200">
              <a:buFont typeface="+mj-lt"/>
              <a:buAutoNum type="alphaUcPeriod"/>
            </a:pPr>
            <a:r>
              <a:rPr lang="en-US" sz="2800" b="1" dirty="0"/>
              <a:t>Embracing sufferings’ eternal purpose entails resisting the devil’s aims to devour our faith in this purpose </a:t>
            </a:r>
            <a:r>
              <a:rPr lang="en-US" sz="2800" b="1" i="1" dirty="0"/>
              <a:t>(8-9)</a:t>
            </a:r>
          </a:p>
          <a:p>
            <a:pPr marL="0" indent="0">
              <a:buNone/>
            </a:pPr>
            <a:r>
              <a:rPr lang="en-US" sz="2400" b="1" dirty="0">
                <a:solidFill>
                  <a:srgbClr val="FF0000"/>
                </a:solidFill>
              </a:rPr>
              <a:t>8</a:t>
            </a:r>
            <a:r>
              <a:rPr lang="en-US" sz="2800" b="1" dirty="0"/>
              <a:t> </a:t>
            </a:r>
            <a:r>
              <a:rPr lang="en-US" sz="2800" b="1" i="1" dirty="0"/>
              <a:t>Be sober-minded; be watchful. Your adversary the devil prowls around like a roaring lion, seeking someone to devour</a:t>
            </a:r>
            <a:r>
              <a:rPr lang="en-US" sz="2800" b="1" dirty="0"/>
              <a:t>. </a:t>
            </a:r>
            <a:r>
              <a:rPr lang="en-US" sz="2400" b="1" dirty="0">
                <a:solidFill>
                  <a:srgbClr val="FF0000"/>
                </a:solidFill>
              </a:rPr>
              <a:t>9</a:t>
            </a:r>
            <a:r>
              <a:rPr lang="en-US" sz="2800" b="1" dirty="0"/>
              <a:t> </a:t>
            </a:r>
            <a:r>
              <a:rPr lang="en-US" sz="2800" b="1" i="1" dirty="0">
                <a:solidFill>
                  <a:srgbClr val="7030A0"/>
                </a:solidFill>
              </a:rPr>
              <a:t>Resist him</a:t>
            </a:r>
            <a:r>
              <a:rPr lang="en-US" sz="2800" b="1" i="1" dirty="0"/>
              <a:t>, </a:t>
            </a:r>
            <a:r>
              <a:rPr lang="en-US" sz="2800" b="1" i="1" dirty="0">
                <a:solidFill>
                  <a:srgbClr val="0070C0"/>
                </a:solidFill>
              </a:rPr>
              <a:t>firm in your faith</a:t>
            </a:r>
            <a:r>
              <a:rPr lang="en-US" sz="2800" b="1" i="1" dirty="0"/>
              <a:t>, knowing that the same kinds of suffering are being experienced by your brotherhood throughout the world</a:t>
            </a:r>
            <a:r>
              <a:rPr lang="en-US" sz="2800" b="1" dirty="0"/>
              <a:t>.  </a:t>
            </a:r>
          </a:p>
          <a:p>
            <a:pPr marL="0" indent="0">
              <a:buNone/>
            </a:pPr>
            <a:r>
              <a:rPr lang="en-US" sz="2800" b="1" dirty="0"/>
              <a:t>“</a:t>
            </a:r>
            <a:r>
              <a:rPr lang="en-US" sz="2800" b="1" i="1" dirty="0"/>
              <a:t>Does Job fear God for no reason?</a:t>
            </a:r>
            <a:r>
              <a:rPr lang="en-US" sz="2800" b="1" dirty="0"/>
              <a:t>” </a:t>
            </a:r>
            <a:r>
              <a:rPr lang="en-US" sz="2800" b="1" dirty="0">
                <a:solidFill>
                  <a:srgbClr val="C00000"/>
                </a:solidFill>
              </a:rPr>
              <a:t>Job 1:9</a:t>
            </a:r>
          </a:p>
          <a:p>
            <a:pPr marL="0" indent="0">
              <a:buNone/>
            </a:pPr>
            <a:r>
              <a:rPr lang="en-US" sz="2800" b="1" dirty="0"/>
              <a:t>“</a:t>
            </a:r>
            <a:r>
              <a:rPr lang="en-US" sz="2800" b="1" i="1" dirty="0"/>
              <a:t>But stretch out your hand and touch all that he has, and he will curse you to your face.</a:t>
            </a:r>
            <a:r>
              <a:rPr lang="en-US" sz="2800" b="1" dirty="0"/>
              <a:t>” </a:t>
            </a:r>
            <a:r>
              <a:rPr lang="en-US" sz="2800" b="1" dirty="0">
                <a:solidFill>
                  <a:srgbClr val="C00000"/>
                </a:solidFill>
              </a:rPr>
              <a:t>Job 1:11</a:t>
            </a:r>
          </a:p>
          <a:p>
            <a:pPr marL="0" indent="0">
              <a:buNone/>
            </a:pPr>
            <a:endParaRPr lang="en-US" sz="5400" b="1" dirty="0">
              <a:solidFill>
                <a:srgbClr val="C00000"/>
              </a:solidFill>
            </a:endParaRPr>
          </a:p>
        </p:txBody>
      </p:sp>
    </p:spTree>
    <p:extLst>
      <p:ext uri="{BB962C8B-B14F-4D97-AF65-F5344CB8AC3E}">
        <p14:creationId xmlns:p14="http://schemas.microsoft.com/office/powerpoint/2010/main" val="18559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ircle(in)">
                                      <p:cBhvr>
                                        <p:cTn id="12" dur="2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The whole flock suffers faithfully by embracing sufferings’ eternal purpose </a:t>
            </a:r>
            <a:r>
              <a:rPr lang="en-US" sz="3600" b="1" i="1" dirty="0">
                <a:effectLst/>
                <a:ea typeface="Calibri" panose="020F0502020204030204" pitchFamily="34" charset="0"/>
              </a:rPr>
              <a:t>(Verses 8-11)</a:t>
            </a:r>
            <a:r>
              <a:rPr lang="en-US" sz="3600" b="1" dirty="0">
                <a:effectLst/>
                <a:ea typeface="Calibri" panose="020F0502020204030204" pitchFamily="34" charset="0"/>
              </a:rPr>
              <a:t> </a:t>
            </a:r>
            <a:endParaRPr lang="en-US" sz="3600"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lnSpcReduction="10000"/>
          </a:bodyPr>
          <a:lstStyle/>
          <a:p>
            <a:pPr marL="457200" indent="-457200">
              <a:buFont typeface="+mj-lt"/>
              <a:buAutoNum type="alphaUcPeriod"/>
            </a:pPr>
            <a:r>
              <a:rPr lang="en-US" sz="2800" b="1" dirty="0"/>
              <a:t>Embracing sufferings’ eternal purpose entails resisting the devil’s aims to devour our faith in this purpose </a:t>
            </a:r>
            <a:r>
              <a:rPr lang="en-US" sz="2800" b="1" i="1" dirty="0"/>
              <a:t>(8-9)</a:t>
            </a:r>
          </a:p>
          <a:p>
            <a:pPr marL="0" indent="0">
              <a:buNone/>
            </a:pPr>
            <a:r>
              <a:rPr lang="en-US" sz="2400" b="1" dirty="0">
                <a:solidFill>
                  <a:srgbClr val="FF0000"/>
                </a:solidFill>
              </a:rPr>
              <a:t>9</a:t>
            </a:r>
            <a:r>
              <a:rPr lang="en-US" sz="2800" b="1" dirty="0"/>
              <a:t> </a:t>
            </a:r>
            <a:r>
              <a:rPr lang="en-US" sz="2800" b="1" i="1" dirty="0">
                <a:solidFill>
                  <a:srgbClr val="7030A0"/>
                </a:solidFill>
              </a:rPr>
              <a:t>Resist him</a:t>
            </a:r>
            <a:r>
              <a:rPr lang="en-US" sz="2800" b="1" i="1" dirty="0"/>
              <a:t>, firm in your faith, </a:t>
            </a:r>
            <a:r>
              <a:rPr lang="en-US" sz="2800" b="1" i="1" dirty="0">
                <a:solidFill>
                  <a:srgbClr val="0070C0"/>
                </a:solidFill>
              </a:rPr>
              <a:t>knowing that the same kinds of suffering are </a:t>
            </a:r>
            <a:r>
              <a:rPr lang="en-US" sz="2800" b="1" i="1" dirty="0">
                <a:solidFill>
                  <a:srgbClr val="FF0000"/>
                </a:solidFill>
              </a:rPr>
              <a:t>being experienced</a:t>
            </a:r>
            <a:r>
              <a:rPr lang="en-US" sz="2800" b="1" dirty="0">
                <a:solidFill>
                  <a:srgbClr val="FF0000"/>
                </a:solidFill>
              </a:rPr>
              <a:t>*</a:t>
            </a:r>
            <a:r>
              <a:rPr lang="en-US" sz="2800" b="1" i="1" dirty="0">
                <a:solidFill>
                  <a:srgbClr val="FF0000"/>
                </a:solidFill>
              </a:rPr>
              <a:t> </a:t>
            </a:r>
            <a:r>
              <a:rPr lang="en-US" sz="2800" b="1" i="1" dirty="0">
                <a:solidFill>
                  <a:srgbClr val="0070C0"/>
                </a:solidFill>
              </a:rPr>
              <a:t>by your brotherhood throughout the world</a:t>
            </a:r>
            <a:r>
              <a:rPr lang="en-US" sz="2800" b="1" dirty="0"/>
              <a:t>. </a:t>
            </a:r>
          </a:p>
          <a:p>
            <a:pPr marL="0" indent="0">
              <a:buNone/>
            </a:pPr>
            <a:r>
              <a:rPr lang="en-US" sz="2400" b="1" dirty="0">
                <a:solidFill>
                  <a:srgbClr val="FF0000"/>
                </a:solidFill>
              </a:rPr>
              <a:t>9</a:t>
            </a:r>
            <a:r>
              <a:rPr lang="en-US" b="1" dirty="0">
                <a:solidFill>
                  <a:srgbClr val="FF0000"/>
                </a:solidFill>
              </a:rPr>
              <a:t> </a:t>
            </a:r>
            <a:r>
              <a:rPr lang="en-US" sz="2800" b="1" i="1" dirty="0"/>
              <a:t>But resist him, firm in your faith, knowing that the same experiences of suffering </a:t>
            </a:r>
            <a:r>
              <a:rPr lang="en-US" sz="2800" b="1" i="1" dirty="0">
                <a:solidFill>
                  <a:srgbClr val="FF0000"/>
                </a:solidFill>
              </a:rPr>
              <a:t>are being accomplished </a:t>
            </a:r>
            <a:r>
              <a:rPr lang="en-US" sz="2800" b="1" i="1" dirty="0"/>
              <a:t>by your brethren who are in the world</a:t>
            </a:r>
            <a:r>
              <a:rPr lang="en-US" sz="2800" b="1" dirty="0"/>
              <a:t>.</a:t>
            </a:r>
          </a:p>
          <a:p>
            <a:pPr marL="0" indent="0">
              <a:buNone/>
            </a:pPr>
            <a:r>
              <a:rPr lang="en-US" sz="2800" b="1" dirty="0">
                <a:solidFill>
                  <a:srgbClr val="FF0000"/>
                </a:solidFill>
              </a:rPr>
              <a:t>*</a:t>
            </a:r>
            <a:r>
              <a:rPr lang="en-US" sz="2800" b="1" dirty="0"/>
              <a:t> “to cause something to happen as fulfillment of </a:t>
            </a:r>
            <a:r>
              <a:rPr lang="en-US" sz="2800" b="1" dirty="0">
                <a:solidFill>
                  <a:srgbClr val="0070C0"/>
                </a:solidFill>
              </a:rPr>
              <a:t>an objective or purpose</a:t>
            </a:r>
            <a:r>
              <a:rPr lang="en-US" sz="2800" b="1" dirty="0"/>
              <a:t>.”</a:t>
            </a:r>
          </a:p>
          <a:p>
            <a:pPr marL="0" indent="0">
              <a:buNone/>
            </a:pPr>
            <a:endParaRPr lang="en-US" sz="5400" b="1" dirty="0">
              <a:solidFill>
                <a:srgbClr val="C00000"/>
              </a:solidFill>
            </a:endParaRPr>
          </a:p>
        </p:txBody>
      </p:sp>
    </p:spTree>
    <p:extLst>
      <p:ext uri="{BB962C8B-B14F-4D97-AF65-F5344CB8AC3E}">
        <p14:creationId xmlns:p14="http://schemas.microsoft.com/office/powerpoint/2010/main" val="42669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The whole flock suffers faithfully by embracing sufferings’ eternal purpose </a:t>
            </a:r>
            <a:r>
              <a:rPr lang="en-US" sz="3600" b="1" i="1" dirty="0">
                <a:effectLst/>
                <a:ea typeface="Calibri" panose="020F0502020204030204" pitchFamily="34" charset="0"/>
              </a:rPr>
              <a:t>(Verses 8-11)</a:t>
            </a:r>
            <a:r>
              <a:rPr lang="en-US" sz="3600" b="1" dirty="0">
                <a:effectLst/>
                <a:ea typeface="Calibri" panose="020F0502020204030204" pitchFamily="34" charset="0"/>
              </a:rPr>
              <a:t> </a:t>
            </a:r>
            <a:endParaRPr lang="en-US" sz="3600"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457200" indent="-457200">
              <a:buFont typeface="+mj-lt"/>
              <a:buAutoNum type="alphaUcPeriod" startAt="2"/>
            </a:pPr>
            <a:r>
              <a:rPr lang="en-US" sz="2800" b="1" dirty="0"/>
              <a:t>Embracing sufferings’ eternal purpose entails entrusting our souls to a faithful Creator </a:t>
            </a:r>
            <a:r>
              <a:rPr lang="en-US" sz="2800" b="1" i="1" dirty="0"/>
              <a:t>(10-11, 4:19)</a:t>
            </a:r>
          </a:p>
          <a:p>
            <a:pPr marL="0" indent="0">
              <a:buNone/>
            </a:pPr>
            <a:r>
              <a:rPr lang="en-US" sz="2400" b="1" dirty="0">
                <a:solidFill>
                  <a:srgbClr val="FF0000"/>
                </a:solidFill>
              </a:rPr>
              <a:t>10</a:t>
            </a:r>
            <a:r>
              <a:rPr lang="en-US" sz="2800" b="1" dirty="0"/>
              <a:t> </a:t>
            </a:r>
            <a:r>
              <a:rPr lang="en-US" sz="2800" b="1" i="1" dirty="0">
                <a:solidFill>
                  <a:srgbClr val="0070C0"/>
                </a:solidFill>
              </a:rPr>
              <a:t>And after you have suffered </a:t>
            </a:r>
            <a:r>
              <a:rPr lang="en-US" sz="2800" b="1" i="1" u="sng" dirty="0">
                <a:solidFill>
                  <a:srgbClr val="0070C0"/>
                </a:solidFill>
              </a:rPr>
              <a:t>a little while</a:t>
            </a:r>
            <a:r>
              <a:rPr lang="en-US" sz="2800" b="1" i="1" dirty="0"/>
              <a:t>, </a:t>
            </a:r>
            <a:r>
              <a:rPr lang="en-US" sz="2800" b="1" i="1" dirty="0">
                <a:solidFill>
                  <a:srgbClr val="0070C0"/>
                </a:solidFill>
              </a:rPr>
              <a:t>the </a:t>
            </a:r>
            <a:r>
              <a:rPr lang="en-US" sz="2800" b="1" i="1" u="sng" dirty="0">
                <a:solidFill>
                  <a:srgbClr val="0070C0"/>
                </a:solidFill>
              </a:rPr>
              <a:t>God of all grace</a:t>
            </a:r>
            <a:r>
              <a:rPr lang="en-US" sz="2800" b="1" i="1" dirty="0"/>
              <a:t>, </a:t>
            </a:r>
            <a:r>
              <a:rPr lang="en-US" sz="2800" b="1" i="1" dirty="0">
                <a:solidFill>
                  <a:srgbClr val="0070C0"/>
                </a:solidFill>
              </a:rPr>
              <a:t>who </a:t>
            </a:r>
            <a:r>
              <a:rPr lang="en-US" sz="2800" b="1" i="1" u="sng" dirty="0">
                <a:solidFill>
                  <a:srgbClr val="0070C0"/>
                </a:solidFill>
              </a:rPr>
              <a:t>has called you </a:t>
            </a:r>
            <a:r>
              <a:rPr lang="en-US" sz="2800" b="1" i="1" dirty="0">
                <a:solidFill>
                  <a:srgbClr val="0070C0"/>
                </a:solidFill>
              </a:rPr>
              <a:t>to his eternal glory in Christ</a:t>
            </a:r>
            <a:r>
              <a:rPr lang="en-US" sz="2800" b="1" i="1" dirty="0"/>
              <a:t>, </a:t>
            </a:r>
            <a:r>
              <a:rPr lang="en-US" sz="2800" b="1" i="1" u="sng" dirty="0">
                <a:solidFill>
                  <a:srgbClr val="0070C0"/>
                </a:solidFill>
              </a:rPr>
              <a:t>will himself</a:t>
            </a:r>
            <a:r>
              <a:rPr lang="en-US" sz="2800" b="1" i="1" dirty="0">
                <a:solidFill>
                  <a:srgbClr val="0070C0"/>
                </a:solidFill>
              </a:rPr>
              <a:t> restore, confirm, strengthen, and establish you</a:t>
            </a:r>
            <a:r>
              <a:rPr lang="en-US" sz="2800" b="1" dirty="0"/>
              <a:t>. </a:t>
            </a:r>
            <a:r>
              <a:rPr lang="en-US" sz="2400" b="1" dirty="0">
                <a:solidFill>
                  <a:srgbClr val="FF0000"/>
                </a:solidFill>
              </a:rPr>
              <a:t>11</a:t>
            </a:r>
            <a:r>
              <a:rPr lang="en-US" sz="2800" b="1" dirty="0"/>
              <a:t> </a:t>
            </a:r>
            <a:r>
              <a:rPr lang="en-US" sz="2800" b="1" i="1" dirty="0"/>
              <a:t>To him be the dominion forever and ever. Amen</a:t>
            </a:r>
            <a:r>
              <a:rPr lang="en-US" sz="2800" b="1" dirty="0"/>
              <a:t>. </a:t>
            </a:r>
          </a:p>
          <a:p>
            <a:pPr marL="0" indent="0">
              <a:buNone/>
            </a:pPr>
            <a:endParaRPr lang="en-US" sz="6600" b="1" dirty="0">
              <a:solidFill>
                <a:srgbClr val="C00000"/>
              </a:solidFill>
            </a:endParaRPr>
          </a:p>
        </p:txBody>
      </p:sp>
    </p:spTree>
    <p:extLst>
      <p:ext uri="{BB962C8B-B14F-4D97-AF65-F5344CB8AC3E}">
        <p14:creationId xmlns:p14="http://schemas.microsoft.com/office/powerpoint/2010/main" val="16375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The whole flock suffers faithfully by embracing sufferings’ eternal purpose </a:t>
            </a:r>
            <a:r>
              <a:rPr lang="en-US" sz="3600" b="1" i="1" dirty="0">
                <a:effectLst/>
                <a:ea typeface="Calibri" panose="020F0502020204030204" pitchFamily="34" charset="0"/>
              </a:rPr>
              <a:t>(Verses 8-11)</a:t>
            </a:r>
            <a:r>
              <a:rPr lang="en-US" sz="3600" b="1" dirty="0">
                <a:effectLst/>
                <a:ea typeface="Calibri" panose="020F0502020204030204" pitchFamily="34" charset="0"/>
              </a:rPr>
              <a:t> </a:t>
            </a:r>
            <a:endParaRPr lang="en-US" sz="3600"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457200" indent="-457200">
              <a:buFont typeface="+mj-lt"/>
              <a:buAutoNum type="alphaUcPeriod" startAt="2"/>
            </a:pPr>
            <a:r>
              <a:rPr lang="en-US" sz="2800" b="1" dirty="0"/>
              <a:t>Embracing sufferings’ eternal purpose entails entrusting our souls to a faithful Creator </a:t>
            </a:r>
            <a:r>
              <a:rPr lang="en-US" sz="2800" b="1" i="1" dirty="0"/>
              <a:t>(10-11, 4:19)</a:t>
            </a:r>
          </a:p>
          <a:p>
            <a:pPr marL="0" indent="0">
              <a:buNone/>
            </a:pPr>
            <a:r>
              <a:rPr lang="en-US" sz="2400" b="1" dirty="0">
                <a:solidFill>
                  <a:srgbClr val="FF0000"/>
                </a:solidFill>
              </a:rPr>
              <a:t>10</a:t>
            </a:r>
            <a:r>
              <a:rPr lang="en-US" sz="2800" b="1" dirty="0"/>
              <a:t> </a:t>
            </a:r>
            <a:r>
              <a:rPr lang="en-US" sz="2800" b="1" i="1" dirty="0"/>
              <a:t>And after you have suffered a little while, the God of all grace, who has called you to his eternal glory in Christ, will himself restore, confirm, strengthen, and establish you</a:t>
            </a:r>
            <a:r>
              <a:rPr lang="en-US" sz="2800" b="1" dirty="0"/>
              <a:t>. </a:t>
            </a:r>
            <a:r>
              <a:rPr lang="en-US" sz="2400" b="1" dirty="0">
                <a:solidFill>
                  <a:srgbClr val="FF0000"/>
                </a:solidFill>
              </a:rPr>
              <a:t>11</a:t>
            </a:r>
            <a:r>
              <a:rPr lang="en-US" sz="2800" b="1" dirty="0"/>
              <a:t> </a:t>
            </a:r>
            <a:r>
              <a:rPr lang="en-US" sz="2800" b="1" i="1" dirty="0">
                <a:solidFill>
                  <a:srgbClr val="0070C0"/>
                </a:solidFill>
              </a:rPr>
              <a:t>To him be the dominion forever and ever. Amen</a:t>
            </a:r>
            <a:r>
              <a:rPr lang="en-US" sz="2800" b="1" dirty="0"/>
              <a:t>. </a:t>
            </a:r>
          </a:p>
          <a:p>
            <a:pPr marL="0" indent="0">
              <a:buNone/>
            </a:pPr>
            <a:endParaRPr lang="en-US" sz="6600" b="1" dirty="0">
              <a:solidFill>
                <a:srgbClr val="C00000"/>
              </a:solidFill>
            </a:endParaRPr>
          </a:p>
        </p:txBody>
      </p:sp>
    </p:spTree>
    <p:extLst>
      <p:ext uri="{BB962C8B-B14F-4D97-AF65-F5344CB8AC3E}">
        <p14:creationId xmlns:p14="http://schemas.microsoft.com/office/powerpoint/2010/main" val="47886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IV. </a:t>
            </a:r>
            <a:r>
              <a:rPr lang="en-US" sz="3600" b="1" dirty="0">
                <a:effectLst/>
                <a:ea typeface="Calibri" panose="020F0502020204030204" pitchFamily="34" charset="0"/>
              </a:rPr>
              <a:t>Suffer like Jesus; Suffer Faithfully</a:t>
            </a:r>
            <a:r>
              <a:rPr lang="en-US" sz="3600" b="1" dirty="0">
                <a:solidFill>
                  <a:srgbClr val="C00000"/>
                </a:solidFill>
                <a:effectLst/>
                <a:ea typeface="Calibri" panose="020F0502020204030204" pitchFamily="34" charset="0"/>
              </a:rPr>
              <a:t> </a:t>
            </a:r>
            <a:r>
              <a:rPr lang="en-US" sz="3600" b="1" dirty="0">
                <a:effectLst/>
                <a:ea typeface="Calibri" panose="020F0502020204030204" pitchFamily="34" charset="0"/>
              </a:rPr>
              <a:t> </a:t>
            </a:r>
            <a:endParaRPr lang="en-US" sz="3600"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0" indent="0" algn="ctr">
              <a:buNone/>
            </a:pPr>
            <a:r>
              <a:rPr lang="en-US" sz="2800" b="1" dirty="0">
                <a:solidFill>
                  <a:srgbClr val="FF0000"/>
                </a:solidFill>
              </a:rPr>
              <a:t>WWJD?</a:t>
            </a:r>
          </a:p>
          <a:p>
            <a:pPr marL="0" indent="0">
              <a:buNone/>
            </a:pPr>
            <a:r>
              <a:rPr lang="en-US" sz="2800" b="1" dirty="0"/>
              <a:t>“…</a:t>
            </a:r>
            <a:r>
              <a:rPr lang="en-US" sz="2800" b="1" i="1" dirty="0">
                <a:solidFill>
                  <a:srgbClr val="0070C0"/>
                </a:solidFill>
              </a:rPr>
              <a:t>if</a:t>
            </a:r>
            <a:r>
              <a:rPr lang="en-US" sz="2800" b="1" i="1" dirty="0"/>
              <a:t> when you do good and suffer for it </a:t>
            </a:r>
            <a:r>
              <a:rPr lang="en-US" sz="2800" b="1" i="1" dirty="0">
                <a:solidFill>
                  <a:srgbClr val="0070C0"/>
                </a:solidFill>
              </a:rPr>
              <a:t>you endure</a:t>
            </a:r>
            <a:r>
              <a:rPr lang="en-US" sz="2800" b="1" i="1" dirty="0"/>
              <a:t>, </a:t>
            </a:r>
            <a:r>
              <a:rPr lang="en-US" sz="2800" b="1" i="1" dirty="0">
                <a:solidFill>
                  <a:srgbClr val="0070C0"/>
                </a:solidFill>
              </a:rPr>
              <a:t>this is a gracious thing in the sight of God</a:t>
            </a:r>
            <a:r>
              <a:rPr lang="en-US" sz="2800" b="1" i="1" dirty="0"/>
              <a:t>. For </a:t>
            </a:r>
            <a:r>
              <a:rPr lang="en-US" sz="2800" b="1" i="1" dirty="0">
                <a:solidFill>
                  <a:srgbClr val="0070C0"/>
                </a:solidFill>
              </a:rPr>
              <a:t>to this you have been called</a:t>
            </a:r>
            <a:r>
              <a:rPr lang="en-US" sz="2800" b="1" i="1" dirty="0"/>
              <a:t>, because Christ also suffered for you, leaving you an example, so that you might follow in his steps. He committed no sin, neither was deceit found in his mouth. When he was reviled, he did not revile in return; when he suffered, he did not threaten, but continued entrusting himself to him who judges justly</a:t>
            </a:r>
            <a:r>
              <a:rPr lang="en-US" sz="2800" b="1" dirty="0"/>
              <a:t>.” </a:t>
            </a:r>
            <a:r>
              <a:rPr lang="en-US" sz="2800" b="1" dirty="0">
                <a:solidFill>
                  <a:srgbClr val="C00000"/>
                </a:solidFill>
              </a:rPr>
              <a:t>1 Peter 2:20-23</a:t>
            </a:r>
          </a:p>
        </p:txBody>
      </p:sp>
    </p:spTree>
    <p:extLst>
      <p:ext uri="{BB962C8B-B14F-4D97-AF65-F5344CB8AC3E}">
        <p14:creationId xmlns:p14="http://schemas.microsoft.com/office/powerpoint/2010/main" val="27253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IV. </a:t>
            </a:r>
            <a:r>
              <a:rPr lang="en-US" sz="3600" b="1" dirty="0">
                <a:effectLst/>
                <a:ea typeface="Calibri" panose="020F0502020204030204" pitchFamily="34" charset="0"/>
              </a:rPr>
              <a:t>Suffer like Jesus; Suffer Faithfully</a:t>
            </a:r>
            <a:r>
              <a:rPr lang="en-US" sz="3600" b="1" dirty="0">
                <a:solidFill>
                  <a:srgbClr val="C00000"/>
                </a:solidFill>
                <a:effectLst/>
                <a:ea typeface="Calibri" panose="020F0502020204030204" pitchFamily="34" charset="0"/>
              </a:rPr>
              <a:t> </a:t>
            </a:r>
            <a:r>
              <a:rPr lang="en-US" sz="3600" b="1" dirty="0">
                <a:effectLst/>
                <a:ea typeface="Calibri" panose="020F0502020204030204" pitchFamily="34" charset="0"/>
              </a:rPr>
              <a:t> </a:t>
            </a:r>
            <a:endParaRPr lang="en-US" sz="3600"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0" indent="0">
              <a:buNone/>
            </a:pPr>
            <a:r>
              <a:rPr lang="en-US" sz="2800" b="1" dirty="0"/>
              <a:t>“…</a:t>
            </a:r>
            <a:r>
              <a:rPr lang="en-US" sz="2800" b="1" i="1" dirty="0"/>
              <a:t>if when you do good and suffer for it you endure, this is a gracious thing in the sight of God. For to this you have been called, because </a:t>
            </a:r>
            <a:r>
              <a:rPr lang="en-US" sz="2800" b="1" i="1" dirty="0">
                <a:solidFill>
                  <a:srgbClr val="0070C0"/>
                </a:solidFill>
              </a:rPr>
              <a:t>Christ also suffered for you, leaving you an example, so that you might follow in his steps</a:t>
            </a:r>
            <a:r>
              <a:rPr lang="en-US" sz="2800" b="1" i="1" dirty="0"/>
              <a:t>. He committed no sin, neither was deceit found in his mouth. When he was reviled, he did not revile in return; when he suffered, he did not threaten, but continued entrusting himself to him who judges justly</a:t>
            </a:r>
            <a:r>
              <a:rPr lang="en-US" sz="2800" b="1" dirty="0"/>
              <a:t>.” </a:t>
            </a:r>
            <a:r>
              <a:rPr lang="en-US" sz="2800" b="1" dirty="0">
                <a:solidFill>
                  <a:srgbClr val="C00000"/>
                </a:solidFill>
              </a:rPr>
              <a:t>1 Peter 2:20-23</a:t>
            </a:r>
          </a:p>
        </p:txBody>
      </p:sp>
    </p:spTree>
    <p:extLst>
      <p:ext uri="{BB962C8B-B14F-4D97-AF65-F5344CB8AC3E}">
        <p14:creationId xmlns:p14="http://schemas.microsoft.com/office/powerpoint/2010/main" val="417634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DC82-D1D9-44FF-AD32-E65058521F3E}"/>
              </a:ext>
            </a:extLst>
          </p:cNvPr>
          <p:cNvSpPr>
            <a:spLocks noGrp="1"/>
          </p:cNvSpPr>
          <p:nvPr>
            <p:ph type="ctrTitle"/>
          </p:nvPr>
        </p:nvSpPr>
        <p:spPr>
          <a:xfrm>
            <a:off x="2486307" y="5155660"/>
            <a:ext cx="7219386" cy="1313234"/>
          </a:xfrm>
          <a:solidFill>
            <a:schemeClr val="bg1"/>
          </a:solidFill>
          <a:effectLst/>
        </p:spPr>
        <p:txBody>
          <a:bodyPr/>
          <a:lstStyle/>
          <a:p>
            <a:pPr algn="ctr"/>
            <a:br>
              <a:rPr lang="en-US" sz="4800" b="1" dirty="0">
                <a:solidFill>
                  <a:srgbClr val="002060"/>
                </a:solidFill>
              </a:rPr>
            </a:br>
            <a:r>
              <a:rPr lang="en-US" sz="4800" b="1" dirty="0">
                <a:solidFill>
                  <a:srgbClr val="002060"/>
                </a:solidFill>
              </a:rPr>
              <a:t>Suffer Faithfully</a:t>
            </a:r>
            <a:br>
              <a:rPr lang="en-US" sz="4000" b="1" dirty="0">
                <a:solidFill>
                  <a:srgbClr val="002060"/>
                </a:solidFill>
                <a:latin typeface="+mn-lt"/>
                <a:ea typeface="+mn-ea"/>
                <a:cs typeface="+mn-cs"/>
              </a:rPr>
            </a:br>
            <a:r>
              <a:rPr lang="en-US" sz="4000" b="1" i="1" dirty="0">
                <a:solidFill>
                  <a:srgbClr val="002060"/>
                </a:solidFill>
              </a:rPr>
              <a:t>1 Peter 5:1-11</a:t>
            </a:r>
            <a:br>
              <a:rPr lang="en-US" sz="4800" b="1" dirty="0">
                <a:solidFill>
                  <a:srgbClr val="002060"/>
                </a:solidFill>
              </a:rPr>
            </a:br>
            <a:endParaRPr lang="en-US" sz="4800" b="1" dirty="0">
              <a:solidFill>
                <a:srgbClr val="002060"/>
              </a:solidFill>
            </a:endParaRPr>
          </a:p>
        </p:txBody>
      </p:sp>
    </p:spTree>
    <p:extLst>
      <p:ext uri="{BB962C8B-B14F-4D97-AF65-F5344CB8AC3E}">
        <p14:creationId xmlns:p14="http://schemas.microsoft.com/office/powerpoint/2010/main" val="395426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IV. </a:t>
            </a:r>
            <a:r>
              <a:rPr lang="en-US" sz="3600" b="1" dirty="0">
                <a:effectLst/>
                <a:ea typeface="Calibri" panose="020F0502020204030204" pitchFamily="34" charset="0"/>
              </a:rPr>
              <a:t>Suffer like Jesus; Suffer Faithfully</a:t>
            </a:r>
            <a:r>
              <a:rPr lang="en-US" sz="3600" b="1" dirty="0">
                <a:solidFill>
                  <a:srgbClr val="C00000"/>
                </a:solidFill>
                <a:effectLst/>
                <a:ea typeface="Calibri" panose="020F0502020204030204" pitchFamily="34" charset="0"/>
              </a:rPr>
              <a:t> </a:t>
            </a:r>
            <a:r>
              <a:rPr lang="en-US" sz="3600" b="1" dirty="0">
                <a:effectLst/>
                <a:ea typeface="Calibri" panose="020F0502020204030204" pitchFamily="34" charset="0"/>
              </a:rPr>
              <a:t> </a:t>
            </a:r>
            <a:endParaRPr lang="en-US" sz="3600"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0" indent="0">
              <a:buNone/>
            </a:pPr>
            <a:r>
              <a:rPr lang="en-US" sz="2800" b="1" dirty="0"/>
              <a:t>“…</a:t>
            </a:r>
            <a:r>
              <a:rPr lang="en-US" sz="2800" b="1" i="1" dirty="0"/>
              <a:t>if when you do good and suffer for it you endure, this is a gracious thing in the sight of God. For to this you have been called, because Christ also suffered for you, leaving you</a:t>
            </a:r>
            <a:r>
              <a:rPr lang="en-US" sz="2800" b="1" i="1" dirty="0">
                <a:solidFill>
                  <a:srgbClr val="0070C0"/>
                </a:solidFill>
              </a:rPr>
              <a:t> an example</a:t>
            </a:r>
            <a:r>
              <a:rPr lang="en-US" sz="2800" b="1" i="1" dirty="0"/>
              <a:t>, so that you might follow in his steps. </a:t>
            </a:r>
            <a:r>
              <a:rPr lang="en-US" sz="2800" b="1" i="1" dirty="0">
                <a:solidFill>
                  <a:srgbClr val="0070C0"/>
                </a:solidFill>
              </a:rPr>
              <a:t>He committed </a:t>
            </a:r>
            <a:r>
              <a:rPr lang="en-US" sz="2800" b="1" i="1" dirty="0">
                <a:solidFill>
                  <a:srgbClr val="7030A0"/>
                </a:solidFill>
              </a:rPr>
              <a:t>no sin</a:t>
            </a:r>
            <a:r>
              <a:rPr lang="en-US" sz="2800" b="1" i="1" dirty="0"/>
              <a:t>, </a:t>
            </a:r>
            <a:r>
              <a:rPr lang="en-US" sz="2800" b="1" i="1" dirty="0">
                <a:solidFill>
                  <a:srgbClr val="7030A0"/>
                </a:solidFill>
              </a:rPr>
              <a:t>neither</a:t>
            </a:r>
            <a:r>
              <a:rPr lang="en-US" sz="2800" b="1" i="1" dirty="0">
                <a:solidFill>
                  <a:srgbClr val="0070C0"/>
                </a:solidFill>
              </a:rPr>
              <a:t> was </a:t>
            </a:r>
            <a:r>
              <a:rPr lang="en-US" sz="2800" b="1" i="1" dirty="0">
                <a:solidFill>
                  <a:srgbClr val="7030A0"/>
                </a:solidFill>
              </a:rPr>
              <a:t>deceit</a:t>
            </a:r>
            <a:r>
              <a:rPr lang="en-US" sz="2800" b="1" i="1" dirty="0">
                <a:solidFill>
                  <a:srgbClr val="0070C0"/>
                </a:solidFill>
              </a:rPr>
              <a:t> found in his mouth</a:t>
            </a:r>
            <a:r>
              <a:rPr lang="en-US" sz="2800" b="1" i="1" dirty="0"/>
              <a:t>. </a:t>
            </a:r>
            <a:r>
              <a:rPr lang="en-US" sz="2800" b="1" i="1" dirty="0">
                <a:solidFill>
                  <a:srgbClr val="0070C0"/>
                </a:solidFill>
              </a:rPr>
              <a:t>When he was reviled, he </a:t>
            </a:r>
            <a:r>
              <a:rPr lang="en-US" sz="2800" b="1" i="1" dirty="0">
                <a:solidFill>
                  <a:srgbClr val="7030A0"/>
                </a:solidFill>
              </a:rPr>
              <a:t>did not revile in return</a:t>
            </a:r>
            <a:r>
              <a:rPr lang="en-US" sz="2800" b="1" i="1" dirty="0"/>
              <a:t>; </a:t>
            </a:r>
            <a:r>
              <a:rPr lang="en-US" sz="2800" b="1" i="1" dirty="0">
                <a:solidFill>
                  <a:srgbClr val="0070C0"/>
                </a:solidFill>
              </a:rPr>
              <a:t>when he suffered, he </a:t>
            </a:r>
            <a:r>
              <a:rPr lang="en-US" sz="2800" b="1" i="1" dirty="0">
                <a:solidFill>
                  <a:srgbClr val="7030A0"/>
                </a:solidFill>
              </a:rPr>
              <a:t>did not threaten</a:t>
            </a:r>
            <a:r>
              <a:rPr lang="en-US" sz="2800" b="1" i="1" dirty="0"/>
              <a:t>, </a:t>
            </a:r>
            <a:r>
              <a:rPr lang="en-US" sz="2800" b="1" i="1" dirty="0">
                <a:solidFill>
                  <a:srgbClr val="0070C0"/>
                </a:solidFill>
              </a:rPr>
              <a:t>but </a:t>
            </a:r>
            <a:r>
              <a:rPr lang="en-US" sz="2800" b="1" i="1" dirty="0">
                <a:solidFill>
                  <a:srgbClr val="7030A0"/>
                </a:solidFill>
              </a:rPr>
              <a:t>continued entrusting himself to him who judges justly</a:t>
            </a:r>
            <a:r>
              <a:rPr lang="en-US" sz="2800" b="1" dirty="0"/>
              <a:t>.” </a:t>
            </a:r>
            <a:r>
              <a:rPr lang="en-US" sz="2800" b="1" dirty="0">
                <a:solidFill>
                  <a:srgbClr val="C00000"/>
                </a:solidFill>
              </a:rPr>
              <a:t>1 Peter 2:20-23</a:t>
            </a:r>
          </a:p>
          <a:p>
            <a:pPr marL="0" indent="0">
              <a:buNone/>
            </a:pPr>
            <a:r>
              <a:rPr lang="en-US" sz="2800" b="1" dirty="0">
                <a:effectLst/>
                <a:ea typeface="Calibri" panose="020F0502020204030204" pitchFamily="34" charset="0"/>
              </a:rPr>
              <a:t>To follow Jesus’ example in suffering faithfully is to embrace “</a:t>
            </a:r>
            <a:r>
              <a:rPr lang="en-US" sz="2800" b="1" i="1" dirty="0">
                <a:effectLst/>
                <a:ea typeface="Calibri" panose="020F0502020204030204" pitchFamily="34" charset="0"/>
              </a:rPr>
              <a:t>an eternal weight of glory beyond all comparison.</a:t>
            </a:r>
            <a:r>
              <a:rPr lang="en-US" sz="2800" b="1" dirty="0">
                <a:effectLst/>
                <a:ea typeface="Calibri" panose="020F0502020204030204" pitchFamily="34" charset="0"/>
              </a:rPr>
              <a:t>” </a:t>
            </a:r>
            <a:r>
              <a:rPr lang="en-US" sz="2800" b="1" dirty="0">
                <a:solidFill>
                  <a:srgbClr val="C00000"/>
                </a:solidFill>
                <a:effectLst/>
                <a:ea typeface="Calibri" panose="020F0502020204030204" pitchFamily="34" charset="0"/>
              </a:rPr>
              <a:t>2 Corinthians 4:17</a:t>
            </a:r>
            <a:endParaRPr lang="en-US" sz="4000" b="1" dirty="0">
              <a:solidFill>
                <a:srgbClr val="C00000"/>
              </a:solidFill>
            </a:endParaRPr>
          </a:p>
        </p:txBody>
      </p:sp>
    </p:spTree>
    <p:extLst>
      <p:ext uri="{BB962C8B-B14F-4D97-AF65-F5344CB8AC3E}">
        <p14:creationId xmlns:p14="http://schemas.microsoft.com/office/powerpoint/2010/main" val="18759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DC82-D1D9-44FF-AD32-E65058521F3E}"/>
              </a:ext>
            </a:extLst>
          </p:cNvPr>
          <p:cNvSpPr>
            <a:spLocks noGrp="1"/>
          </p:cNvSpPr>
          <p:nvPr>
            <p:ph type="ctrTitle"/>
          </p:nvPr>
        </p:nvSpPr>
        <p:spPr>
          <a:xfrm>
            <a:off x="2486307" y="5700713"/>
            <a:ext cx="7219386" cy="1157287"/>
          </a:xfrm>
        </p:spPr>
        <p:txBody>
          <a:bodyPr/>
          <a:lstStyle/>
          <a:p>
            <a:pPr algn="ctr"/>
            <a:r>
              <a:rPr lang="en-US" sz="4800" b="1" dirty="0">
                <a:solidFill>
                  <a:srgbClr val="002060"/>
                </a:solidFill>
              </a:rPr>
              <a:t>Suffer Faithfully</a:t>
            </a:r>
            <a:br>
              <a:rPr lang="en-US" sz="4000" b="1" dirty="0">
                <a:solidFill>
                  <a:srgbClr val="002060"/>
                </a:solidFill>
                <a:latin typeface="+mn-lt"/>
                <a:ea typeface="+mn-ea"/>
                <a:cs typeface="+mn-cs"/>
              </a:rPr>
            </a:br>
            <a:r>
              <a:rPr lang="en-US" sz="4000" b="1" i="1" dirty="0">
                <a:solidFill>
                  <a:srgbClr val="002060"/>
                </a:solidFill>
              </a:rPr>
              <a:t>1 Peter 5:1-11</a:t>
            </a:r>
            <a:br>
              <a:rPr lang="en-US" sz="4800" b="1" dirty="0">
                <a:solidFill>
                  <a:srgbClr val="002060"/>
                </a:solidFill>
              </a:rPr>
            </a:br>
            <a:endParaRPr lang="en-US" sz="4800" b="1" dirty="0">
              <a:solidFill>
                <a:srgbClr val="002060"/>
              </a:solidFill>
            </a:endParaRPr>
          </a:p>
        </p:txBody>
      </p:sp>
      <p:sp>
        <p:nvSpPr>
          <p:cNvPr id="3" name="TextBox 2">
            <a:extLst>
              <a:ext uri="{FF2B5EF4-FFF2-40B4-BE49-F238E27FC236}">
                <a16:creationId xmlns:a16="http://schemas.microsoft.com/office/drawing/2014/main" id="{C1832AC8-08DE-44DA-A743-F387F51CF572}"/>
              </a:ext>
            </a:extLst>
          </p:cNvPr>
          <p:cNvSpPr txBox="1"/>
          <p:nvPr/>
        </p:nvSpPr>
        <p:spPr>
          <a:xfrm>
            <a:off x="1981200" y="916713"/>
            <a:ext cx="8229600"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Beloved,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do not be surprised at the fiery trial </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when it comes upon you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to test you</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as though something strange were happening to you</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But rejoice</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 insofar as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you share Christ’s sufferings</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 that you may also rejoice and be glad when his glory is revealed.</a:t>
            </a:r>
            <a:r>
              <a:rPr kumimoji="0" lang="en-US" sz="2800" b="1" i="0"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 </a:t>
            </a:r>
            <a:r>
              <a:rPr kumimoji="0" lang="en-US" sz="2800" b="1" i="0" u="none" strike="noStrike" kern="1200" cap="none" spc="0" normalizeH="0" baseline="0" noProof="0" dirty="0">
                <a:ln>
                  <a:noFill/>
                </a:ln>
                <a:solidFill>
                  <a:srgbClr val="C00000"/>
                </a:solidFill>
                <a:effectLst/>
                <a:uLnTx/>
                <a:uFillTx/>
                <a:latin typeface="Rockwell" panose="02060603020205020403"/>
                <a:ea typeface="Calibri" panose="020F0502020204030204" pitchFamily="34" charset="0"/>
                <a:cs typeface="+mn-cs"/>
              </a:rPr>
              <a:t>1 Peter 4:12-13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Therefore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let those who suffer </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according to God’s will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entrust their souls to a faithful Creator while doing good</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a:t>
            </a:r>
            <a:r>
              <a:rPr kumimoji="0" lang="en-US" sz="2800" b="1" i="0"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 </a:t>
            </a:r>
            <a:r>
              <a:rPr kumimoji="0" lang="en-US" sz="2800" b="1" i="0" u="none" strike="noStrike" kern="1200" cap="none" spc="0" normalizeH="0" baseline="0" noProof="0" dirty="0">
                <a:ln>
                  <a:noFill/>
                </a:ln>
                <a:solidFill>
                  <a:srgbClr val="C00000"/>
                </a:solidFill>
                <a:effectLst/>
                <a:uLnTx/>
                <a:uFillTx/>
                <a:latin typeface="Rockwell" panose="02060603020205020403"/>
                <a:ea typeface="Calibri" panose="020F0502020204030204" pitchFamily="34" charset="0"/>
                <a:cs typeface="+mn-cs"/>
              </a:rPr>
              <a:t>1 Peter 4:19</a:t>
            </a:r>
            <a:endParaRPr kumimoji="0" lang="en-US" sz="4000" b="1" i="0" u="none" strike="noStrike" kern="1200" cap="none" spc="0" normalizeH="0" baseline="0" noProof="0" dirty="0">
              <a:ln>
                <a:noFill/>
              </a:ln>
              <a:solidFill>
                <a:srgbClr val="C00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35557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a:t>
            </a:r>
            <a:r>
              <a:rPr lang="en-US" sz="3600" b="1" dirty="0">
                <a:effectLst/>
                <a:ea typeface="Calibri" panose="020F0502020204030204" pitchFamily="34" charset="0"/>
              </a:rPr>
              <a:t> Church leaders suffer faithfully by serving with good motives </a:t>
            </a:r>
            <a:r>
              <a:rPr lang="en-US" sz="3600" b="1" i="1" dirty="0">
                <a:effectLst/>
                <a:ea typeface="Calibri" panose="020F0502020204030204" pitchFamily="34" charset="0"/>
              </a:rPr>
              <a:t>(Verses 1-4)</a:t>
            </a:r>
            <a:endParaRPr lang="en-US" sz="3600"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rmAutofit/>
          </a:bodyPr>
          <a:lstStyle/>
          <a:p>
            <a:pPr marL="0" indent="0">
              <a:buNone/>
            </a:pPr>
            <a:r>
              <a:rPr lang="en-US" sz="2400" b="1" dirty="0">
                <a:solidFill>
                  <a:srgbClr val="FF0000"/>
                </a:solidFill>
              </a:rPr>
              <a:t>1</a:t>
            </a:r>
            <a:r>
              <a:rPr lang="en-US" sz="2800" b="1" dirty="0"/>
              <a:t> </a:t>
            </a:r>
            <a:r>
              <a:rPr lang="en-US" sz="2800" b="1" i="1" dirty="0">
                <a:solidFill>
                  <a:srgbClr val="0070C0"/>
                </a:solidFill>
              </a:rPr>
              <a:t>So I exhort the elders among you, as </a:t>
            </a:r>
            <a:r>
              <a:rPr lang="en-US" sz="2800" b="1" i="1" u="sng" dirty="0">
                <a:solidFill>
                  <a:srgbClr val="0070C0"/>
                </a:solidFill>
              </a:rPr>
              <a:t>a fellow elder</a:t>
            </a:r>
            <a:r>
              <a:rPr lang="en-US" sz="2800" b="1" i="1" dirty="0">
                <a:solidFill>
                  <a:srgbClr val="0070C0"/>
                </a:solidFill>
              </a:rPr>
              <a:t> and </a:t>
            </a:r>
            <a:r>
              <a:rPr lang="en-US" sz="2800" b="1" i="1" u="sng" dirty="0">
                <a:solidFill>
                  <a:srgbClr val="0070C0"/>
                </a:solidFill>
              </a:rPr>
              <a:t>a witness of the sufferings of Christ</a:t>
            </a:r>
            <a:r>
              <a:rPr lang="en-US" sz="2800" b="1" i="1" dirty="0">
                <a:solidFill>
                  <a:srgbClr val="0070C0"/>
                </a:solidFill>
              </a:rPr>
              <a:t>, as well as a partaker in the glory that is going to be revealed</a:t>
            </a:r>
            <a:r>
              <a:rPr lang="en-US" sz="2800" b="1" dirty="0">
                <a:solidFill>
                  <a:srgbClr val="0070C0"/>
                </a:solidFill>
              </a:rPr>
              <a:t>:</a:t>
            </a:r>
            <a:r>
              <a:rPr lang="en-US" sz="2800" b="1" dirty="0"/>
              <a:t> </a:t>
            </a:r>
            <a:r>
              <a:rPr lang="en-US" sz="2400" b="1" dirty="0">
                <a:solidFill>
                  <a:srgbClr val="FF0000"/>
                </a:solidFill>
              </a:rPr>
              <a:t>2</a:t>
            </a:r>
            <a:r>
              <a:rPr lang="en-US" sz="2800" b="1" dirty="0"/>
              <a:t> </a:t>
            </a:r>
            <a:r>
              <a:rPr lang="en-US" sz="2800" b="1" i="1" dirty="0"/>
              <a:t>shepherd the flock of God that is among you, exercising oversight, not under compulsion, but willingly, as God would have you; not for shameful gain, but eagerly</a:t>
            </a:r>
            <a:r>
              <a:rPr lang="en-US" sz="2800" b="1" dirty="0"/>
              <a:t>; </a:t>
            </a:r>
            <a:r>
              <a:rPr lang="en-US" sz="2400" b="1" dirty="0">
                <a:solidFill>
                  <a:srgbClr val="FF0000"/>
                </a:solidFill>
              </a:rPr>
              <a:t>3</a:t>
            </a:r>
            <a:r>
              <a:rPr lang="en-US" sz="2800" b="1" dirty="0"/>
              <a:t> </a:t>
            </a:r>
            <a:r>
              <a:rPr lang="en-US" sz="2800" b="1" i="1" dirty="0"/>
              <a:t>not domineering over those in your charge, but being examples to the flock</a:t>
            </a:r>
            <a:r>
              <a:rPr lang="en-US" sz="2800" b="1" dirty="0"/>
              <a:t>. </a:t>
            </a:r>
            <a:endParaRPr lang="en-US" sz="2800" b="1" i="1" dirty="0">
              <a:solidFill>
                <a:srgbClr val="C00000"/>
              </a:solidFill>
            </a:endParaRPr>
          </a:p>
        </p:txBody>
      </p:sp>
    </p:spTree>
    <p:extLst>
      <p:ext uri="{BB962C8B-B14F-4D97-AF65-F5344CB8AC3E}">
        <p14:creationId xmlns:p14="http://schemas.microsoft.com/office/powerpoint/2010/main" val="237843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a:t>
            </a:r>
            <a:r>
              <a:rPr lang="en-US" sz="3600" b="1" dirty="0">
                <a:effectLst/>
                <a:ea typeface="Calibri" panose="020F0502020204030204" pitchFamily="34" charset="0"/>
              </a:rPr>
              <a:t> Church leaders suffer faithfully by serving with good motives </a:t>
            </a:r>
            <a:r>
              <a:rPr lang="en-US" sz="3600" b="1" i="1" dirty="0">
                <a:effectLst/>
                <a:ea typeface="Calibri" panose="020F0502020204030204" pitchFamily="34" charset="0"/>
              </a:rPr>
              <a:t>(Verses 1-4)</a:t>
            </a:r>
            <a:endParaRPr lang="en-US" sz="3600"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rmAutofit/>
          </a:bodyPr>
          <a:lstStyle/>
          <a:p>
            <a:pPr marL="0" indent="0">
              <a:buNone/>
            </a:pPr>
            <a:r>
              <a:rPr lang="en-US" sz="2400" b="1" dirty="0">
                <a:solidFill>
                  <a:srgbClr val="FF0000"/>
                </a:solidFill>
              </a:rPr>
              <a:t>1</a:t>
            </a:r>
            <a:r>
              <a:rPr lang="en-US" sz="2800" b="1" dirty="0"/>
              <a:t> </a:t>
            </a:r>
            <a:r>
              <a:rPr lang="en-US" sz="2800" b="1" i="1" dirty="0"/>
              <a:t>So I exhort the elders among you, as a fellow elder and a witness of the sufferings of Christ, as well as a partaker in the glory that is going to be revealed</a:t>
            </a:r>
            <a:r>
              <a:rPr lang="en-US" sz="2800" b="1" dirty="0"/>
              <a:t>: </a:t>
            </a:r>
            <a:r>
              <a:rPr lang="en-US" sz="2400" b="1" dirty="0">
                <a:solidFill>
                  <a:srgbClr val="FF0000"/>
                </a:solidFill>
              </a:rPr>
              <a:t>2</a:t>
            </a:r>
            <a:r>
              <a:rPr lang="en-US" sz="2800" b="1" dirty="0"/>
              <a:t> </a:t>
            </a:r>
            <a:r>
              <a:rPr lang="en-US" sz="2800" b="1" i="1" dirty="0">
                <a:solidFill>
                  <a:srgbClr val="7030A0"/>
                </a:solidFill>
              </a:rPr>
              <a:t>shepherd </a:t>
            </a:r>
            <a:r>
              <a:rPr lang="en-US" sz="2800" b="1" i="1" u="sng" dirty="0">
                <a:solidFill>
                  <a:srgbClr val="7030A0"/>
                </a:solidFill>
              </a:rPr>
              <a:t>the flock of God</a:t>
            </a:r>
            <a:r>
              <a:rPr lang="en-US" sz="2800" b="1" i="1" dirty="0">
                <a:solidFill>
                  <a:srgbClr val="7030A0"/>
                </a:solidFill>
              </a:rPr>
              <a:t> that is among you</a:t>
            </a:r>
            <a:r>
              <a:rPr lang="en-US" sz="2800" b="1" i="1" dirty="0"/>
              <a:t>, </a:t>
            </a:r>
            <a:r>
              <a:rPr lang="en-US" sz="2800" b="1" i="1" dirty="0">
                <a:solidFill>
                  <a:srgbClr val="0070C0"/>
                </a:solidFill>
              </a:rPr>
              <a:t>exercising oversight, not under compulsion, but willingly, as God would have you; not for shameful gain, but eagerly</a:t>
            </a:r>
            <a:r>
              <a:rPr lang="en-US" sz="2800" b="1" dirty="0"/>
              <a:t>; </a:t>
            </a:r>
            <a:r>
              <a:rPr lang="en-US" sz="2400" b="1" dirty="0">
                <a:solidFill>
                  <a:srgbClr val="FF0000"/>
                </a:solidFill>
              </a:rPr>
              <a:t>3</a:t>
            </a:r>
            <a:r>
              <a:rPr lang="en-US" sz="2800" b="1" dirty="0"/>
              <a:t> </a:t>
            </a:r>
            <a:r>
              <a:rPr lang="en-US" sz="2800" b="1" i="1" dirty="0">
                <a:solidFill>
                  <a:srgbClr val="0070C0"/>
                </a:solidFill>
              </a:rPr>
              <a:t>not domineering over those in your charge, but being examples to the flock</a:t>
            </a:r>
            <a:r>
              <a:rPr lang="en-US" sz="2800" b="1" dirty="0"/>
              <a:t>. </a:t>
            </a:r>
          </a:p>
          <a:p>
            <a:pPr marL="0" indent="0">
              <a:buNone/>
            </a:pPr>
            <a:endParaRPr lang="en-US" sz="2800" b="1" i="1" dirty="0">
              <a:solidFill>
                <a:srgbClr val="C00000"/>
              </a:solidFill>
            </a:endParaRPr>
          </a:p>
        </p:txBody>
      </p:sp>
    </p:spTree>
    <p:extLst>
      <p:ext uri="{BB962C8B-B14F-4D97-AF65-F5344CB8AC3E}">
        <p14:creationId xmlns:p14="http://schemas.microsoft.com/office/powerpoint/2010/main" val="248784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a:t>
            </a:r>
            <a:r>
              <a:rPr lang="en-US" sz="3600" b="1" dirty="0">
                <a:effectLst/>
                <a:ea typeface="Calibri" panose="020F0502020204030204" pitchFamily="34" charset="0"/>
              </a:rPr>
              <a:t> Church leaders suffer faithfully by serving with good motives </a:t>
            </a:r>
            <a:r>
              <a:rPr lang="en-US" sz="3600" b="1" i="1" dirty="0">
                <a:effectLst/>
                <a:ea typeface="Calibri" panose="020F0502020204030204" pitchFamily="34" charset="0"/>
              </a:rPr>
              <a:t>(Verses 1-4)</a:t>
            </a:r>
            <a:endParaRPr lang="en-US" sz="3600"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rmAutofit/>
          </a:bodyPr>
          <a:lstStyle/>
          <a:p>
            <a:pPr marL="0" indent="0">
              <a:buNone/>
            </a:pPr>
            <a:r>
              <a:rPr lang="en-US" sz="2400" b="1" dirty="0">
                <a:solidFill>
                  <a:srgbClr val="FF0000"/>
                </a:solidFill>
              </a:rPr>
              <a:t>4</a:t>
            </a:r>
            <a:r>
              <a:rPr lang="en-US" sz="2800" b="1" dirty="0"/>
              <a:t> </a:t>
            </a:r>
            <a:r>
              <a:rPr lang="en-US" sz="2800" b="1" i="1" dirty="0"/>
              <a:t>And when the chief Shepherd appears, you will receive </a:t>
            </a:r>
            <a:r>
              <a:rPr lang="en-US" sz="2800" b="1" i="1" dirty="0">
                <a:solidFill>
                  <a:srgbClr val="0070C0"/>
                </a:solidFill>
              </a:rPr>
              <a:t>the unfading crown of glory</a:t>
            </a:r>
            <a:r>
              <a:rPr lang="en-US" sz="2800" b="1" dirty="0"/>
              <a:t>.</a:t>
            </a:r>
          </a:p>
          <a:p>
            <a:pPr marL="0" indent="0">
              <a:buNone/>
            </a:pPr>
            <a:endParaRPr lang="en-US" sz="2800" b="1" dirty="0"/>
          </a:p>
          <a:p>
            <a:pPr marL="0" indent="0">
              <a:buNone/>
            </a:pPr>
            <a:r>
              <a:rPr lang="en-US" sz="2800" b="1" dirty="0"/>
              <a:t>“</a:t>
            </a:r>
            <a:r>
              <a:rPr lang="en-US" sz="2800" b="1" i="1" dirty="0"/>
              <a:t>this light momentary affliction is preparing for us </a:t>
            </a:r>
            <a:r>
              <a:rPr lang="en-US" sz="2800" b="1" i="1" dirty="0">
                <a:solidFill>
                  <a:srgbClr val="0070C0"/>
                </a:solidFill>
              </a:rPr>
              <a:t>an eternal weight of glory beyond all comparison</a:t>
            </a:r>
            <a:r>
              <a:rPr lang="en-US" sz="2800" b="1" dirty="0"/>
              <a:t>…” </a:t>
            </a:r>
            <a:r>
              <a:rPr lang="en-US" sz="2800" b="1" dirty="0">
                <a:solidFill>
                  <a:srgbClr val="C00000"/>
                </a:solidFill>
              </a:rPr>
              <a:t>2 Corinthians 4:17</a:t>
            </a:r>
          </a:p>
          <a:p>
            <a:pPr marL="0" indent="0">
              <a:buNone/>
            </a:pPr>
            <a:endParaRPr lang="en-US" sz="2800" b="1" i="1" dirty="0">
              <a:solidFill>
                <a:srgbClr val="C00000"/>
              </a:solidFill>
            </a:endParaRPr>
          </a:p>
        </p:txBody>
      </p:sp>
    </p:spTree>
    <p:extLst>
      <p:ext uri="{BB962C8B-B14F-4D97-AF65-F5344CB8AC3E}">
        <p14:creationId xmlns:p14="http://schemas.microsoft.com/office/powerpoint/2010/main" val="32981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whole flock suffers faithfully by walking humbly… </a:t>
            </a:r>
            <a:r>
              <a:rPr lang="en-US" sz="3600" b="1" i="1" dirty="0">
                <a:effectLst/>
                <a:ea typeface="Calibri" panose="020F0502020204030204" pitchFamily="34" charset="0"/>
              </a:rPr>
              <a:t>(Verses 5-7)</a:t>
            </a:r>
            <a:r>
              <a:rPr lang="en-US" sz="3600" b="1" dirty="0">
                <a:effectLst/>
                <a:ea typeface="Calibri" panose="020F0502020204030204" pitchFamily="34" charset="0"/>
              </a:rPr>
              <a:t> </a:t>
            </a:r>
            <a:endParaRPr lang="en-US" sz="3600" b="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457200" indent="-457200">
              <a:buFont typeface="+mj-lt"/>
              <a:buAutoNum type="alphaUcPeriod"/>
            </a:pPr>
            <a:r>
              <a:rPr lang="en-US" sz="2800" b="1" dirty="0"/>
              <a:t>…with one another </a:t>
            </a:r>
            <a:r>
              <a:rPr lang="en-US" sz="2800" b="1" i="1" dirty="0"/>
              <a:t>(5)</a:t>
            </a:r>
          </a:p>
          <a:p>
            <a:pPr marL="0" indent="0">
              <a:buNone/>
            </a:pPr>
            <a:r>
              <a:rPr lang="en-US" sz="2400" b="1" dirty="0">
                <a:solidFill>
                  <a:srgbClr val="FF0000"/>
                </a:solidFill>
              </a:rPr>
              <a:t>5</a:t>
            </a:r>
            <a:r>
              <a:rPr lang="en-US" sz="2800" b="1" dirty="0"/>
              <a:t> </a:t>
            </a:r>
            <a:r>
              <a:rPr lang="en-US" sz="2800" b="1" i="1" dirty="0"/>
              <a:t>Likewise, </a:t>
            </a:r>
            <a:r>
              <a:rPr lang="en-US" sz="2800" b="1" i="1" dirty="0">
                <a:solidFill>
                  <a:srgbClr val="0070C0"/>
                </a:solidFill>
              </a:rPr>
              <a:t>you who are younger, be subject to the elders</a:t>
            </a:r>
            <a:r>
              <a:rPr lang="en-US" sz="2800" b="1" i="1" dirty="0"/>
              <a:t>. Clothe yourselves, all of you, with humility toward one another, for “God opposes the proud but gives grace to the humble.”</a:t>
            </a:r>
          </a:p>
          <a:p>
            <a:pPr marL="0" indent="0">
              <a:buNone/>
            </a:pPr>
            <a:endParaRPr lang="en-US" sz="2800" b="1" dirty="0">
              <a:solidFill>
                <a:srgbClr val="C00000"/>
              </a:solidFill>
              <a:effectLst/>
              <a:ea typeface="Calibri" panose="020F0502020204030204" pitchFamily="34" charset="0"/>
            </a:endParaRPr>
          </a:p>
        </p:txBody>
      </p:sp>
    </p:spTree>
    <p:extLst>
      <p:ext uri="{BB962C8B-B14F-4D97-AF65-F5344CB8AC3E}">
        <p14:creationId xmlns:p14="http://schemas.microsoft.com/office/powerpoint/2010/main" val="172755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whole flock suffers faithfully by walking humbly… </a:t>
            </a:r>
            <a:r>
              <a:rPr lang="en-US" sz="3600" b="1" i="1" dirty="0">
                <a:effectLst/>
                <a:ea typeface="Calibri" panose="020F0502020204030204" pitchFamily="34" charset="0"/>
              </a:rPr>
              <a:t>(Verses 5-7)</a:t>
            </a:r>
            <a:r>
              <a:rPr lang="en-US" sz="3600" b="1" dirty="0">
                <a:effectLst/>
                <a:ea typeface="Calibri" panose="020F0502020204030204" pitchFamily="34" charset="0"/>
              </a:rPr>
              <a:t> </a:t>
            </a:r>
            <a:endParaRPr lang="en-US" sz="3600" b="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457200" indent="-457200">
              <a:buFont typeface="+mj-lt"/>
              <a:buAutoNum type="alphaUcPeriod"/>
            </a:pPr>
            <a:r>
              <a:rPr lang="en-US" sz="2800" b="1" dirty="0"/>
              <a:t>…with one another </a:t>
            </a:r>
            <a:r>
              <a:rPr lang="en-US" sz="2800" b="1" i="1" dirty="0"/>
              <a:t>(5)</a:t>
            </a:r>
          </a:p>
          <a:p>
            <a:pPr marL="0" indent="0">
              <a:buNone/>
            </a:pPr>
            <a:r>
              <a:rPr lang="en-US" sz="2400" b="1" dirty="0">
                <a:solidFill>
                  <a:srgbClr val="FF0000"/>
                </a:solidFill>
              </a:rPr>
              <a:t>5</a:t>
            </a:r>
            <a:r>
              <a:rPr lang="en-US" sz="2800" b="1" dirty="0"/>
              <a:t> </a:t>
            </a:r>
            <a:r>
              <a:rPr lang="en-US" sz="2800" b="1" i="1" dirty="0"/>
              <a:t>Likewise, you who are younger, be subject to the elders. </a:t>
            </a:r>
            <a:r>
              <a:rPr lang="en-US" sz="2800" b="1" i="1" dirty="0">
                <a:solidFill>
                  <a:srgbClr val="7030A0"/>
                </a:solidFill>
              </a:rPr>
              <a:t>Clothe yourselves</a:t>
            </a:r>
            <a:r>
              <a:rPr lang="en-US" sz="2800" b="1" i="1" dirty="0"/>
              <a:t>, </a:t>
            </a:r>
            <a:r>
              <a:rPr lang="en-US" sz="2800" b="1" i="1" dirty="0">
                <a:solidFill>
                  <a:srgbClr val="0070C0"/>
                </a:solidFill>
              </a:rPr>
              <a:t>all of you</a:t>
            </a:r>
            <a:r>
              <a:rPr lang="en-US" sz="2800" b="1" i="1" dirty="0"/>
              <a:t>, </a:t>
            </a:r>
            <a:r>
              <a:rPr lang="en-US" sz="2800" b="1" i="1" dirty="0">
                <a:solidFill>
                  <a:srgbClr val="7030A0"/>
                </a:solidFill>
              </a:rPr>
              <a:t>with humility </a:t>
            </a:r>
            <a:r>
              <a:rPr lang="en-US" sz="2800" b="1" i="1" dirty="0">
                <a:solidFill>
                  <a:srgbClr val="0070C0"/>
                </a:solidFill>
              </a:rPr>
              <a:t>toward one another</a:t>
            </a:r>
            <a:r>
              <a:rPr lang="en-US" sz="2800" b="1" i="1" dirty="0"/>
              <a:t>, for “God opposes the proud but gives grace to the humble.”</a:t>
            </a:r>
          </a:p>
          <a:p>
            <a:pPr marL="0" indent="0">
              <a:buNone/>
            </a:pPr>
            <a:endParaRPr lang="en-US" sz="2800" b="1" i="1" dirty="0"/>
          </a:p>
          <a:p>
            <a:pPr marL="0" indent="0">
              <a:buNone/>
            </a:pPr>
            <a:r>
              <a:rPr lang="en-US" sz="2800" b="1" dirty="0"/>
              <a:t>“One is justified in calling humility the ‘law of the community.’” </a:t>
            </a:r>
            <a:r>
              <a:rPr lang="en-US" sz="2800" b="1" dirty="0">
                <a:solidFill>
                  <a:srgbClr val="FF0000"/>
                </a:solidFill>
              </a:rPr>
              <a:t>Daryl Charles in his commentary on verse 5</a:t>
            </a:r>
            <a:endParaRPr lang="en-US" sz="2800" b="1" i="1" dirty="0">
              <a:solidFill>
                <a:srgbClr val="FF0000"/>
              </a:solidFill>
            </a:endParaRPr>
          </a:p>
          <a:p>
            <a:pPr marL="0" indent="0">
              <a:buNone/>
            </a:pPr>
            <a:endParaRPr lang="en-US" sz="2800" b="1" dirty="0">
              <a:solidFill>
                <a:srgbClr val="C00000"/>
              </a:solidFill>
              <a:effectLst/>
              <a:ea typeface="Calibri" panose="020F0502020204030204" pitchFamily="34" charset="0"/>
            </a:endParaRPr>
          </a:p>
        </p:txBody>
      </p:sp>
    </p:spTree>
    <p:extLst>
      <p:ext uri="{BB962C8B-B14F-4D97-AF65-F5344CB8AC3E}">
        <p14:creationId xmlns:p14="http://schemas.microsoft.com/office/powerpoint/2010/main" val="30531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156952" cy="1609344"/>
          </a:xfrm>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The whole flock suffers faithfully by walking humbly… </a:t>
            </a:r>
            <a:r>
              <a:rPr lang="en-US" sz="3600" b="1" i="1" dirty="0">
                <a:effectLst/>
                <a:ea typeface="Calibri" panose="020F0502020204030204" pitchFamily="34" charset="0"/>
              </a:rPr>
              <a:t>(Verses 5-7)</a:t>
            </a:r>
            <a:r>
              <a:rPr lang="en-US" sz="3600" b="1" dirty="0">
                <a:effectLst/>
                <a:ea typeface="Calibri" panose="020F0502020204030204" pitchFamily="34" charset="0"/>
              </a:rPr>
              <a:t> </a:t>
            </a:r>
            <a:endParaRPr lang="en-US" sz="3600" b="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634992"/>
          </a:xfrm>
        </p:spPr>
        <p:txBody>
          <a:bodyPr>
            <a:normAutofit/>
          </a:bodyPr>
          <a:lstStyle/>
          <a:p>
            <a:pPr marL="457200" indent="-457200">
              <a:buFont typeface="+mj-lt"/>
              <a:buAutoNum type="alphaUcPeriod"/>
            </a:pPr>
            <a:r>
              <a:rPr lang="en-US" sz="2800" b="1" dirty="0"/>
              <a:t>…with one another </a:t>
            </a:r>
            <a:r>
              <a:rPr lang="en-US" sz="2800" b="1" i="1" dirty="0"/>
              <a:t>(5)</a:t>
            </a:r>
          </a:p>
          <a:p>
            <a:pPr marL="0" indent="0">
              <a:buNone/>
            </a:pPr>
            <a:r>
              <a:rPr lang="en-US" sz="2400" b="1" dirty="0">
                <a:solidFill>
                  <a:srgbClr val="FF0000"/>
                </a:solidFill>
              </a:rPr>
              <a:t>5</a:t>
            </a:r>
            <a:r>
              <a:rPr lang="en-US" sz="2800" b="1" dirty="0"/>
              <a:t> </a:t>
            </a:r>
            <a:r>
              <a:rPr lang="en-US" sz="2800" b="1" i="1" dirty="0"/>
              <a:t>Likewise, you who are younger, be subject to the elders. Clothe yourselves, all of you, with humility toward one another, for </a:t>
            </a:r>
            <a:r>
              <a:rPr lang="en-US" sz="2800" b="1" i="1" dirty="0">
                <a:solidFill>
                  <a:srgbClr val="0070C0"/>
                </a:solidFill>
              </a:rPr>
              <a:t>“God </a:t>
            </a:r>
            <a:r>
              <a:rPr lang="en-US" sz="2800" b="1" i="1" u="sng" dirty="0">
                <a:solidFill>
                  <a:srgbClr val="0070C0"/>
                </a:solidFill>
              </a:rPr>
              <a:t>opposes</a:t>
            </a:r>
            <a:r>
              <a:rPr lang="en-US" sz="2800" b="1" i="1" dirty="0">
                <a:solidFill>
                  <a:srgbClr val="0070C0"/>
                </a:solidFill>
              </a:rPr>
              <a:t> the proud but </a:t>
            </a:r>
            <a:r>
              <a:rPr lang="en-US" sz="2800" b="1" i="1" u="sng" dirty="0">
                <a:solidFill>
                  <a:srgbClr val="0070C0"/>
                </a:solidFill>
              </a:rPr>
              <a:t>gives grace to</a:t>
            </a:r>
            <a:r>
              <a:rPr lang="en-US" sz="2800" b="1" i="1" dirty="0">
                <a:solidFill>
                  <a:srgbClr val="0070C0"/>
                </a:solidFill>
              </a:rPr>
              <a:t> the humble.”</a:t>
            </a:r>
          </a:p>
          <a:p>
            <a:pPr marL="0" indent="0">
              <a:buNone/>
            </a:pPr>
            <a:endParaRPr lang="en-US" sz="2800" b="1" i="1" dirty="0"/>
          </a:p>
          <a:p>
            <a:pPr marL="0" indent="0">
              <a:buNone/>
            </a:pPr>
            <a:r>
              <a:rPr lang="en-US" sz="2800" b="1" dirty="0"/>
              <a:t>“One is justified in calling humility the ‘law of the community.’” </a:t>
            </a:r>
            <a:r>
              <a:rPr lang="en-US" sz="2800" b="1" dirty="0">
                <a:solidFill>
                  <a:srgbClr val="FF0000"/>
                </a:solidFill>
              </a:rPr>
              <a:t>Daryl Charles in his commentary on verse 5</a:t>
            </a:r>
            <a:endParaRPr lang="en-US" sz="2800" b="1" i="1" dirty="0">
              <a:solidFill>
                <a:srgbClr val="FF0000"/>
              </a:solidFill>
            </a:endParaRPr>
          </a:p>
          <a:p>
            <a:pPr marL="0" indent="0">
              <a:buNone/>
            </a:pPr>
            <a:endParaRPr lang="en-US" sz="2800" b="1" dirty="0">
              <a:solidFill>
                <a:srgbClr val="C00000"/>
              </a:solidFill>
              <a:effectLst/>
              <a:ea typeface="Calibri" panose="020F0502020204030204" pitchFamily="34" charset="0"/>
            </a:endParaRPr>
          </a:p>
        </p:txBody>
      </p:sp>
    </p:spTree>
    <p:extLst>
      <p:ext uri="{BB962C8B-B14F-4D97-AF65-F5344CB8AC3E}">
        <p14:creationId xmlns:p14="http://schemas.microsoft.com/office/powerpoint/2010/main" val="2959619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1004</TotalTime>
  <Words>1633</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Rockwell</vt:lpstr>
      <vt:lpstr>Rockwell Condensed</vt:lpstr>
      <vt:lpstr>Wingdings</vt:lpstr>
      <vt:lpstr>Wood Type</vt:lpstr>
      <vt:lpstr>PowerPoint Presentation</vt:lpstr>
      <vt:lpstr> Suffer Faithfully 1 Peter 5:1-11 </vt:lpstr>
      <vt:lpstr>Suffer Faithfully 1 Peter 5:1-11 </vt:lpstr>
      <vt:lpstr>I. Church leaders suffer faithfully by serving with good motives (Verses 1-4)</vt:lpstr>
      <vt:lpstr>I. Church leaders suffer faithfully by serving with good motives (Verses 1-4)</vt:lpstr>
      <vt:lpstr>I. Church leaders suffer faithfully by serving with good motives (Verses 1-4)</vt:lpstr>
      <vt:lpstr>II. The whole flock suffers faithfully by walking humbly… (Verses 5-7) </vt:lpstr>
      <vt:lpstr>II. The whole flock suffers faithfully by walking humbly… (Verses 5-7) </vt:lpstr>
      <vt:lpstr>II. The whole flock suffers faithfully by walking humbly… (Verses 5-7) </vt:lpstr>
      <vt:lpstr>II. The whole flock suffers faithfully by walking humbly… (Verses 5-7) </vt:lpstr>
      <vt:lpstr>II. The whole flock suffers faithfully by walking humbly… (Verses 5-7) </vt:lpstr>
      <vt:lpstr>II. The whole flock suffers faithfully by walking humbly… (Verses 5-7) </vt:lpstr>
      <vt:lpstr>III. The whole flock suffers faithfully by embracing sufferings’ eternal purpose (Verses 8-11) </vt:lpstr>
      <vt:lpstr>III. The whole flock suffers faithfully by embracing sufferings’ eternal purpose (Verses 8-11) </vt:lpstr>
      <vt:lpstr>III. The whole flock suffers faithfully by embracing sufferings’ eternal purpose (Verses 8-11) </vt:lpstr>
      <vt:lpstr>III. The whole flock suffers faithfully by embracing sufferings’ eternal purpose (Verses 8-11) </vt:lpstr>
      <vt:lpstr>III. The whole flock suffers faithfully by embracing sufferings’ eternal purpose (Verses 8-11) </vt:lpstr>
      <vt:lpstr>IV. Suffer like Jesus; Suffer Faithfully  </vt:lpstr>
      <vt:lpstr>IV. Suffer like Jesus; Suffer Faithfully  </vt:lpstr>
      <vt:lpstr>IV. Suffer like Jesus; Suffer Faithfully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60</cp:revision>
  <dcterms:created xsi:type="dcterms:W3CDTF">2020-03-26T18:56:14Z</dcterms:created>
  <dcterms:modified xsi:type="dcterms:W3CDTF">2022-02-06T18:36:46Z</dcterms:modified>
</cp:coreProperties>
</file>