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9"/>
  </p:notesMasterIdLst>
  <p:sldIdLst>
    <p:sldId id="256" r:id="rId2"/>
    <p:sldId id="257" r:id="rId3"/>
    <p:sldId id="279" r:id="rId4"/>
    <p:sldId id="278" r:id="rId5"/>
    <p:sldId id="258" r:id="rId6"/>
    <p:sldId id="280" r:id="rId7"/>
    <p:sldId id="281" r:id="rId8"/>
    <p:sldId id="261" r:id="rId9"/>
    <p:sldId id="282" r:id="rId10"/>
    <p:sldId id="283" r:id="rId11"/>
    <p:sldId id="273" r:id="rId12"/>
    <p:sldId id="274" r:id="rId13"/>
    <p:sldId id="262" r:id="rId14"/>
    <p:sldId id="275" r:id="rId15"/>
    <p:sldId id="284" r:id="rId16"/>
    <p:sldId id="276"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67" d="100"/>
          <a:sy n="67" d="100"/>
        </p:scale>
        <p:origin x="5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53E2A-23E2-40C1-8332-5E5093635C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B308DD-445C-47E0-838D-CBE1C327B4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5AB6C2-E4C6-4053-8E8D-38935DF96718}"/>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5" name="Footer Placeholder 4">
            <a:extLst>
              <a:ext uri="{FF2B5EF4-FFF2-40B4-BE49-F238E27FC236}">
                <a16:creationId xmlns:a16="http://schemas.microsoft.com/office/drawing/2014/main" id="{B0FC9697-1E03-4E34-A791-148A75C998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904D03-0FAC-4E5C-AC9A-2232D6002390}"/>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1591015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35C13-7F99-495F-98D9-754FFC9C6D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07EF84-C8B6-46EF-8ED7-05ABCEE8B5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CA48F6-7F42-46DB-AD04-F1A6554AE0A7}"/>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5" name="Footer Placeholder 4">
            <a:extLst>
              <a:ext uri="{FF2B5EF4-FFF2-40B4-BE49-F238E27FC236}">
                <a16:creationId xmlns:a16="http://schemas.microsoft.com/office/drawing/2014/main" id="{F8377315-30A3-4F73-8C2C-A0F6DB591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EBEA6F-7EDB-4E6D-9996-882F5B8B2D7B}"/>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99391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EDF3F0-3474-4B34-895F-F1C10C80BF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70D92F-1F0D-44C1-8575-847310B0FC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CFFDAC-EFA7-4613-B781-9C248AF0A050}"/>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5" name="Footer Placeholder 4">
            <a:extLst>
              <a:ext uri="{FF2B5EF4-FFF2-40B4-BE49-F238E27FC236}">
                <a16:creationId xmlns:a16="http://schemas.microsoft.com/office/drawing/2014/main" id="{7418CD2F-D90B-48D0-94A5-7B31CD8E23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3D27D-A86F-46CF-850B-659AAC0D193B}"/>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3681190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B9B9-9428-4EE0-A9B5-58E0280FC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48038A-F55E-4633-A4DB-560B14E2B5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DCC19D-2BA9-4ACB-900E-610476521E32}"/>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5" name="Footer Placeholder 4">
            <a:extLst>
              <a:ext uri="{FF2B5EF4-FFF2-40B4-BE49-F238E27FC236}">
                <a16:creationId xmlns:a16="http://schemas.microsoft.com/office/drawing/2014/main" id="{A9A23129-2FEF-41DE-A6AF-456D8C10D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AE205-8F7B-44F1-8BFA-576C20524DEF}"/>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402846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A8AA4-BFF8-4E03-8B29-2CBED8CA36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D89386-CE86-46EE-9D08-8E8F9E3393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6D9FA1-7909-474E-9159-806C077EE900}"/>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5" name="Footer Placeholder 4">
            <a:extLst>
              <a:ext uri="{FF2B5EF4-FFF2-40B4-BE49-F238E27FC236}">
                <a16:creationId xmlns:a16="http://schemas.microsoft.com/office/drawing/2014/main" id="{6F2EEA58-C16C-4E9C-AA65-82708C2E5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E6DA2-7424-4DE9-9D57-1240F137CE0C}"/>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37092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633B-F53C-492C-ADA0-B333E9B81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278EE8-EA69-4DCA-8AC5-F131877C4F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29650B-ACB0-45CD-A7CC-D54AF6A543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748988-9F13-4413-ACA1-C3702E1887F7}"/>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6" name="Footer Placeholder 5">
            <a:extLst>
              <a:ext uri="{FF2B5EF4-FFF2-40B4-BE49-F238E27FC236}">
                <a16:creationId xmlns:a16="http://schemas.microsoft.com/office/drawing/2014/main" id="{A9CA0633-FBCE-46A6-8B92-FE75F52044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AEEA94-5CA9-4B64-A437-F7A37F6B1A51}"/>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32831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E84E0-1283-4CE2-A715-9475AC318D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693E4-1B36-48D7-81AC-86A017639C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019DF0-DBA7-4FED-98C0-B0B1390838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516DEE-F570-42DF-A41E-BE68B51C81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F83F4C-DDB8-400C-93BB-F5D3073ACC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14AAD0-5D77-42DA-B266-820E77D2B3E0}"/>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8" name="Footer Placeholder 7">
            <a:extLst>
              <a:ext uri="{FF2B5EF4-FFF2-40B4-BE49-F238E27FC236}">
                <a16:creationId xmlns:a16="http://schemas.microsoft.com/office/drawing/2014/main" id="{AA99D9B9-D449-42C0-BB3E-A8AAFB88A0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47C2C-B34E-4264-A914-5321EA7E7245}"/>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3859367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92F85-A3B4-4AD4-958E-88C85CEF76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1A325E-6F49-4702-80D5-74FCE0C7B423}"/>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4" name="Footer Placeholder 3">
            <a:extLst>
              <a:ext uri="{FF2B5EF4-FFF2-40B4-BE49-F238E27FC236}">
                <a16:creationId xmlns:a16="http://schemas.microsoft.com/office/drawing/2014/main" id="{3368735B-2F1C-4A4D-BE75-C72BC745EA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0FFEC3-7F50-4E29-B1AD-C95DD4D6BD85}"/>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423845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C71B43-E9CF-426C-853C-8156E5D86DA3}"/>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3" name="Footer Placeholder 2">
            <a:extLst>
              <a:ext uri="{FF2B5EF4-FFF2-40B4-BE49-F238E27FC236}">
                <a16:creationId xmlns:a16="http://schemas.microsoft.com/office/drawing/2014/main" id="{4A364F7C-F904-46E4-ADE4-F2ECEA0901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4E808B-2EDA-4BEE-BEA9-2CD26732BFFC}"/>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229545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2AA73-CCF9-419D-8A8B-203828196A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912BF5-3DA7-440C-A8F0-B7AFE9FE94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F4A5FD-D875-4918-8603-E60ECD30A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AAECEE-5E07-4961-A835-2DBD61D7C1AA}"/>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6" name="Footer Placeholder 5">
            <a:extLst>
              <a:ext uri="{FF2B5EF4-FFF2-40B4-BE49-F238E27FC236}">
                <a16:creationId xmlns:a16="http://schemas.microsoft.com/office/drawing/2014/main" id="{5471C5AB-D70D-409F-910F-A0C4CB763F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367BC-7C0B-4AE8-BCF1-0BD958F2AA52}"/>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152936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0DF6C-32C7-4E82-8962-B077D9AA1C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6A17D8-1EBA-4C2B-BD26-F0C48D4FB9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78ECF0-6834-42B2-A12A-E1393B1B5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037949-D4DB-4383-9701-CEE652CA3263}"/>
              </a:ext>
            </a:extLst>
          </p:cNvPr>
          <p:cNvSpPr>
            <a:spLocks noGrp="1"/>
          </p:cNvSpPr>
          <p:nvPr>
            <p:ph type="dt" sz="half" idx="10"/>
          </p:nvPr>
        </p:nvSpPr>
        <p:spPr/>
        <p:txBody>
          <a:bodyPr/>
          <a:lstStyle/>
          <a:p>
            <a:fld id="{DA59E570-B2FE-4B38-8D86-73946B152226}" type="datetimeFigureOut">
              <a:rPr lang="en-US" smtClean="0"/>
              <a:t>12/5/2021</a:t>
            </a:fld>
            <a:endParaRPr lang="en-US"/>
          </a:p>
        </p:txBody>
      </p:sp>
      <p:sp>
        <p:nvSpPr>
          <p:cNvPr id="6" name="Footer Placeholder 5">
            <a:extLst>
              <a:ext uri="{FF2B5EF4-FFF2-40B4-BE49-F238E27FC236}">
                <a16:creationId xmlns:a16="http://schemas.microsoft.com/office/drawing/2014/main" id="{9B74CE20-9BE6-4398-9380-3BFB1BC377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4910CA-86EE-49C6-A7C5-9D5385857719}"/>
              </a:ext>
            </a:extLst>
          </p:cNvPr>
          <p:cNvSpPr>
            <a:spLocks noGrp="1"/>
          </p:cNvSpPr>
          <p:nvPr>
            <p:ph type="sldNum" sz="quarter" idx="12"/>
          </p:nvPr>
        </p:nvSpPr>
        <p:spPr/>
        <p:txBody>
          <a:bodyPr/>
          <a:lstStyle/>
          <a:p>
            <a:fld id="{68D64AC6-3FE4-49E2-BE92-889872411845}" type="slidenum">
              <a:rPr lang="en-US" smtClean="0"/>
              <a:t>‹#›</a:t>
            </a:fld>
            <a:endParaRPr lang="en-US"/>
          </a:p>
        </p:txBody>
      </p:sp>
    </p:spTree>
    <p:extLst>
      <p:ext uri="{BB962C8B-B14F-4D97-AF65-F5344CB8AC3E}">
        <p14:creationId xmlns:p14="http://schemas.microsoft.com/office/powerpoint/2010/main" val="2571313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F7570D-9F80-4236-8C51-61D196FCEE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7C9801-6F5B-4FCD-9FAA-7BAE665E8C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10254C-AE24-4DAC-9388-6D4F009B52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9E570-B2FE-4B38-8D86-73946B152226}" type="datetimeFigureOut">
              <a:rPr lang="en-US" smtClean="0"/>
              <a:t>12/5/2021</a:t>
            </a:fld>
            <a:endParaRPr lang="en-US"/>
          </a:p>
        </p:txBody>
      </p:sp>
      <p:sp>
        <p:nvSpPr>
          <p:cNvPr id="5" name="Footer Placeholder 4">
            <a:extLst>
              <a:ext uri="{FF2B5EF4-FFF2-40B4-BE49-F238E27FC236}">
                <a16:creationId xmlns:a16="http://schemas.microsoft.com/office/drawing/2014/main" id="{C2994F96-7102-4677-97EE-0B470596BB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E367B0-F0CE-4660-85D9-65E04A8425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64AC6-3FE4-49E2-BE92-889872411845}" type="slidenum">
              <a:rPr lang="en-US" smtClean="0"/>
              <a:t>‹#›</a:t>
            </a:fld>
            <a:endParaRPr lang="en-US"/>
          </a:p>
        </p:txBody>
      </p:sp>
    </p:spTree>
    <p:extLst>
      <p:ext uri="{BB962C8B-B14F-4D97-AF65-F5344CB8AC3E}">
        <p14:creationId xmlns:p14="http://schemas.microsoft.com/office/powerpoint/2010/main" val="411579252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287FD-7800-4E90-96CD-D10C21E4C482}"/>
              </a:ext>
            </a:extLst>
          </p:cNvPr>
          <p:cNvSpPr>
            <a:spLocks noGrp="1"/>
          </p:cNvSpPr>
          <p:nvPr>
            <p:ph type="ctrTitle"/>
          </p:nvPr>
        </p:nvSpPr>
        <p:spPr>
          <a:xfrm>
            <a:off x="80681" y="53788"/>
            <a:ext cx="5906461" cy="935318"/>
          </a:xfrm>
        </p:spPr>
        <p:txBody>
          <a:bodyPr>
            <a:normAutofit fontScale="90000"/>
          </a:bodyPr>
          <a:lstStyle/>
          <a:p>
            <a:pPr algn="l"/>
            <a:r>
              <a:rPr lang="en-US" b="1" dirty="0">
                <a:solidFill>
                  <a:schemeClr val="bg1"/>
                </a:solidFill>
              </a:rPr>
              <a:t>The Child of Promise</a:t>
            </a:r>
          </a:p>
        </p:txBody>
      </p:sp>
    </p:spTree>
    <p:extLst>
      <p:ext uri="{BB962C8B-B14F-4D97-AF65-F5344CB8AC3E}">
        <p14:creationId xmlns:p14="http://schemas.microsoft.com/office/powerpoint/2010/main" val="377035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rmAutofit/>
          </a:bodyPr>
          <a:lstStyle/>
          <a:p>
            <a:pPr algn="r"/>
            <a:r>
              <a:rPr lang="en-US" sz="3600" b="1" dirty="0">
                <a:solidFill>
                  <a:srgbClr val="FF0000"/>
                </a:solidFill>
                <a:effectLst/>
                <a:ea typeface="Calibri" panose="020F0502020204030204" pitchFamily="34" charset="0"/>
              </a:rPr>
              <a:t>II.</a:t>
            </a:r>
            <a:r>
              <a:rPr lang="en-US" sz="3600" b="1" dirty="0">
                <a:solidFill>
                  <a:schemeClr val="bg1"/>
                </a:solidFill>
                <a:effectLst/>
                <a:ea typeface="Calibri" panose="020F0502020204030204" pitchFamily="34" charset="0"/>
              </a:rPr>
              <a:t> Hannah poured out her soul to the Lord to bring peace to her troubled spirit </a:t>
            </a:r>
            <a:r>
              <a:rPr lang="en-US" sz="3600" b="1" i="1" dirty="0">
                <a:solidFill>
                  <a:schemeClr val="bg1"/>
                </a:solidFill>
                <a:effectLst/>
                <a:ea typeface="Calibri" panose="020F0502020204030204" pitchFamily="34" charset="0"/>
              </a:rPr>
              <a:t>(Verses 12-18)</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None/>
            </a:pPr>
            <a:r>
              <a:rPr lang="en-US" sz="2400" b="1" dirty="0">
                <a:solidFill>
                  <a:srgbClr val="FF0000"/>
                </a:solidFill>
              </a:rPr>
              <a:t>12</a:t>
            </a:r>
            <a:r>
              <a:rPr lang="en-US" b="1" dirty="0">
                <a:solidFill>
                  <a:schemeClr val="bg1"/>
                </a:solidFill>
              </a:rPr>
              <a:t> </a:t>
            </a:r>
            <a:r>
              <a:rPr lang="en-US" b="1" i="1" dirty="0">
                <a:solidFill>
                  <a:schemeClr val="bg1"/>
                </a:solidFill>
              </a:rPr>
              <a:t>As she continued praying before the Lord, Eli observed her mouth</a:t>
            </a:r>
            <a:r>
              <a:rPr lang="en-US" b="1" dirty="0">
                <a:solidFill>
                  <a:schemeClr val="bg1"/>
                </a:solidFill>
              </a:rPr>
              <a:t>. </a:t>
            </a:r>
            <a:r>
              <a:rPr lang="en-US" sz="2400" b="1" dirty="0">
                <a:solidFill>
                  <a:srgbClr val="FF0000"/>
                </a:solidFill>
              </a:rPr>
              <a:t>13</a:t>
            </a:r>
            <a:r>
              <a:rPr lang="en-US" b="1" dirty="0">
                <a:solidFill>
                  <a:schemeClr val="bg1"/>
                </a:solidFill>
              </a:rPr>
              <a:t> </a:t>
            </a:r>
            <a:r>
              <a:rPr lang="en-US" b="1" i="1" dirty="0">
                <a:solidFill>
                  <a:srgbClr val="00B0F0"/>
                </a:solidFill>
              </a:rPr>
              <a:t>Hannah was speaking in her heart; only her lips moved, and her voice was not heard. Therefore Eli took her to be a drunken woman</a:t>
            </a:r>
            <a:r>
              <a:rPr lang="en-US" b="1" dirty="0">
                <a:solidFill>
                  <a:schemeClr val="bg1"/>
                </a:solidFill>
              </a:rPr>
              <a:t>. </a:t>
            </a:r>
            <a:r>
              <a:rPr lang="en-US" sz="2400" b="1" dirty="0">
                <a:solidFill>
                  <a:srgbClr val="FF0000"/>
                </a:solidFill>
              </a:rPr>
              <a:t>14</a:t>
            </a:r>
            <a:r>
              <a:rPr lang="en-US" b="1" dirty="0">
                <a:solidFill>
                  <a:schemeClr val="bg1"/>
                </a:solidFill>
              </a:rPr>
              <a:t> </a:t>
            </a:r>
            <a:r>
              <a:rPr lang="en-US" b="1" i="1" dirty="0">
                <a:solidFill>
                  <a:srgbClr val="00B0F0"/>
                </a:solidFill>
              </a:rPr>
              <a:t>And Eli said to her, “How long will you go on being drunk? Put your wine away from you</a:t>
            </a:r>
            <a:r>
              <a:rPr lang="en-US" b="1" i="1" dirty="0">
                <a:solidFill>
                  <a:schemeClr val="bg1"/>
                </a:solidFill>
              </a:rPr>
              <a:t>.</a:t>
            </a:r>
            <a:r>
              <a:rPr lang="en-US" b="1" dirty="0">
                <a:solidFill>
                  <a:schemeClr val="bg1"/>
                </a:solidFill>
              </a:rPr>
              <a:t>” </a:t>
            </a:r>
            <a:endParaRPr lang="en-US" sz="4000" b="1" dirty="0">
              <a:solidFill>
                <a:schemeClr val="bg1"/>
              </a:solidFill>
            </a:endParaRPr>
          </a:p>
        </p:txBody>
      </p:sp>
    </p:spTree>
    <p:extLst>
      <p:ext uri="{BB962C8B-B14F-4D97-AF65-F5344CB8AC3E}">
        <p14:creationId xmlns:p14="http://schemas.microsoft.com/office/powerpoint/2010/main" val="1749111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rmAutofit/>
          </a:bodyPr>
          <a:lstStyle/>
          <a:p>
            <a:pPr algn="r"/>
            <a:r>
              <a:rPr lang="en-US" sz="3600" b="1" dirty="0">
                <a:solidFill>
                  <a:srgbClr val="FF0000"/>
                </a:solidFill>
                <a:effectLst/>
                <a:ea typeface="Calibri" panose="020F0502020204030204" pitchFamily="34" charset="0"/>
              </a:rPr>
              <a:t>II.</a:t>
            </a:r>
            <a:r>
              <a:rPr lang="en-US" sz="3600" b="1" dirty="0">
                <a:solidFill>
                  <a:schemeClr val="bg1"/>
                </a:solidFill>
                <a:effectLst/>
                <a:ea typeface="Calibri" panose="020F0502020204030204" pitchFamily="34" charset="0"/>
              </a:rPr>
              <a:t> Hannah poured out her soul to the Lord to bring peace to her troubled spirit </a:t>
            </a:r>
            <a:r>
              <a:rPr lang="en-US" sz="3600" b="1" i="1" dirty="0">
                <a:solidFill>
                  <a:schemeClr val="bg1"/>
                </a:solidFill>
                <a:effectLst/>
                <a:ea typeface="Calibri" panose="020F0502020204030204" pitchFamily="34" charset="0"/>
              </a:rPr>
              <a:t>(Verses 12-18)</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None/>
            </a:pPr>
            <a:r>
              <a:rPr lang="en-US" sz="2400" b="1" dirty="0">
                <a:solidFill>
                  <a:srgbClr val="FF0000"/>
                </a:solidFill>
              </a:rPr>
              <a:t>15</a:t>
            </a:r>
            <a:r>
              <a:rPr lang="en-US" b="1" dirty="0">
                <a:solidFill>
                  <a:schemeClr val="bg1"/>
                </a:solidFill>
              </a:rPr>
              <a:t> </a:t>
            </a:r>
            <a:r>
              <a:rPr lang="en-US" b="1" i="1" dirty="0">
                <a:solidFill>
                  <a:schemeClr val="bg1"/>
                </a:solidFill>
              </a:rPr>
              <a:t>But Hannah answered, “No, </a:t>
            </a:r>
            <a:r>
              <a:rPr lang="en-US" b="1" i="1" dirty="0">
                <a:solidFill>
                  <a:srgbClr val="00B0F0"/>
                </a:solidFill>
              </a:rPr>
              <a:t>my lord</a:t>
            </a:r>
            <a:r>
              <a:rPr lang="en-US" b="1" i="1" dirty="0">
                <a:solidFill>
                  <a:schemeClr val="bg1"/>
                </a:solidFill>
              </a:rPr>
              <a:t>, I am a woman </a:t>
            </a:r>
            <a:r>
              <a:rPr lang="en-US" b="1" i="1" dirty="0">
                <a:solidFill>
                  <a:srgbClr val="00B0F0"/>
                </a:solidFill>
              </a:rPr>
              <a:t>troubled in spirit</a:t>
            </a:r>
            <a:r>
              <a:rPr lang="en-US" b="1" i="1" dirty="0">
                <a:solidFill>
                  <a:schemeClr val="bg1"/>
                </a:solidFill>
              </a:rPr>
              <a:t>. I have drunk neither wine nor strong drink, but </a:t>
            </a:r>
            <a:r>
              <a:rPr lang="en-US" b="1" i="1" dirty="0">
                <a:solidFill>
                  <a:srgbClr val="00B0F0"/>
                </a:solidFill>
              </a:rPr>
              <a:t>I have been pouring out my soul before the Lord</a:t>
            </a:r>
            <a:r>
              <a:rPr lang="en-US" b="1" dirty="0">
                <a:solidFill>
                  <a:schemeClr val="bg1"/>
                </a:solidFill>
              </a:rPr>
              <a:t>. </a:t>
            </a:r>
            <a:r>
              <a:rPr lang="en-US" sz="2400" b="1" dirty="0">
                <a:solidFill>
                  <a:srgbClr val="FF0000"/>
                </a:solidFill>
              </a:rPr>
              <a:t>16</a:t>
            </a:r>
            <a:r>
              <a:rPr lang="en-US" b="1" dirty="0">
                <a:solidFill>
                  <a:schemeClr val="bg1"/>
                </a:solidFill>
              </a:rPr>
              <a:t> </a:t>
            </a:r>
            <a:r>
              <a:rPr lang="en-US" b="1" i="1" dirty="0">
                <a:solidFill>
                  <a:schemeClr val="bg1"/>
                </a:solidFill>
              </a:rPr>
              <a:t>Do not regard </a:t>
            </a:r>
            <a:r>
              <a:rPr lang="en-US" b="1" i="1" dirty="0">
                <a:solidFill>
                  <a:srgbClr val="00B0F0"/>
                </a:solidFill>
              </a:rPr>
              <a:t>your servant </a:t>
            </a:r>
            <a:r>
              <a:rPr lang="en-US" b="1" i="1" dirty="0">
                <a:solidFill>
                  <a:schemeClr val="bg1"/>
                </a:solidFill>
              </a:rPr>
              <a:t>as a worthless woman, for all along I have been speaking out of </a:t>
            </a:r>
            <a:r>
              <a:rPr lang="en-US" b="1" i="1" dirty="0">
                <a:solidFill>
                  <a:srgbClr val="00B0F0"/>
                </a:solidFill>
              </a:rPr>
              <a:t>my great anxiety and vexation</a:t>
            </a:r>
            <a:r>
              <a:rPr lang="en-US" b="1" i="1" dirty="0">
                <a:solidFill>
                  <a:schemeClr val="bg1"/>
                </a:solidFill>
              </a:rPr>
              <a:t>.”</a:t>
            </a:r>
            <a:r>
              <a:rPr lang="en-US" b="1" dirty="0">
                <a:solidFill>
                  <a:schemeClr val="bg1"/>
                </a:solidFill>
              </a:rPr>
              <a:t> </a:t>
            </a:r>
            <a:endParaRPr lang="en-US" sz="4000" b="1" dirty="0">
              <a:solidFill>
                <a:schemeClr val="bg1"/>
              </a:solidFill>
            </a:endParaRPr>
          </a:p>
        </p:txBody>
      </p:sp>
    </p:spTree>
    <p:extLst>
      <p:ext uri="{BB962C8B-B14F-4D97-AF65-F5344CB8AC3E}">
        <p14:creationId xmlns:p14="http://schemas.microsoft.com/office/powerpoint/2010/main" val="311009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rmAutofit/>
          </a:bodyPr>
          <a:lstStyle/>
          <a:p>
            <a:pPr algn="r"/>
            <a:r>
              <a:rPr lang="en-US" sz="3600" b="1" dirty="0">
                <a:solidFill>
                  <a:srgbClr val="FF0000"/>
                </a:solidFill>
                <a:effectLst/>
                <a:ea typeface="Calibri" panose="020F0502020204030204" pitchFamily="34" charset="0"/>
              </a:rPr>
              <a:t>II.</a:t>
            </a:r>
            <a:r>
              <a:rPr lang="en-US" sz="3600" b="1" dirty="0">
                <a:solidFill>
                  <a:schemeClr val="bg1"/>
                </a:solidFill>
                <a:effectLst/>
                <a:ea typeface="Calibri" panose="020F0502020204030204" pitchFamily="34" charset="0"/>
              </a:rPr>
              <a:t> Hannah poured out her soul to the Lord to bring peace to her troubled spirit </a:t>
            </a:r>
            <a:r>
              <a:rPr lang="en-US" sz="3600" b="1" i="1" dirty="0">
                <a:solidFill>
                  <a:schemeClr val="bg1"/>
                </a:solidFill>
                <a:effectLst/>
                <a:ea typeface="Calibri" panose="020F0502020204030204" pitchFamily="34" charset="0"/>
              </a:rPr>
              <a:t>(Verses 12-18)</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None/>
            </a:pPr>
            <a:r>
              <a:rPr lang="en-US" sz="2400" b="1" dirty="0">
                <a:solidFill>
                  <a:srgbClr val="FF0000"/>
                </a:solidFill>
              </a:rPr>
              <a:t>17</a:t>
            </a:r>
            <a:r>
              <a:rPr lang="en-US" b="1" dirty="0">
                <a:solidFill>
                  <a:schemeClr val="bg1"/>
                </a:solidFill>
              </a:rPr>
              <a:t> </a:t>
            </a:r>
            <a:r>
              <a:rPr lang="en-US" b="1" i="1" dirty="0">
                <a:solidFill>
                  <a:schemeClr val="bg1"/>
                </a:solidFill>
              </a:rPr>
              <a:t>Then Eli answered, “</a:t>
            </a:r>
            <a:r>
              <a:rPr lang="en-US" b="1" i="1" dirty="0">
                <a:solidFill>
                  <a:srgbClr val="00B0F0"/>
                </a:solidFill>
              </a:rPr>
              <a:t>Go in peace</a:t>
            </a:r>
            <a:r>
              <a:rPr lang="en-US" b="1" i="1" dirty="0">
                <a:solidFill>
                  <a:schemeClr val="bg1"/>
                </a:solidFill>
              </a:rPr>
              <a:t>, and </a:t>
            </a:r>
            <a:r>
              <a:rPr lang="en-US" b="1" i="1" dirty="0">
                <a:solidFill>
                  <a:srgbClr val="00B0F0"/>
                </a:solidFill>
              </a:rPr>
              <a:t>the God of Israel grant your petition </a:t>
            </a:r>
            <a:r>
              <a:rPr lang="en-US" b="1" i="1" dirty="0">
                <a:solidFill>
                  <a:schemeClr val="bg1"/>
                </a:solidFill>
              </a:rPr>
              <a:t>that you have made to him.”</a:t>
            </a:r>
            <a:r>
              <a:rPr lang="en-US" b="1" dirty="0">
                <a:solidFill>
                  <a:schemeClr val="bg1"/>
                </a:solidFill>
              </a:rPr>
              <a:t> </a:t>
            </a:r>
            <a:r>
              <a:rPr lang="en-US" sz="2400" b="1" dirty="0">
                <a:solidFill>
                  <a:srgbClr val="FF0000"/>
                </a:solidFill>
              </a:rPr>
              <a:t>18</a:t>
            </a:r>
            <a:r>
              <a:rPr lang="en-US" b="1" dirty="0">
                <a:solidFill>
                  <a:schemeClr val="bg1"/>
                </a:solidFill>
              </a:rPr>
              <a:t> </a:t>
            </a:r>
            <a:r>
              <a:rPr lang="en-US" b="1" i="1" dirty="0">
                <a:solidFill>
                  <a:schemeClr val="bg1"/>
                </a:solidFill>
              </a:rPr>
              <a:t>And she said, “</a:t>
            </a:r>
            <a:r>
              <a:rPr lang="en-US" b="1" i="1" dirty="0">
                <a:solidFill>
                  <a:srgbClr val="00B0F0"/>
                </a:solidFill>
              </a:rPr>
              <a:t>Let your servant find </a:t>
            </a:r>
            <a:r>
              <a:rPr lang="en-US" b="1" i="1" u="sng" dirty="0">
                <a:solidFill>
                  <a:srgbClr val="00B0F0"/>
                </a:solidFill>
              </a:rPr>
              <a:t>favor</a:t>
            </a:r>
            <a:r>
              <a:rPr lang="en-US" b="1" i="1" dirty="0">
                <a:solidFill>
                  <a:schemeClr val="bg1"/>
                </a:solidFill>
              </a:rPr>
              <a:t> in your eyes.” Then the woman </a:t>
            </a:r>
            <a:r>
              <a:rPr lang="en-US" b="1" i="1" dirty="0">
                <a:solidFill>
                  <a:srgbClr val="00B0F0"/>
                </a:solidFill>
              </a:rPr>
              <a:t>went her way and ate</a:t>
            </a:r>
            <a:r>
              <a:rPr lang="en-US" b="1" i="1" dirty="0">
                <a:solidFill>
                  <a:schemeClr val="bg1"/>
                </a:solidFill>
              </a:rPr>
              <a:t>, and </a:t>
            </a:r>
            <a:r>
              <a:rPr lang="en-US" b="1" i="1" dirty="0">
                <a:solidFill>
                  <a:srgbClr val="00B0F0"/>
                </a:solidFill>
              </a:rPr>
              <a:t>her face was no longer sad</a:t>
            </a:r>
            <a:r>
              <a:rPr lang="en-US" b="1" dirty="0">
                <a:solidFill>
                  <a:schemeClr val="bg1"/>
                </a:solidFill>
              </a:rPr>
              <a:t>. </a:t>
            </a:r>
            <a:endParaRPr lang="en-US" sz="4000" b="1" dirty="0">
              <a:solidFill>
                <a:schemeClr val="bg1"/>
              </a:solidFill>
            </a:endParaRPr>
          </a:p>
        </p:txBody>
      </p:sp>
    </p:spTree>
    <p:extLst>
      <p:ext uri="{BB962C8B-B14F-4D97-AF65-F5344CB8AC3E}">
        <p14:creationId xmlns:p14="http://schemas.microsoft.com/office/powerpoint/2010/main" val="17975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rmAutofit/>
          </a:bodyPr>
          <a:lstStyle/>
          <a:p>
            <a:pPr algn="r"/>
            <a:r>
              <a:rPr lang="en-US" sz="3600" b="1" dirty="0">
                <a:solidFill>
                  <a:srgbClr val="FF0000"/>
                </a:solidFill>
                <a:effectLst/>
                <a:ea typeface="Calibri" panose="020F0502020204030204" pitchFamily="34" charset="0"/>
              </a:rPr>
              <a:t>III.</a:t>
            </a:r>
            <a:r>
              <a:rPr lang="en-US" sz="3600" b="1" dirty="0">
                <a:solidFill>
                  <a:schemeClr val="bg1"/>
                </a:solidFill>
                <a:effectLst/>
                <a:ea typeface="Calibri" panose="020F0502020204030204" pitchFamily="34" charset="0"/>
              </a:rPr>
              <a:t> The Lord remembered Hannah through the son she asked for </a:t>
            </a:r>
            <a:r>
              <a:rPr lang="en-US" sz="3600" b="1" i="1" dirty="0">
                <a:solidFill>
                  <a:schemeClr val="bg1"/>
                </a:solidFill>
                <a:effectLst/>
                <a:ea typeface="Calibri" panose="020F0502020204030204" pitchFamily="34" charset="0"/>
              </a:rPr>
              <a:t>(Verses 19-20)</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None/>
            </a:pPr>
            <a:r>
              <a:rPr lang="en-US" sz="2400" b="1" dirty="0">
                <a:solidFill>
                  <a:srgbClr val="FF0000"/>
                </a:solidFill>
              </a:rPr>
              <a:t>19</a:t>
            </a:r>
            <a:r>
              <a:rPr lang="en-US" b="1" dirty="0">
                <a:solidFill>
                  <a:schemeClr val="bg1"/>
                </a:solidFill>
              </a:rPr>
              <a:t> </a:t>
            </a:r>
            <a:r>
              <a:rPr lang="en-US" b="1" i="1" dirty="0">
                <a:solidFill>
                  <a:schemeClr val="bg1"/>
                </a:solidFill>
              </a:rPr>
              <a:t>They rose early in the morning and worshiped before the Lord; then they went back to their house at Ramah. And Elkanah knew Hannah his wife, and </a:t>
            </a:r>
            <a:r>
              <a:rPr lang="en-US" b="1" i="1" dirty="0">
                <a:solidFill>
                  <a:srgbClr val="00B0F0"/>
                </a:solidFill>
              </a:rPr>
              <a:t>the Lord remembered her</a:t>
            </a:r>
            <a:r>
              <a:rPr lang="en-US" b="1" dirty="0">
                <a:solidFill>
                  <a:schemeClr val="bg1"/>
                </a:solidFill>
              </a:rPr>
              <a:t>. </a:t>
            </a:r>
            <a:r>
              <a:rPr lang="en-US" sz="2400" b="1" dirty="0">
                <a:solidFill>
                  <a:srgbClr val="FF0000"/>
                </a:solidFill>
              </a:rPr>
              <a:t>20</a:t>
            </a:r>
            <a:r>
              <a:rPr lang="en-US" b="1" dirty="0">
                <a:solidFill>
                  <a:schemeClr val="bg1"/>
                </a:solidFill>
              </a:rPr>
              <a:t> </a:t>
            </a:r>
            <a:r>
              <a:rPr lang="en-US" b="1" i="1" dirty="0">
                <a:solidFill>
                  <a:schemeClr val="bg1"/>
                </a:solidFill>
              </a:rPr>
              <a:t>And in due time Hannah conceived and bore a son, and she called his name </a:t>
            </a:r>
            <a:r>
              <a:rPr lang="en-US" b="1" i="1" dirty="0">
                <a:solidFill>
                  <a:srgbClr val="00B0F0"/>
                </a:solidFill>
              </a:rPr>
              <a:t>Samuel</a:t>
            </a:r>
            <a:r>
              <a:rPr lang="en-US" b="1" i="1" dirty="0">
                <a:solidFill>
                  <a:schemeClr val="bg1"/>
                </a:solidFill>
              </a:rPr>
              <a:t>, </a:t>
            </a:r>
            <a:r>
              <a:rPr lang="en-US" b="1" i="1" dirty="0">
                <a:solidFill>
                  <a:srgbClr val="00B0F0"/>
                </a:solidFill>
              </a:rPr>
              <a:t>for</a:t>
            </a:r>
            <a:r>
              <a:rPr lang="en-US" b="1" i="1" dirty="0">
                <a:solidFill>
                  <a:schemeClr val="bg1"/>
                </a:solidFill>
              </a:rPr>
              <a:t> she said, “</a:t>
            </a:r>
            <a:r>
              <a:rPr lang="en-US" b="1" i="1" dirty="0">
                <a:solidFill>
                  <a:srgbClr val="00B0F0"/>
                </a:solidFill>
              </a:rPr>
              <a:t>I have asked for him from the Lord</a:t>
            </a:r>
            <a:r>
              <a:rPr lang="en-US" b="1" i="1" dirty="0">
                <a:solidFill>
                  <a:schemeClr val="bg1"/>
                </a:solidFill>
              </a:rPr>
              <a:t>.”</a:t>
            </a:r>
          </a:p>
          <a:p>
            <a:pPr marL="0" indent="0">
              <a:buNone/>
            </a:pPr>
            <a:endParaRPr lang="en-US" b="1" i="1" dirty="0">
              <a:solidFill>
                <a:schemeClr val="bg1"/>
              </a:solidFill>
            </a:endParaRPr>
          </a:p>
          <a:p>
            <a:pPr marL="0" indent="0">
              <a:buNone/>
            </a:pPr>
            <a:r>
              <a:rPr lang="en-US" b="1" dirty="0">
                <a:solidFill>
                  <a:schemeClr val="bg1"/>
                </a:solidFill>
              </a:rPr>
              <a:t>Samuel is spelled </a:t>
            </a:r>
            <a:r>
              <a:rPr lang="he-IL" b="1" dirty="0">
                <a:solidFill>
                  <a:schemeClr val="bg1"/>
                </a:solidFill>
              </a:rPr>
              <a:t>שְׁ</a:t>
            </a:r>
            <a:r>
              <a:rPr lang="he-IL" b="1" dirty="0">
                <a:solidFill>
                  <a:srgbClr val="00B0F0"/>
                </a:solidFill>
              </a:rPr>
              <a:t>מו</a:t>
            </a:r>
            <a:r>
              <a:rPr lang="he-IL" b="1" dirty="0">
                <a:solidFill>
                  <a:schemeClr val="bg1"/>
                </a:solidFill>
              </a:rPr>
              <a:t>ּאֵ֔ל</a:t>
            </a:r>
            <a:r>
              <a:rPr lang="en-US" b="1" dirty="0">
                <a:solidFill>
                  <a:schemeClr val="bg1"/>
                </a:solidFill>
              </a:rPr>
              <a:t> </a:t>
            </a:r>
          </a:p>
          <a:p>
            <a:pPr marL="0" indent="0">
              <a:buNone/>
            </a:pPr>
            <a:r>
              <a:rPr lang="en-US" b="1" dirty="0">
                <a:solidFill>
                  <a:schemeClr val="bg1"/>
                </a:solidFill>
              </a:rPr>
              <a:t>“to ask” is spelled </a:t>
            </a:r>
            <a:r>
              <a:rPr lang="he-IL" b="1" dirty="0">
                <a:solidFill>
                  <a:schemeClr val="bg1"/>
                </a:solidFill>
              </a:rPr>
              <a:t>שָׁאַל</a:t>
            </a:r>
            <a:endParaRPr lang="en-US" sz="5400" b="1" u="sng" dirty="0">
              <a:solidFill>
                <a:schemeClr val="bg1"/>
              </a:solidFill>
            </a:endParaRPr>
          </a:p>
        </p:txBody>
      </p:sp>
    </p:spTree>
    <p:extLst>
      <p:ext uri="{BB962C8B-B14F-4D97-AF65-F5344CB8AC3E}">
        <p14:creationId xmlns:p14="http://schemas.microsoft.com/office/powerpoint/2010/main" val="160724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Autofit/>
          </a:bodyPr>
          <a:lstStyle/>
          <a:p>
            <a:pPr algn="r"/>
            <a:r>
              <a:rPr lang="en-US" sz="3600" b="1" dirty="0">
                <a:solidFill>
                  <a:srgbClr val="FF0000"/>
                </a:solidFill>
                <a:effectLst/>
                <a:ea typeface="Calibri" panose="020F0502020204030204" pitchFamily="34" charset="0"/>
              </a:rPr>
              <a:t>IV.</a:t>
            </a:r>
            <a:r>
              <a:rPr lang="en-US" sz="3600" b="1" dirty="0">
                <a:solidFill>
                  <a:schemeClr val="bg1"/>
                </a:solidFill>
                <a:effectLst/>
                <a:ea typeface="Calibri" panose="020F0502020204030204" pitchFamily="34" charset="0"/>
              </a:rPr>
              <a:t> God would use Samuel to set in motion the coming of the King of kings! </a:t>
            </a:r>
            <a:br>
              <a:rPr lang="en-US" sz="3600" b="1" dirty="0">
                <a:solidFill>
                  <a:schemeClr val="bg1"/>
                </a:solidFill>
                <a:effectLst/>
                <a:ea typeface="Calibri" panose="020F0502020204030204" pitchFamily="34" charset="0"/>
              </a:rPr>
            </a:br>
            <a:r>
              <a:rPr lang="en-US" sz="3600" b="1" i="1" dirty="0">
                <a:solidFill>
                  <a:schemeClr val="bg1"/>
                </a:solidFill>
                <a:effectLst/>
                <a:ea typeface="Calibri" panose="020F0502020204030204" pitchFamily="34" charset="0"/>
              </a:rPr>
              <a:t>(1 Samuel 16:1-13, 2 Samuel 7:8-16 &amp; Luke 1:26-33)</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Clr>
                <a:srgbClr val="00B050"/>
              </a:buClr>
              <a:buNone/>
            </a:pPr>
            <a:endParaRPr lang="en-US" b="1" u="sng" dirty="0">
              <a:solidFill>
                <a:schemeClr val="bg1"/>
              </a:solidFill>
            </a:endParaRPr>
          </a:p>
          <a:p>
            <a:pPr marL="0" indent="0">
              <a:buClr>
                <a:srgbClr val="00B050"/>
              </a:buClr>
              <a:buNone/>
            </a:pPr>
            <a:r>
              <a:rPr lang="en-US" b="1" dirty="0">
                <a:solidFill>
                  <a:schemeClr val="bg1"/>
                </a:solidFill>
              </a:rPr>
              <a:t>“</a:t>
            </a:r>
            <a:r>
              <a:rPr lang="en-US" b="1" i="1" dirty="0">
                <a:solidFill>
                  <a:schemeClr val="bg1"/>
                </a:solidFill>
              </a:rPr>
              <a:t>The barren has borne seven, but she who has many children is forlorn</a:t>
            </a:r>
            <a:r>
              <a:rPr lang="en-US" b="1" dirty="0">
                <a:solidFill>
                  <a:schemeClr val="bg1"/>
                </a:solidFill>
              </a:rPr>
              <a:t>.” </a:t>
            </a:r>
            <a:r>
              <a:rPr lang="en-US" b="1" dirty="0">
                <a:solidFill>
                  <a:srgbClr val="FF0000"/>
                </a:solidFill>
              </a:rPr>
              <a:t>1 Samuel 2:5</a:t>
            </a:r>
            <a:endParaRPr lang="en-US" b="1" u="sng" dirty="0">
              <a:solidFill>
                <a:srgbClr val="FF0000"/>
              </a:solidFill>
            </a:endParaRPr>
          </a:p>
        </p:txBody>
      </p:sp>
    </p:spTree>
    <p:extLst>
      <p:ext uri="{BB962C8B-B14F-4D97-AF65-F5344CB8AC3E}">
        <p14:creationId xmlns:p14="http://schemas.microsoft.com/office/powerpoint/2010/main" val="170811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Autofit/>
          </a:bodyPr>
          <a:lstStyle/>
          <a:p>
            <a:pPr algn="r"/>
            <a:r>
              <a:rPr lang="en-US" sz="3600" b="1" dirty="0">
                <a:solidFill>
                  <a:srgbClr val="FF0000"/>
                </a:solidFill>
                <a:effectLst/>
                <a:ea typeface="Calibri" panose="020F0502020204030204" pitchFamily="34" charset="0"/>
              </a:rPr>
              <a:t>IV.</a:t>
            </a:r>
            <a:r>
              <a:rPr lang="en-US" sz="3600" b="1" dirty="0">
                <a:solidFill>
                  <a:schemeClr val="bg1"/>
                </a:solidFill>
                <a:effectLst/>
                <a:ea typeface="Calibri" panose="020F0502020204030204" pitchFamily="34" charset="0"/>
              </a:rPr>
              <a:t> God would use Samuel to set in motion the coming of the King of kings! </a:t>
            </a:r>
            <a:br>
              <a:rPr lang="en-US" sz="3600" b="1" dirty="0">
                <a:solidFill>
                  <a:schemeClr val="bg1"/>
                </a:solidFill>
                <a:effectLst/>
                <a:ea typeface="Calibri" panose="020F0502020204030204" pitchFamily="34" charset="0"/>
              </a:rPr>
            </a:br>
            <a:r>
              <a:rPr lang="en-US" sz="3600" b="1" i="1" dirty="0">
                <a:solidFill>
                  <a:schemeClr val="bg1"/>
                </a:solidFill>
                <a:effectLst/>
                <a:ea typeface="Calibri" panose="020F0502020204030204" pitchFamily="34" charset="0"/>
              </a:rPr>
              <a:t>(1 Samuel 16:1-13, 2 Samuel 7:8-16 &amp; Luke 1:26-33)</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a:xfrm>
            <a:off x="838200" y="1825625"/>
            <a:ext cx="10515600" cy="4785240"/>
          </a:xfrm>
        </p:spPr>
        <p:txBody>
          <a:bodyPr>
            <a:normAutofit/>
          </a:bodyPr>
          <a:lstStyle/>
          <a:p>
            <a:pPr marL="514350" indent="-514350">
              <a:buClr>
                <a:srgbClr val="00B050"/>
              </a:buClr>
              <a:buFont typeface="+mj-lt"/>
              <a:buAutoNum type="alphaUcPeriod"/>
            </a:pPr>
            <a:r>
              <a:rPr lang="en-US" b="1" dirty="0">
                <a:solidFill>
                  <a:schemeClr val="bg1"/>
                </a:solidFill>
              </a:rPr>
              <a:t>Samuel would anoint David as king over Israel </a:t>
            </a:r>
            <a:r>
              <a:rPr lang="en-US" b="1" i="1" dirty="0">
                <a:solidFill>
                  <a:schemeClr val="bg1"/>
                </a:solidFill>
              </a:rPr>
              <a:t>(1 Samuel 16:1-13)</a:t>
            </a:r>
          </a:p>
          <a:p>
            <a:pPr marL="0" indent="0" algn="ctr">
              <a:buClr>
                <a:srgbClr val="00B050"/>
              </a:buClr>
              <a:buNone/>
            </a:pPr>
            <a:r>
              <a:rPr lang="en-US" b="1" u="sng" dirty="0">
                <a:solidFill>
                  <a:srgbClr val="FF0000"/>
                </a:solidFill>
              </a:rPr>
              <a:t>1 Samuel 16</a:t>
            </a:r>
          </a:p>
          <a:p>
            <a:pPr marL="0" indent="0">
              <a:buClr>
                <a:srgbClr val="00B050"/>
              </a:buClr>
              <a:buNone/>
            </a:pPr>
            <a:r>
              <a:rPr lang="en-US" b="1" dirty="0">
                <a:solidFill>
                  <a:schemeClr val="bg1"/>
                </a:solidFill>
              </a:rPr>
              <a:t>“</a:t>
            </a:r>
            <a:r>
              <a:rPr lang="en-US" b="1" i="1" dirty="0">
                <a:solidFill>
                  <a:schemeClr val="bg1"/>
                </a:solidFill>
              </a:rPr>
              <a:t>When they came, he looked on Eliab and thought, ‘Surely the Lord’s anointed is before him.’ But the Lord said to Samuel, ‘</a:t>
            </a:r>
            <a:r>
              <a:rPr lang="en-US" b="1" i="1" dirty="0">
                <a:solidFill>
                  <a:srgbClr val="00B0F0"/>
                </a:solidFill>
              </a:rPr>
              <a:t>Do not look on his appearance or on the height of his stature</a:t>
            </a:r>
            <a:r>
              <a:rPr lang="en-US" b="1" i="1" dirty="0">
                <a:solidFill>
                  <a:schemeClr val="bg1"/>
                </a:solidFill>
              </a:rPr>
              <a:t>, because I have rejected him. For </a:t>
            </a:r>
            <a:r>
              <a:rPr lang="en-US" b="1" i="1" dirty="0">
                <a:solidFill>
                  <a:srgbClr val="00B0F0"/>
                </a:solidFill>
              </a:rPr>
              <a:t>the Lord sees not as man sees: man looks on the outward appearance, but the Lord looks on the heart</a:t>
            </a:r>
            <a:r>
              <a:rPr lang="en-US" b="1" i="1" dirty="0">
                <a:solidFill>
                  <a:schemeClr val="bg1"/>
                </a:solidFill>
              </a:rPr>
              <a:t>.’</a:t>
            </a:r>
            <a:r>
              <a:rPr lang="en-US" b="1" dirty="0">
                <a:solidFill>
                  <a:schemeClr val="bg1"/>
                </a:solidFill>
              </a:rPr>
              <a:t>” </a:t>
            </a:r>
            <a:r>
              <a:rPr lang="en-US" b="1" dirty="0">
                <a:solidFill>
                  <a:srgbClr val="FF0000"/>
                </a:solidFill>
              </a:rPr>
              <a:t>Verses 6-7</a:t>
            </a:r>
          </a:p>
          <a:p>
            <a:pPr marL="0" indent="0">
              <a:buClr>
                <a:srgbClr val="00B050"/>
              </a:buClr>
              <a:buNone/>
            </a:pPr>
            <a:r>
              <a:rPr lang="en-US" b="1" i="1" dirty="0">
                <a:solidFill>
                  <a:schemeClr val="bg1"/>
                </a:solidFill>
              </a:rPr>
              <a:t>And the Lord said, “Arise, anoint him, for this is he.” Then Samuel took the horn of oil and anointed him in the midst of his brothers. And </a:t>
            </a:r>
            <a:r>
              <a:rPr lang="en-US" b="1" i="1" dirty="0">
                <a:solidFill>
                  <a:srgbClr val="00B0F0"/>
                </a:solidFill>
              </a:rPr>
              <a:t>the Spirit of the Lord </a:t>
            </a:r>
            <a:r>
              <a:rPr lang="en-US" b="1" i="1" u="sng" dirty="0">
                <a:solidFill>
                  <a:srgbClr val="00B0F0"/>
                </a:solidFill>
              </a:rPr>
              <a:t>rushed upon David</a:t>
            </a:r>
            <a:r>
              <a:rPr lang="en-US" b="1" i="1" dirty="0">
                <a:solidFill>
                  <a:srgbClr val="00B0F0"/>
                </a:solidFill>
              </a:rPr>
              <a:t> from that day forward</a:t>
            </a:r>
            <a:r>
              <a:rPr lang="en-US" b="1" dirty="0">
                <a:solidFill>
                  <a:schemeClr val="bg1"/>
                </a:solidFill>
              </a:rPr>
              <a:t>. </a:t>
            </a:r>
            <a:r>
              <a:rPr lang="en-US" b="1" dirty="0">
                <a:solidFill>
                  <a:srgbClr val="FF0000"/>
                </a:solidFill>
              </a:rPr>
              <a:t>Verses 12-13</a:t>
            </a:r>
            <a:r>
              <a:rPr lang="en-US" b="1" dirty="0">
                <a:solidFill>
                  <a:schemeClr val="bg1"/>
                </a:solidFill>
              </a:rPr>
              <a:t> </a:t>
            </a:r>
          </a:p>
        </p:txBody>
      </p:sp>
    </p:spTree>
    <p:extLst>
      <p:ext uri="{BB962C8B-B14F-4D97-AF65-F5344CB8AC3E}">
        <p14:creationId xmlns:p14="http://schemas.microsoft.com/office/powerpoint/2010/main" val="223588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Autofit/>
          </a:bodyPr>
          <a:lstStyle/>
          <a:p>
            <a:pPr algn="r"/>
            <a:r>
              <a:rPr lang="en-US" sz="3600" b="1" dirty="0">
                <a:solidFill>
                  <a:srgbClr val="FF0000"/>
                </a:solidFill>
                <a:effectLst/>
                <a:ea typeface="Calibri" panose="020F0502020204030204" pitchFamily="34" charset="0"/>
              </a:rPr>
              <a:t>IV.</a:t>
            </a:r>
            <a:r>
              <a:rPr lang="en-US" sz="3600" b="1" dirty="0">
                <a:solidFill>
                  <a:schemeClr val="bg1"/>
                </a:solidFill>
                <a:effectLst/>
                <a:ea typeface="Calibri" panose="020F0502020204030204" pitchFamily="34" charset="0"/>
              </a:rPr>
              <a:t> God would use Samuel to set in motion the coming of the King of kings! </a:t>
            </a:r>
            <a:br>
              <a:rPr lang="en-US" sz="3600" b="1" dirty="0">
                <a:solidFill>
                  <a:schemeClr val="bg1"/>
                </a:solidFill>
                <a:effectLst/>
                <a:ea typeface="Calibri" panose="020F0502020204030204" pitchFamily="34" charset="0"/>
              </a:rPr>
            </a:br>
            <a:r>
              <a:rPr lang="en-US" sz="3600" b="1" i="1" dirty="0">
                <a:solidFill>
                  <a:schemeClr val="bg1"/>
                </a:solidFill>
                <a:effectLst/>
                <a:ea typeface="Calibri" panose="020F0502020204030204" pitchFamily="34" charset="0"/>
              </a:rPr>
              <a:t>(1 Samuel 16:1-13, 2 Samuel 7:8-16 &amp; Luke 1:26-33)</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514350" indent="-514350">
              <a:buClr>
                <a:srgbClr val="00B050"/>
              </a:buClr>
              <a:buFont typeface="+mj-lt"/>
              <a:buAutoNum type="alphaUcPeriod" startAt="2"/>
            </a:pPr>
            <a:r>
              <a:rPr lang="en-US" b="1" dirty="0">
                <a:solidFill>
                  <a:schemeClr val="bg1"/>
                </a:solidFill>
              </a:rPr>
              <a:t>David’s throne and kingdom would be established forever </a:t>
            </a:r>
            <a:r>
              <a:rPr lang="en-US" b="1" i="1" dirty="0">
                <a:solidFill>
                  <a:schemeClr val="bg1"/>
                </a:solidFill>
              </a:rPr>
              <a:t>(2 Samuel 7:8-16)</a:t>
            </a:r>
          </a:p>
          <a:p>
            <a:pPr marL="0" indent="0" algn="ctr">
              <a:buClr>
                <a:srgbClr val="00B050"/>
              </a:buClr>
              <a:buNone/>
            </a:pPr>
            <a:r>
              <a:rPr lang="en-US" b="1" u="sng" dirty="0">
                <a:solidFill>
                  <a:srgbClr val="FF0000"/>
                </a:solidFill>
              </a:rPr>
              <a:t>2 Samuel 7</a:t>
            </a:r>
          </a:p>
          <a:p>
            <a:pPr marL="0" indent="0">
              <a:buClr>
                <a:srgbClr val="00B050"/>
              </a:buClr>
              <a:buNone/>
            </a:pPr>
            <a:r>
              <a:rPr lang="en-US" b="1" dirty="0">
                <a:solidFill>
                  <a:schemeClr val="bg1"/>
                </a:solidFill>
              </a:rPr>
              <a:t>“</a:t>
            </a:r>
            <a:r>
              <a:rPr lang="en-US" b="1" i="1" dirty="0">
                <a:solidFill>
                  <a:schemeClr val="bg1"/>
                </a:solidFill>
              </a:rPr>
              <a:t>And </a:t>
            </a:r>
            <a:r>
              <a:rPr lang="en-US" b="1" i="1" dirty="0">
                <a:solidFill>
                  <a:srgbClr val="00B0F0"/>
                </a:solidFill>
              </a:rPr>
              <a:t>your house </a:t>
            </a:r>
            <a:r>
              <a:rPr lang="en-US" b="1" i="1" dirty="0">
                <a:solidFill>
                  <a:schemeClr val="bg1"/>
                </a:solidFill>
              </a:rPr>
              <a:t>and </a:t>
            </a:r>
            <a:r>
              <a:rPr lang="en-US" b="1" i="1" dirty="0">
                <a:solidFill>
                  <a:srgbClr val="00B0F0"/>
                </a:solidFill>
              </a:rPr>
              <a:t>your kingdom </a:t>
            </a:r>
            <a:r>
              <a:rPr lang="en-US" b="1" i="1" dirty="0">
                <a:solidFill>
                  <a:schemeClr val="bg1"/>
                </a:solidFill>
              </a:rPr>
              <a:t>shall be made </a:t>
            </a:r>
            <a:r>
              <a:rPr lang="en-US" b="1" i="1" dirty="0">
                <a:solidFill>
                  <a:srgbClr val="00B0F0"/>
                </a:solidFill>
              </a:rPr>
              <a:t>sure forever </a:t>
            </a:r>
            <a:r>
              <a:rPr lang="en-US" b="1" i="1" dirty="0">
                <a:solidFill>
                  <a:schemeClr val="bg1"/>
                </a:solidFill>
              </a:rPr>
              <a:t>before me. </a:t>
            </a:r>
            <a:r>
              <a:rPr lang="en-US" b="1" i="1" dirty="0">
                <a:solidFill>
                  <a:srgbClr val="00B0F0"/>
                </a:solidFill>
              </a:rPr>
              <a:t>Your throne </a:t>
            </a:r>
            <a:r>
              <a:rPr lang="en-US" b="1" i="1" dirty="0">
                <a:solidFill>
                  <a:schemeClr val="bg1"/>
                </a:solidFill>
              </a:rPr>
              <a:t>shall be </a:t>
            </a:r>
            <a:r>
              <a:rPr lang="en-US" b="1" i="1" dirty="0">
                <a:solidFill>
                  <a:srgbClr val="00B0F0"/>
                </a:solidFill>
              </a:rPr>
              <a:t>established forever</a:t>
            </a:r>
            <a:r>
              <a:rPr lang="en-US" b="1" i="1" dirty="0">
                <a:solidFill>
                  <a:schemeClr val="bg1"/>
                </a:solidFill>
              </a:rPr>
              <a:t>.</a:t>
            </a:r>
            <a:r>
              <a:rPr lang="en-US" b="1" dirty="0">
                <a:solidFill>
                  <a:schemeClr val="bg1"/>
                </a:solidFill>
              </a:rPr>
              <a:t>” </a:t>
            </a:r>
            <a:r>
              <a:rPr lang="en-US" b="1" dirty="0">
                <a:solidFill>
                  <a:srgbClr val="FF0000"/>
                </a:solidFill>
              </a:rPr>
              <a:t>verse 16</a:t>
            </a:r>
          </a:p>
        </p:txBody>
      </p:sp>
    </p:spTree>
    <p:extLst>
      <p:ext uri="{BB962C8B-B14F-4D97-AF65-F5344CB8AC3E}">
        <p14:creationId xmlns:p14="http://schemas.microsoft.com/office/powerpoint/2010/main" val="10430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Autofit/>
          </a:bodyPr>
          <a:lstStyle/>
          <a:p>
            <a:pPr algn="r"/>
            <a:r>
              <a:rPr lang="en-US" sz="3600" b="1" dirty="0">
                <a:solidFill>
                  <a:srgbClr val="FF0000"/>
                </a:solidFill>
                <a:effectLst/>
                <a:ea typeface="Calibri" panose="020F0502020204030204" pitchFamily="34" charset="0"/>
              </a:rPr>
              <a:t>IV.</a:t>
            </a:r>
            <a:r>
              <a:rPr lang="en-US" sz="3600" b="1" dirty="0">
                <a:solidFill>
                  <a:schemeClr val="bg1"/>
                </a:solidFill>
                <a:effectLst/>
                <a:ea typeface="Calibri" panose="020F0502020204030204" pitchFamily="34" charset="0"/>
              </a:rPr>
              <a:t> God would use Samuel to set in motion the coming of the King of kings! </a:t>
            </a:r>
            <a:br>
              <a:rPr lang="en-US" sz="3600" b="1" dirty="0">
                <a:solidFill>
                  <a:schemeClr val="bg1"/>
                </a:solidFill>
                <a:effectLst/>
                <a:ea typeface="Calibri" panose="020F0502020204030204" pitchFamily="34" charset="0"/>
              </a:rPr>
            </a:br>
            <a:r>
              <a:rPr lang="en-US" sz="3600" b="1" i="1" dirty="0">
                <a:solidFill>
                  <a:schemeClr val="bg1"/>
                </a:solidFill>
                <a:effectLst/>
                <a:ea typeface="Calibri" panose="020F0502020204030204" pitchFamily="34" charset="0"/>
              </a:rPr>
              <a:t>(1 Samuel 16:1-13, 2 Samuel 7:8-16 &amp; Luke 1:26-33)</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514350" indent="-514350">
              <a:buClr>
                <a:srgbClr val="00B050"/>
              </a:buClr>
              <a:buFont typeface="+mj-lt"/>
              <a:buAutoNum type="alphaUcPeriod" startAt="3"/>
            </a:pPr>
            <a:r>
              <a:rPr lang="en-US" b="1" dirty="0">
                <a:solidFill>
                  <a:schemeClr val="bg1"/>
                </a:solidFill>
              </a:rPr>
              <a:t>The Lord would give Jesus David’s throne and kingdom to reign forever </a:t>
            </a:r>
            <a:r>
              <a:rPr lang="en-US" b="1" i="1" dirty="0">
                <a:solidFill>
                  <a:schemeClr val="bg1"/>
                </a:solidFill>
              </a:rPr>
              <a:t>(Luke 1:26-33)</a:t>
            </a:r>
          </a:p>
          <a:p>
            <a:pPr marL="0" indent="0" algn="ctr">
              <a:buClr>
                <a:srgbClr val="00B050"/>
              </a:buClr>
              <a:buNone/>
            </a:pPr>
            <a:r>
              <a:rPr lang="en-US" b="1" u="sng" dirty="0">
                <a:solidFill>
                  <a:srgbClr val="FF0000"/>
                </a:solidFill>
              </a:rPr>
              <a:t>Luke 1</a:t>
            </a:r>
          </a:p>
          <a:p>
            <a:pPr marL="0" indent="0">
              <a:buClr>
                <a:srgbClr val="00B050"/>
              </a:buClr>
              <a:buNone/>
            </a:pPr>
            <a:r>
              <a:rPr lang="en-US" b="1" dirty="0">
                <a:solidFill>
                  <a:schemeClr val="bg1"/>
                </a:solidFill>
              </a:rPr>
              <a:t>“</a:t>
            </a:r>
            <a:r>
              <a:rPr lang="en-US" b="1" i="1" dirty="0">
                <a:solidFill>
                  <a:schemeClr val="bg1"/>
                </a:solidFill>
              </a:rPr>
              <a:t>And behold, you will conceive in your womb and bear a son, and you shall call his name </a:t>
            </a:r>
            <a:r>
              <a:rPr lang="en-US" b="1" i="1" dirty="0">
                <a:solidFill>
                  <a:srgbClr val="00B0F0"/>
                </a:solidFill>
              </a:rPr>
              <a:t>Jesus</a:t>
            </a:r>
            <a:r>
              <a:rPr lang="en-US" b="1" i="1" dirty="0">
                <a:solidFill>
                  <a:schemeClr val="bg1"/>
                </a:solidFill>
              </a:rPr>
              <a:t>. He will be great and will be called the Son of the Most High. And </a:t>
            </a:r>
            <a:r>
              <a:rPr lang="en-US" b="1" i="1" dirty="0">
                <a:solidFill>
                  <a:srgbClr val="00B0F0"/>
                </a:solidFill>
              </a:rPr>
              <a:t>the Lord God will give to him the throne of his father David, and he will reign over the house of Jacob forever, and of his kingdom there will be no end</a:t>
            </a:r>
            <a:r>
              <a:rPr lang="en-US" b="1" dirty="0">
                <a:solidFill>
                  <a:schemeClr val="bg1"/>
                </a:solidFill>
              </a:rPr>
              <a:t>.” </a:t>
            </a:r>
            <a:r>
              <a:rPr lang="en-US" b="1" dirty="0">
                <a:solidFill>
                  <a:srgbClr val="FF0000"/>
                </a:solidFill>
              </a:rPr>
              <a:t>Luke 1:31-33</a:t>
            </a:r>
          </a:p>
        </p:txBody>
      </p:sp>
    </p:spTree>
    <p:extLst>
      <p:ext uri="{BB962C8B-B14F-4D97-AF65-F5344CB8AC3E}">
        <p14:creationId xmlns:p14="http://schemas.microsoft.com/office/powerpoint/2010/main" val="42962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492723E-7C4A-4DA2-9F55-7440DFE77B31}"/>
              </a:ext>
            </a:extLst>
          </p:cNvPr>
          <p:cNvSpPr>
            <a:spLocks noGrp="1"/>
          </p:cNvSpPr>
          <p:nvPr>
            <p:ph idx="1"/>
          </p:nvPr>
        </p:nvSpPr>
        <p:spPr>
          <a:xfrm>
            <a:off x="0" y="5165874"/>
            <a:ext cx="5257800" cy="1692126"/>
          </a:xfrm>
        </p:spPr>
        <p:txBody>
          <a:bodyPr>
            <a:normAutofit lnSpcReduction="10000"/>
          </a:bodyPr>
          <a:lstStyle/>
          <a:p>
            <a:pPr marL="0" indent="0">
              <a:buNone/>
            </a:pPr>
            <a:r>
              <a:rPr lang="en-US" sz="3600" b="1" dirty="0">
                <a:solidFill>
                  <a:schemeClr val="bg1"/>
                </a:solidFill>
              </a:rPr>
              <a:t>A Child of Promise, A Woman of Grace</a:t>
            </a:r>
          </a:p>
          <a:p>
            <a:pPr marL="0" indent="0">
              <a:buNone/>
            </a:pPr>
            <a:r>
              <a:rPr lang="en-US" sz="3600" b="1" i="1" dirty="0">
                <a:solidFill>
                  <a:schemeClr val="bg1"/>
                </a:solidFill>
              </a:rPr>
              <a:t>1 Samuel 1:9-20</a:t>
            </a:r>
          </a:p>
        </p:txBody>
      </p:sp>
    </p:spTree>
    <p:extLst>
      <p:ext uri="{BB962C8B-B14F-4D97-AF65-F5344CB8AC3E}">
        <p14:creationId xmlns:p14="http://schemas.microsoft.com/office/powerpoint/2010/main" val="103096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AF9456-7483-46EA-BBEC-B261E8FB6FDF}"/>
              </a:ext>
            </a:extLst>
          </p:cNvPr>
          <p:cNvSpPr>
            <a:spLocks noGrp="1"/>
          </p:cNvSpPr>
          <p:nvPr>
            <p:ph idx="1"/>
          </p:nvPr>
        </p:nvSpPr>
        <p:spPr>
          <a:xfrm>
            <a:off x="7372865" y="1032497"/>
            <a:ext cx="4819135" cy="4793006"/>
          </a:xfrm>
        </p:spPr>
        <p:txBody>
          <a:bodyPr>
            <a:normAutofit/>
          </a:bodyPr>
          <a:lstStyle/>
          <a:p>
            <a:pPr marL="0" marR="0" indent="0" fontAlgn="base">
              <a:lnSpc>
                <a:spcPct val="100000"/>
              </a:lnSpc>
              <a:spcBef>
                <a:spcPts val="0"/>
              </a:spcBef>
              <a:spcAft>
                <a:spcPts val="0"/>
              </a:spcAft>
              <a:buNone/>
            </a:pPr>
            <a:r>
              <a:rPr lang="en-US" b="1" dirty="0">
                <a:solidFill>
                  <a:srgbClr val="000000"/>
                </a:solidFill>
                <a:effectLst/>
                <a:ea typeface="Calibri" panose="020F0502020204030204" pitchFamily="34" charset="0"/>
                <a:cs typeface="Times New Roman" panose="02020603050405020304" pitchFamily="18" charset="0"/>
              </a:rPr>
              <a:t>“…</a:t>
            </a:r>
            <a:r>
              <a:rPr lang="en-US" b="1" i="1" dirty="0">
                <a:solidFill>
                  <a:srgbClr val="000000"/>
                </a:solidFill>
                <a:effectLst/>
                <a:ea typeface="Calibri" panose="020F0502020204030204" pitchFamily="34" charset="0"/>
                <a:cs typeface="Times New Roman" panose="02020603050405020304" pitchFamily="18" charset="0"/>
              </a:rPr>
              <a:t>the Lord had closed her womb. And her </a:t>
            </a:r>
            <a:r>
              <a:rPr lang="en-US" b="1" i="1" dirty="0">
                <a:solidFill>
                  <a:srgbClr val="0070C0"/>
                </a:solidFill>
                <a:effectLst/>
                <a:ea typeface="Calibri" panose="020F0502020204030204" pitchFamily="34" charset="0"/>
                <a:cs typeface="Times New Roman" panose="02020603050405020304" pitchFamily="18" charset="0"/>
              </a:rPr>
              <a:t>rival</a:t>
            </a:r>
            <a:r>
              <a:rPr lang="en-US" b="1" dirty="0">
                <a:solidFill>
                  <a:srgbClr val="000000"/>
                </a:solidFill>
                <a:effectLst/>
                <a:ea typeface="Calibri" panose="020F0502020204030204" pitchFamily="34" charset="0"/>
                <a:cs typeface="Times New Roman" panose="02020603050405020304" pitchFamily="18" charset="0"/>
              </a:rPr>
              <a:t> u</a:t>
            </a:r>
            <a:r>
              <a:rPr lang="en-US" b="1" i="1" dirty="0">
                <a:effectLst/>
                <a:ea typeface="Calibri" panose="020F0502020204030204" pitchFamily="34" charset="0"/>
              </a:rPr>
              <a:t>sed to provoke her grievously to irritate her, because the Lord had closed her womb. So, it went on year by year. As often as she went up to the house of the Lord, she used to provoke her</a:t>
            </a:r>
            <a:r>
              <a:rPr lang="en-US" b="1" dirty="0">
                <a:effectLst/>
                <a:ea typeface="Calibri" panose="020F0502020204030204" pitchFamily="34" charset="0"/>
              </a:rPr>
              <a:t>.” </a:t>
            </a:r>
            <a:r>
              <a:rPr lang="en-US" b="1" dirty="0">
                <a:solidFill>
                  <a:srgbClr val="C00000"/>
                </a:solidFill>
                <a:effectLst/>
                <a:ea typeface="Calibri" panose="020F0502020204030204" pitchFamily="34" charset="0"/>
                <a:cs typeface="Times New Roman" panose="02020603050405020304" pitchFamily="18" charset="0"/>
              </a:rPr>
              <a:t>1 Samuel 1:5-7</a:t>
            </a:r>
            <a:r>
              <a:rPr lang="en-US" b="1" dirty="0">
                <a:solidFill>
                  <a:srgbClr val="C00000"/>
                </a:solidFill>
                <a:effectLst/>
                <a:ea typeface="Calibri" panose="020F0502020204030204" pitchFamily="34" charset="0"/>
              </a:rPr>
              <a:t> </a:t>
            </a:r>
            <a:endParaRPr lang="en-US" sz="4000" b="1" dirty="0">
              <a:solidFill>
                <a:srgbClr val="C00000"/>
              </a:solidFill>
            </a:endParaRPr>
          </a:p>
        </p:txBody>
      </p:sp>
      <p:pic>
        <p:nvPicPr>
          <p:cNvPr id="5" name="Picture 4">
            <a:extLst>
              <a:ext uri="{FF2B5EF4-FFF2-40B4-BE49-F238E27FC236}">
                <a16:creationId xmlns:a16="http://schemas.microsoft.com/office/drawing/2014/main" id="{1FFD8AD0-487F-498B-AE37-57407C15A4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2791"/>
            <a:ext cx="7020697" cy="4212418"/>
          </a:xfrm>
          <a:prstGeom prst="rect">
            <a:avLst/>
          </a:prstGeom>
        </p:spPr>
      </p:pic>
    </p:spTree>
    <p:extLst>
      <p:ext uri="{BB962C8B-B14F-4D97-AF65-F5344CB8AC3E}">
        <p14:creationId xmlns:p14="http://schemas.microsoft.com/office/powerpoint/2010/main" val="226269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492723E-7C4A-4DA2-9F55-7440DFE77B31}"/>
              </a:ext>
            </a:extLst>
          </p:cNvPr>
          <p:cNvSpPr>
            <a:spLocks noGrp="1"/>
          </p:cNvSpPr>
          <p:nvPr>
            <p:ph idx="1"/>
          </p:nvPr>
        </p:nvSpPr>
        <p:spPr>
          <a:xfrm>
            <a:off x="0" y="5165874"/>
            <a:ext cx="5257800" cy="1692126"/>
          </a:xfrm>
        </p:spPr>
        <p:txBody>
          <a:bodyPr>
            <a:normAutofit lnSpcReduction="10000"/>
          </a:bodyPr>
          <a:lstStyle/>
          <a:p>
            <a:pPr marL="0" indent="0">
              <a:buNone/>
            </a:pPr>
            <a:r>
              <a:rPr lang="en-US" sz="3600" b="1" dirty="0">
                <a:solidFill>
                  <a:schemeClr val="bg1"/>
                </a:solidFill>
              </a:rPr>
              <a:t>A Child of Promise, A Woman of Grace</a:t>
            </a:r>
          </a:p>
          <a:p>
            <a:pPr marL="0" indent="0">
              <a:buNone/>
            </a:pPr>
            <a:r>
              <a:rPr lang="en-US" sz="3600" b="1" i="1" dirty="0">
                <a:solidFill>
                  <a:schemeClr val="bg1"/>
                </a:solidFill>
              </a:rPr>
              <a:t>1 Samuel 1:9-20</a:t>
            </a:r>
          </a:p>
        </p:txBody>
      </p:sp>
    </p:spTree>
    <p:extLst>
      <p:ext uri="{BB962C8B-B14F-4D97-AF65-F5344CB8AC3E}">
        <p14:creationId xmlns:p14="http://schemas.microsoft.com/office/powerpoint/2010/main" val="293413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rmAutofit/>
          </a:bodyPr>
          <a:lstStyle/>
          <a:p>
            <a:pPr algn="r"/>
            <a:r>
              <a:rPr lang="en-US" sz="3600" b="1" dirty="0">
                <a:solidFill>
                  <a:srgbClr val="FF0000"/>
                </a:solidFill>
                <a:effectLst/>
                <a:ea typeface="Calibri" panose="020F0502020204030204" pitchFamily="34" charset="0"/>
              </a:rPr>
              <a:t>I.</a:t>
            </a:r>
            <a:r>
              <a:rPr lang="en-US" sz="3600" b="1" dirty="0">
                <a:solidFill>
                  <a:schemeClr val="bg1"/>
                </a:solidFill>
                <a:effectLst/>
                <a:ea typeface="Calibri" panose="020F0502020204030204" pitchFamily="34" charset="0"/>
              </a:rPr>
              <a:t> Hannah prayed to the Lord to open her womb</a:t>
            </a:r>
            <a:br>
              <a:rPr lang="en-US" sz="3600" b="1" dirty="0">
                <a:solidFill>
                  <a:schemeClr val="bg1"/>
                </a:solidFill>
                <a:effectLst/>
                <a:ea typeface="Calibri" panose="020F0502020204030204" pitchFamily="34" charset="0"/>
              </a:rPr>
            </a:br>
            <a:r>
              <a:rPr lang="en-US" sz="3600" b="1" dirty="0">
                <a:solidFill>
                  <a:schemeClr val="bg1"/>
                </a:solidFill>
                <a:effectLst/>
                <a:ea typeface="Calibri" panose="020F0502020204030204" pitchFamily="34" charset="0"/>
              </a:rPr>
              <a:t> </a:t>
            </a:r>
            <a:r>
              <a:rPr lang="en-US" sz="3600" b="1" i="1" dirty="0">
                <a:solidFill>
                  <a:schemeClr val="bg1"/>
                </a:solidFill>
                <a:effectLst/>
                <a:ea typeface="Calibri" panose="020F0502020204030204" pitchFamily="34" charset="0"/>
              </a:rPr>
              <a:t>(verses 9-11)</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Clr>
                <a:srgbClr val="00B050"/>
              </a:buClr>
              <a:buNone/>
            </a:pPr>
            <a:r>
              <a:rPr lang="en-US" sz="2400" b="1" dirty="0">
                <a:solidFill>
                  <a:srgbClr val="FF0000"/>
                </a:solidFill>
              </a:rPr>
              <a:t>9</a:t>
            </a:r>
            <a:r>
              <a:rPr lang="en-US" b="1" dirty="0">
                <a:solidFill>
                  <a:schemeClr val="bg1"/>
                </a:solidFill>
              </a:rPr>
              <a:t> </a:t>
            </a:r>
            <a:r>
              <a:rPr lang="en-US" b="1" i="1" dirty="0">
                <a:solidFill>
                  <a:schemeClr val="bg1"/>
                </a:solidFill>
              </a:rPr>
              <a:t>After they had eaten and drunk in Shiloh, </a:t>
            </a:r>
            <a:r>
              <a:rPr lang="en-US" b="1" i="1" dirty="0">
                <a:solidFill>
                  <a:srgbClr val="00B0F0"/>
                </a:solidFill>
              </a:rPr>
              <a:t>Hannah rose</a:t>
            </a:r>
            <a:r>
              <a:rPr lang="en-US" b="1" i="1" dirty="0">
                <a:solidFill>
                  <a:schemeClr val="bg1"/>
                </a:solidFill>
              </a:rPr>
              <a:t>. Now </a:t>
            </a:r>
            <a:r>
              <a:rPr lang="en-US" b="1" i="1" dirty="0">
                <a:solidFill>
                  <a:srgbClr val="00B0F0"/>
                </a:solidFill>
              </a:rPr>
              <a:t>Eli the priest was sitting on the seat beside the doorpost of the temple of the Lord</a:t>
            </a:r>
            <a:r>
              <a:rPr lang="en-US" b="1" dirty="0">
                <a:solidFill>
                  <a:schemeClr val="bg1"/>
                </a:solidFill>
              </a:rPr>
              <a:t>. </a:t>
            </a:r>
            <a:r>
              <a:rPr lang="en-US" sz="2400" b="1" dirty="0">
                <a:solidFill>
                  <a:srgbClr val="FF0000"/>
                </a:solidFill>
              </a:rPr>
              <a:t>10</a:t>
            </a:r>
            <a:r>
              <a:rPr lang="en-US" b="1" dirty="0">
                <a:solidFill>
                  <a:schemeClr val="bg1"/>
                </a:solidFill>
              </a:rPr>
              <a:t> </a:t>
            </a:r>
            <a:r>
              <a:rPr lang="en-US" b="1" i="1" dirty="0">
                <a:solidFill>
                  <a:schemeClr val="bg1"/>
                </a:solidFill>
              </a:rPr>
              <a:t>She was deeply distressed and prayed to the Lord and wept bitterly</a:t>
            </a:r>
            <a:r>
              <a:rPr lang="en-US" b="1" dirty="0">
                <a:solidFill>
                  <a:schemeClr val="bg1"/>
                </a:solidFill>
              </a:rPr>
              <a:t>. </a:t>
            </a:r>
            <a:r>
              <a:rPr lang="en-US" sz="2400" b="1" dirty="0">
                <a:solidFill>
                  <a:srgbClr val="FF0000"/>
                </a:solidFill>
              </a:rPr>
              <a:t>11</a:t>
            </a:r>
            <a:r>
              <a:rPr lang="en-US" b="1" dirty="0">
                <a:solidFill>
                  <a:schemeClr val="bg1"/>
                </a:solidFill>
              </a:rPr>
              <a:t> </a:t>
            </a:r>
            <a:r>
              <a:rPr lang="en-US" b="1" i="1" dirty="0">
                <a:solidFill>
                  <a:schemeClr val="bg1"/>
                </a:solidFill>
              </a:rPr>
              <a:t>And she vowed a vow and said, “O Lord of hosts, if you will indeed look on the affliction of your servant and remember me and not forget your servant, but will give to your servant a son, then I will give him to the Lord all the days of his life, and no razor shall touch his head.”</a:t>
            </a:r>
            <a:r>
              <a:rPr lang="en-US" b="1" dirty="0">
                <a:solidFill>
                  <a:schemeClr val="bg1"/>
                </a:solidFill>
              </a:rPr>
              <a:t> </a:t>
            </a:r>
            <a:endParaRPr lang="en-US" b="1" u="sng"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261704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rmAutofit/>
          </a:bodyPr>
          <a:lstStyle/>
          <a:p>
            <a:pPr algn="r"/>
            <a:r>
              <a:rPr lang="en-US" sz="3600" b="1" dirty="0">
                <a:solidFill>
                  <a:srgbClr val="FF0000"/>
                </a:solidFill>
                <a:effectLst/>
                <a:ea typeface="Calibri" panose="020F0502020204030204" pitchFamily="34" charset="0"/>
              </a:rPr>
              <a:t>I.</a:t>
            </a:r>
            <a:r>
              <a:rPr lang="en-US" sz="3600" b="1" dirty="0">
                <a:solidFill>
                  <a:schemeClr val="bg1"/>
                </a:solidFill>
                <a:effectLst/>
                <a:ea typeface="Calibri" panose="020F0502020204030204" pitchFamily="34" charset="0"/>
              </a:rPr>
              <a:t> Hannah prayed to the Lord to open her womb</a:t>
            </a:r>
            <a:br>
              <a:rPr lang="en-US" sz="3600" b="1" dirty="0">
                <a:solidFill>
                  <a:schemeClr val="bg1"/>
                </a:solidFill>
                <a:effectLst/>
                <a:ea typeface="Calibri" panose="020F0502020204030204" pitchFamily="34" charset="0"/>
              </a:rPr>
            </a:br>
            <a:r>
              <a:rPr lang="en-US" sz="3600" b="1" dirty="0">
                <a:solidFill>
                  <a:schemeClr val="bg1"/>
                </a:solidFill>
                <a:effectLst/>
                <a:ea typeface="Calibri" panose="020F0502020204030204" pitchFamily="34" charset="0"/>
              </a:rPr>
              <a:t> </a:t>
            </a:r>
            <a:r>
              <a:rPr lang="en-US" sz="3600" b="1" i="1" dirty="0">
                <a:solidFill>
                  <a:schemeClr val="bg1"/>
                </a:solidFill>
                <a:effectLst/>
                <a:ea typeface="Calibri" panose="020F0502020204030204" pitchFamily="34" charset="0"/>
              </a:rPr>
              <a:t>(verses 9-11)</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Clr>
                <a:srgbClr val="00B050"/>
              </a:buClr>
              <a:buNone/>
            </a:pPr>
            <a:r>
              <a:rPr lang="en-US" sz="2400" b="1" dirty="0">
                <a:solidFill>
                  <a:srgbClr val="FF0000"/>
                </a:solidFill>
              </a:rPr>
              <a:t>9</a:t>
            </a:r>
            <a:r>
              <a:rPr lang="en-US" b="1" dirty="0">
                <a:solidFill>
                  <a:schemeClr val="bg1"/>
                </a:solidFill>
              </a:rPr>
              <a:t> </a:t>
            </a:r>
            <a:r>
              <a:rPr lang="en-US" b="1" i="1" dirty="0">
                <a:solidFill>
                  <a:schemeClr val="bg1"/>
                </a:solidFill>
              </a:rPr>
              <a:t>After they had eaten and drunk in Shiloh, Hannah rose. Now Eli the priest was sitting on the seat beside the doorpost of the temple of the Lord</a:t>
            </a:r>
            <a:r>
              <a:rPr lang="en-US" b="1" dirty="0">
                <a:solidFill>
                  <a:schemeClr val="bg1"/>
                </a:solidFill>
              </a:rPr>
              <a:t>. </a:t>
            </a:r>
            <a:r>
              <a:rPr lang="en-US" sz="2400" b="1" dirty="0">
                <a:solidFill>
                  <a:srgbClr val="FF0000"/>
                </a:solidFill>
              </a:rPr>
              <a:t>10</a:t>
            </a:r>
            <a:r>
              <a:rPr lang="en-US" b="1" dirty="0">
                <a:solidFill>
                  <a:schemeClr val="bg1"/>
                </a:solidFill>
              </a:rPr>
              <a:t> </a:t>
            </a:r>
            <a:r>
              <a:rPr lang="en-US" b="1" i="1" dirty="0">
                <a:solidFill>
                  <a:srgbClr val="00B0F0"/>
                </a:solidFill>
              </a:rPr>
              <a:t>She was deeply distressed</a:t>
            </a:r>
            <a:r>
              <a:rPr lang="en-US" b="1" i="1" dirty="0">
                <a:solidFill>
                  <a:schemeClr val="bg1"/>
                </a:solidFill>
              </a:rPr>
              <a:t> and </a:t>
            </a:r>
            <a:r>
              <a:rPr lang="en-US" b="1" i="1" dirty="0">
                <a:solidFill>
                  <a:srgbClr val="00B0F0"/>
                </a:solidFill>
              </a:rPr>
              <a:t>prayed to the Lord </a:t>
            </a:r>
            <a:r>
              <a:rPr lang="en-US" b="1" i="1" dirty="0">
                <a:solidFill>
                  <a:schemeClr val="bg1"/>
                </a:solidFill>
              </a:rPr>
              <a:t>and </a:t>
            </a:r>
            <a:r>
              <a:rPr lang="en-US" b="1" i="1" dirty="0">
                <a:solidFill>
                  <a:srgbClr val="00B0F0"/>
                </a:solidFill>
              </a:rPr>
              <a:t>wept </a:t>
            </a:r>
            <a:r>
              <a:rPr lang="en-US" b="1" i="1" u="sng" dirty="0">
                <a:solidFill>
                  <a:srgbClr val="00B0F0"/>
                </a:solidFill>
              </a:rPr>
              <a:t>bitterly</a:t>
            </a:r>
            <a:r>
              <a:rPr lang="en-US" b="1" dirty="0">
                <a:solidFill>
                  <a:schemeClr val="bg1"/>
                </a:solidFill>
              </a:rPr>
              <a:t>. </a:t>
            </a:r>
            <a:r>
              <a:rPr lang="en-US" sz="2400" b="1" dirty="0">
                <a:solidFill>
                  <a:srgbClr val="FF0000"/>
                </a:solidFill>
              </a:rPr>
              <a:t>11</a:t>
            </a:r>
            <a:r>
              <a:rPr lang="en-US" b="1" dirty="0">
                <a:solidFill>
                  <a:schemeClr val="bg1"/>
                </a:solidFill>
              </a:rPr>
              <a:t> </a:t>
            </a:r>
            <a:r>
              <a:rPr lang="en-US" b="1" i="1" dirty="0">
                <a:solidFill>
                  <a:schemeClr val="bg1"/>
                </a:solidFill>
              </a:rPr>
              <a:t>And she vowed a vow and said, “O Lord of hosts, if you will indeed look on the affliction of your servant and remember me and not forget your servant, but will give to your servant a son, then I will give him to the Lord all the days of his life, and no razor shall touch his head.”</a:t>
            </a:r>
            <a:r>
              <a:rPr lang="en-US" b="1" dirty="0">
                <a:solidFill>
                  <a:schemeClr val="bg1"/>
                </a:solidFill>
              </a:rPr>
              <a:t> </a:t>
            </a:r>
            <a:endParaRPr lang="en-US" b="1" u="sng"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362725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rmAutofit/>
          </a:bodyPr>
          <a:lstStyle/>
          <a:p>
            <a:pPr algn="r"/>
            <a:r>
              <a:rPr lang="en-US" sz="3600" b="1" dirty="0">
                <a:solidFill>
                  <a:srgbClr val="FF0000"/>
                </a:solidFill>
                <a:effectLst/>
                <a:ea typeface="Calibri" panose="020F0502020204030204" pitchFamily="34" charset="0"/>
              </a:rPr>
              <a:t>I.</a:t>
            </a:r>
            <a:r>
              <a:rPr lang="en-US" sz="3600" b="1" dirty="0">
                <a:solidFill>
                  <a:schemeClr val="bg1"/>
                </a:solidFill>
                <a:effectLst/>
                <a:ea typeface="Calibri" panose="020F0502020204030204" pitchFamily="34" charset="0"/>
              </a:rPr>
              <a:t> Hannah prayed to the Lord to open her womb</a:t>
            </a:r>
            <a:br>
              <a:rPr lang="en-US" sz="3600" b="1" dirty="0">
                <a:solidFill>
                  <a:schemeClr val="bg1"/>
                </a:solidFill>
                <a:effectLst/>
                <a:ea typeface="Calibri" panose="020F0502020204030204" pitchFamily="34" charset="0"/>
              </a:rPr>
            </a:br>
            <a:r>
              <a:rPr lang="en-US" sz="3600" b="1" dirty="0">
                <a:solidFill>
                  <a:schemeClr val="bg1"/>
                </a:solidFill>
                <a:effectLst/>
                <a:ea typeface="Calibri" panose="020F0502020204030204" pitchFamily="34" charset="0"/>
              </a:rPr>
              <a:t> </a:t>
            </a:r>
            <a:r>
              <a:rPr lang="en-US" sz="3600" b="1" i="1" dirty="0">
                <a:solidFill>
                  <a:schemeClr val="bg1"/>
                </a:solidFill>
                <a:effectLst/>
                <a:ea typeface="Calibri" panose="020F0502020204030204" pitchFamily="34" charset="0"/>
              </a:rPr>
              <a:t>(verses 9-11)</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Clr>
                <a:srgbClr val="00B050"/>
              </a:buClr>
              <a:buNone/>
            </a:pPr>
            <a:r>
              <a:rPr lang="en-US" sz="2400" b="1" dirty="0">
                <a:solidFill>
                  <a:srgbClr val="FF0000"/>
                </a:solidFill>
              </a:rPr>
              <a:t>9</a:t>
            </a:r>
            <a:r>
              <a:rPr lang="en-US" b="1" dirty="0">
                <a:solidFill>
                  <a:schemeClr val="bg1"/>
                </a:solidFill>
              </a:rPr>
              <a:t> </a:t>
            </a:r>
            <a:r>
              <a:rPr lang="en-US" b="1" i="1" dirty="0">
                <a:solidFill>
                  <a:schemeClr val="bg1"/>
                </a:solidFill>
              </a:rPr>
              <a:t>After they had eaten and drunk in Shiloh, Hannah rose. Now Eli the priest was sitting on the seat beside the doorpost of the temple of the Lord</a:t>
            </a:r>
            <a:r>
              <a:rPr lang="en-US" b="1" dirty="0">
                <a:solidFill>
                  <a:schemeClr val="bg1"/>
                </a:solidFill>
              </a:rPr>
              <a:t>. </a:t>
            </a:r>
            <a:r>
              <a:rPr lang="en-US" sz="2400" b="1" dirty="0">
                <a:solidFill>
                  <a:srgbClr val="FF0000"/>
                </a:solidFill>
              </a:rPr>
              <a:t>10</a:t>
            </a:r>
            <a:r>
              <a:rPr lang="en-US" b="1" dirty="0">
                <a:solidFill>
                  <a:schemeClr val="bg1"/>
                </a:solidFill>
              </a:rPr>
              <a:t> </a:t>
            </a:r>
            <a:r>
              <a:rPr lang="en-US" b="1" i="1" dirty="0">
                <a:solidFill>
                  <a:schemeClr val="bg1"/>
                </a:solidFill>
              </a:rPr>
              <a:t>She was deeply distressed and prayed to the Lord and wept bitterly</a:t>
            </a:r>
            <a:r>
              <a:rPr lang="en-US" b="1" dirty="0">
                <a:solidFill>
                  <a:schemeClr val="bg1"/>
                </a:solidFill>
              </a:rPr>
              <a:t>. </a:t>
            </a:r>
            <a:r>
              <a:rPr lang="en-US" sz="2400" b="1" dirty="0">
                <a:solidFill>
                  <a:srgbClr val="FF0000"/>
                </a:solidFill>
              </a:rPr>
              <a:t>11</a:t>
            </a:r>
            <a:r>
              <a:rPr lang="en-US" b="1" dirty="0">
                <a:solidFill>
                  <a:schemeClr val="bg1"/>
                </a:solidFill>
              </a:rPr>
              <a:t> </a:t>
            </a:r>
            <a:r>
              <a:rPr lang="en-US" b="1" i="1" dirty="0">
                <a:solidFill>
                  <a:schemeClr val="bg1"/>
                </a:solidFill>
              </a:rPr>
              <a:t>And </a:t>
            </a:r>
            <a:r>
              <a:rPr lang="en-US" b="1" i="1" dirty="0">
                <a:solidFill>
                  <a:srgbClr val="00B0F0"/>
                </a:solidFill>
              </a:rPr>
              <a:t>she vowed a vow</a:t>
            </a:r>
            <a:r>
              <a:rPr lang="en-US" b="1" i="1" dirty="0">
                <a:solidFill>
                  <a:schemeClr val="bg1"/>
                </a:solidFill>
              </a:rPr>
              <a:t> and said, “</a:t>
            </a:r>
            <a:r>
              <a:rPr lang="en-US" b="1" i="1" dirty="0">
                <a:solidFill>
                  <a:srgbClr val="00B0F0"/>
                </a:solidFill>
              </a:rPr>
              <a:t>O Lord of hosts</a:t>
            </a:r>
            <a:r>
              <a:rPr lang="en-US" b="1" i="1" dirty="0">
                <a:solidFill>
                  <a:schemeClr val="bg1"/>
                </a:solidFill>
              </a:rPr>
              <a:t>, if you will indeed look on the affliction of </a:t>
            </a:r>
            <a:r>
              <a:rPr lang="en-US" b="1" i="1" dirty="0">
                <a:solidFill>
                  <a:srgbClr val="00B0F0"/>
                </a:solidFill>
              </a:rPr>
              <a:t>your servant </a:t>
            </a:r>
            <a:r>
              <a:rPr lang="en-US" b="1" i="1" dirty="0">
                <a:solidFill>
                  <a:schemeClr val="bg1"/>
                </a:solidFill>
              </a:rPr>
              <a:t>and remember me and not forget </a:t>
            </a:r>
            <a:r>
              <a:rPr lang="en-US" b="1" i="1" dirty="0">
                <a:solidFill>
                  <a:srgbClr val="00B0F0"/>
                </a:solidFill>
              </a:rPr>
              <a:t>your servant</a:t>
            </a:r>
            <a:r>
              <a:rPr lang="en-US" b="1" i="1" dirty="0">
                <a:solidFill>
                  <a:schemeClr val="bg1"/>
                </a:solidFill>
              </a:rPr>
              <a:t>, but will give to </a:t>
            </a:r>
            <a:r>
              <a:rPr lang="en-US" b="1" i="1" dirty="0">
                <a:solidFill>
                  <a:srgbClr val="00B0F0"/>
                </a:solidFill>
              </a:rPr>
              <a:t>your servant </a:t>
            </a:r>
            <a:r>
              <a:rPr lang="en-US" b="1" i="1" dirty="0">
                <a:solidFill>
                  <a:schemeClr val="bg1"/>
                </a:solidFill>
              </a:rPr>
              <a:t>a son, then </a:t>
            </a:r>
            <a:r>
              <a:rPr lang="en-US" b="1" i="1" dirty="0">
                <a:solidFill>
                  <a:srgbClr val="00B0F0"/>
                </a:solidFill>
              </a:rPr>
              <a:t>I will give him to the Lord all the days of his life, and no razor shall touch his head</a:t>
            </a:r>
            <a:r>
              <a:rPr lang="en-US" b="1" i="1" dirty="0">
                <a:solidFill>
                  <a:schemeClr val="bg1"/>
                </a:solidFill>
              </a:rPr>
              <a:t>.”</a:t>
            </a:r>
            <a:r>
              <a:rPr lang="en-US" b="1" dirty="0">
                <a:solidFill>
                  <a:schemeClr val="bg1"/>
                </a:solidFill>
              </a:rPr>
              <a:t> </a:t>
            </a:r>
            <a:endParaRPr lang="en-US" b="1" u="sng"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429333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rmAutofit/>
          </a:bodyPr>
          <a:lstStyle/>
          <a:p>
            <a:pPr algn="r"/>
            <a:r>
              <a:rPr lang="en-US" sz="3600" b="1" dirty="0">
                <a:solidFill>
                  <a:srgbClr val="FF0000"/>
                </a:solidFill>
                <a:effectLst/>
                <a:ea typeface="Calibri" panose="020F0502020204030204" pitchFamily="34" charset="0"/>
              </a:rPr>
              <a:t>II.</a:t>
            </a:r>
            <a:r>
              <a:rPr lang="en-US" sz="3600" b="1" dirty="0">
                <a:solidFill>
                  <a:schemeClr val="bg1"/>
                </a:solidFill>
                <a:effectLst/>
                <a:ea typeface="Calibri" panose="020F0502020204030204" pitchFamily="34" charset="0"/>
              </a:rPr>
              <a:t> Hannah poured out her soul to the Lord to bring peace to her troubled spirit </a:t>
            </a:r>
            <a:r>
              <a:rPr lang="en-US" sz="3600" b="1" i="1" dirty="0">
                <a:solidFill>
                  <a:schemeClr val="bg1"/>
                </a:solidFill>
                <a:effectLst/>
                <a:ea typeface="Calibri" panose="020F0502020204030204" pitchFamily="34" charset="0"/>
              </a:rPr>
              <a:t>(Verses 12-18)</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None/>
            </a:pPr>
            <a:r>
              <a:rPr lang="en-US" sz="2400" b="1" dirty="0">
                <a:solidFill>
                  <a:srgbClr val="FF0000"/>
                </a:solidFill>
              </a:rPr>
              <a:t>12</a:t>
            </a:r>
            <a:r>
              <a:rPr lang="en-US" b="1" dirty="0">
                <a:solidFill>
                  <a:schemeClr val="bg1"/>
                </a:solidFill>
              </a:rPr>
              <a:t> </a:t>
            </a:r>
            <a:r>
              <a:rPr lang="en-US" b="1" i="1" dirty="0">
                <a:solidFill>
                  <a:srgbClr val="00B0F0"/>
                </a:solidFill>
              </a:rPr>
              <a:t>As she continued praying before the Lord, Eli observed her mouth</a:t>
            </a:r>
            <a:r>
              <a:rPr lang="en-US" b="1" dirty="0">
                <a:solidFill>
                  <a:schemeClr val="bg1"/>
                </a:solidFill>
              </a:rPr>
              <a:t>. </a:t>
            </a:r>
            <a:r>
              <a:rPr lang="en-US" sz="2400" b="1" dirty="0">
                <a:solidFill>
                  <a:srgbClr val="FF0000"/>
                </a:solidFill>
              </a:rPr>
              <a:t>13</a:t>
            </a:r>
            <a:r>
              <a:rPr lang="en-US" b="1" dirty="0">
                <a:solidFill>
                  <a:schemeClr val="bg1"/>
                </a:solidFill>
              </a:rPr>
              <a:t> </a:t>
            </a:r>
            <a:r>
              <a:rPr lang="en-US" b="1" i="1" dirty="0">
                <a:solidFill>
                  <a:schemeClr val="bg1"/>
                </a:solidFill>
              </a:rPr>
              <a:t>Hannah was speaking in her heart; only her lips moved, and her voice was not heard. Therefore Eli took her to be a drunken woman</a:t>
            </a:r>
            <a:r>
              <a:rPr lang="en-US" b="1" dirty="0">
                <a:solidFill>
                  <a:schemeClr val="bg1"/>
                </a:solidFill>
              </a:rPr>
              <a:t>. </a:t>
            </a:r>
            <a:r>
              <a:rPr lang="en-US" sz="2400" b="1" dirty="0">
                <a:solidFill>
                  <a:srgbClr val="FF0000"/>
                </a:solidFill>
              </a:rPr>
              <a:t>14</a:t>
            </a:r>
            <a:r>
              <a:rPr lang="en-US" b="1" dirty="0">
                <a:solidFill>
                  <a:schemeClr val="bg1"/>
                </a:solidFill>
              </a:rPr>
              <a:t> </a:t>
            </a:r>
            <a:r>
              <a:rPr lang="en-US" b="1" i="1" dirty="0">
                <a:solidFill>
                  <a:schemeClr val="bg1"/>
                </a:solidFill>
              </a:rPr>
              <a:t>And Eli said to her, “How long will you go on being drunk? Put your wine away from you.</a:t>
            </a:r>
            <a:r>
              <a:rPr lang="en-US" b="1" dirty="0">
                <a:solidFill>
                  <a:schemeClr val="bg1"/>
                </a:solidFill>
              </a:rPr>
              <a:t>” </a:t>
            </a:r>
            <a:endParaRPr lang="en-US" sz="4000" b="1" dirty="0">
              <a:solidFill>
                <a:schemeClr val="bg1"/>
              </a:solidFill>
            </a:endParaRPr>
          </a:p>
        </p:txBody>
      </p:sp>
    </p:spTree>
    <p:extLst>
      <p:ext uri="{BB962C8B-B14F-4D97-AF65-F5344CB8AC3E}">
        <p14:creationId xmlns:p14="http://schemas.microsoft.com/office/powerpoint/2010/main" val="335509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2FCB-0873-4735-866D-DF4F957A6122}"/>
              </a:ext>
            </a:extLst>
          </p:cNvPr>
          <p:cNvSpPr>
            <a:spLocks noGrp="1"/>
          </p:cNvSpPr>
          <p:nvPr>
            <p:ph type="title"/>
          </p:nvPr>
        </p:nvSpPr>
        <p:spPr/>
        <p:txBody>
          <a:bodyPr>
            <a:normAutofit/>
          </a:bodyPr>
          <a:lstStyle/>
          <a:p>
            <a:pPr algn="r"/>
            <a:r>
              <a:rPr lang="en-US" sz="3600" b="1" dirty="0">
                <a:solidFill>
                  <a:srgbClr val="FF0000"/>
                </a:solidFill>
                <a:effectLst/>
                <a:ea typeface="Calibri" panose="020F0502020204030204" pitchFamily="34" charset="0"/>
              </a:rPr>
              <a:t>II.</a:t>
            </a:r>
            <a:r>
              <a:rPr lang="en-US" sz="3600" b="1" dirty="0">
                <a:solidFill>
                  <a:schemeClr val="bg1"/>
                </a:solidFill>
                <a:effectLst/>
                <a:ea typeface="Calibri" panose="020F0502020204030204" pitchFamily="34" charset="0"/>
              </a:rPr>
              <a:t> Hannah poured out her soul to the Lord to bring peace to her troubled spirit </a:t>
            </a:r>
            <a:r>
              <a:rPr lang="en-US" sz="3600" b="1" i="1" dirty="0">
                <a:solidFill>
                  <a:schemeClr val="bg1"/>
                </a:solidFill>
                <a:effectLst/>
                <a:ea typeface="Calibri" panose="020F0502020204030204" pitchFamily="34" charset="0"/>
              </a:rPr>
              <a:t>(Verses 12-18)</a:t>
            </a:r>
            <a:endParaRPr lang="en-US" sz="3600" b="1" dirty="0">
              <a:solidFill>
                <a:schemeClr val="bg1"/>
              </a:solidFill>
            </a:endParaRPr>
          </a:p>
        </p:txBody>
      </p:sp>
      <p:sp>
        <p:nvSpPr>
          <p:cNvPr id="3" name="Content Placeholder 2">
            <a:extLst>
              <a:ext uri="{FF2B5EF4-FFF2-40B4-BE49-F238E27FC236}">
                <a16:creationId xmlns:a16="http://schemas.microsoft.com/office/drawing/2014/main" id="{B7B2786F-8E31-4ABD-BBAE-EADEB0E74FB9}"/>
              </a:ext>
            </a:extLst>
          </p:cNvPr>
          <p:cNvSpPr>
            <a:spLocks noGrp="1"/>
          </p:cNvSpPr>
          <p:nvPr>
            <p:ph idx="1"/>
          </p:nvPr>
        </p:nvSpPr>
        <p:spPr/>
        <p:txBody>
          <a:bodyPr>
            <a:normAutofit/>
          </a:bodyPr>
          <a:lstStyle/>
          <a:p>
            <a:pPr marL="0" indent="0">
              <a:buNone/>
            </a:pPr>
            <a:r>
              <a:rPr lang="en-US" b="1" dirty="0">
                <a:solidFill>
                  <a:schemeClr val="bg1"/>
                </a:solidFill>
              </a:rPr>
              <a:t>“He was a man who watched lips instead of perceiving hearts, who judged profound spirituality to be profligate indulgence in spirits,﻿﻿ who heard nothing when the Lord spoke (1 Sam 3:4, 6), and who criticized his sons for abusing the sacrificial system yet grew fat from their take (2:22–24; 4:18). Fittingly, in the end his powerful career was surpassed by those who were ‘nothing’—a socially powerless rural woman and a child.” </a:t>
            </a:r>
            <a:r>
              <a:rPr lang="en-US" b="1" dirty="0">
                <a:solidFill>
                  <a:srgbClr val="FF0000"/>
                </a:solidFill>
              </a:rPr>
              <a:t>Robert Bergen, New American Commentary</a:t>
            </a:r>
            <a:endParaRPr lang="en-US" sz="4000" b="1" dirty="0">
              <a:solidFill>
                <a:srgbClr val="FF0000"/>
              </a:solidFill>
            </a:endParaRPr>
          </a:p>
        </p:txBody>
      </p:sp>
    </p:spTree>
    <p:extLst>
      <p:ext uri="{BB962C8B-B14F-4D97-AF65-F5344CB8AC3E}">
        <p14:creationId xmlns:p14="http://schemas.microsoft.com/office/powerpoint/2010/main" val="299851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1112</TotalTime>
  <Words>1445</Words>
  <Application>Microsoft Office PowerPoint</Application>
  <PresentationFormat>Widescreen</PresentationFormat>
  <Paragraphs>43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The Child of Promise</vt:lpstr>
      <vt:lpstr>PowerPoint Presentation</vt:lpstr>
      <vt:lpstr>PowerPoint Presentation</vt:lpstr>
      <vt:lpstr>PowerPoint Presentation</vt:lpstr>
      <vt:lpstr>I. Hannah prayed to the Lord to open her womb  (verses 9-11)</vt:lpstr>
      <vt:lpstr>I. Hannah prayed to the Lord to open her womb  (verses 9-11)</vt:lpstr>
      <vt:lpstr>I. Hannah prayed to the Lord to open her womb  (verses 9-11)</vt:lpstr>
      <vt:lpstr>II. Hannah poured out her soul to the Lord to bring peace to her troubled spirit (Verses 12-18)</vt:lpstr>
      <vt:lpstr>II. Hannah poured out her soul to the Lord to bring peace to her troubled spirit (Verses 12-18)</vt:lpstr>
      <vt:lpstr>II. Hannah poured out her soul to the Lord to bring peace to her troubled spirit (Verses 12-18)</vt:lpstr>
      <vt:lpstr>II. Hannah poured out her soul to the Lord to bring peace to her troubled spirit (Verses 12-18)</vt:lpstr>
      <vt:lpstr>II. Hannah poured out her soul to the Lord to bring peace to her troubled spirit (Verses 12-18)</vt:lpstr>
      <vt:lpstr>III. The Lord remembered Hannah through the son she asked for (Verses 19-20)</vt:lpstr>
      <vt:lpstr>IV. God would use Samuel to set in motion the coming of the King of kings!  (1 Samuel 16:1-13, 2 Samuel 7:8-16 &amp; Luke 1:26-33)</vt:lpstr>
      <vt:lpstr>IV. God would use Samuel to set in motion the coming of the King of kings!  (1 Samuel 16:1-13, 2 Samuel 7:8-16 &amp; Luke 1:26-33)</vt:lpstr>
      <vt:lpstr>IV. God would use Samuel to set in motion the coming of the King of kings!  (1 Samuel 16:1-13, 2 Samuel 7:8-16 &amp; Luke 1:26-33)</vt:lpstr>
      <vt:lpstr>IV. God would use Samuel to set in motion the coming of the King of kings!  (1 Samuel 16:1-13, 2 Samuel 7:8-16 &amp; Luke 1:26-33)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58</cp:revision>
  <dcterms:created xsi:type="dcterms:W3CDTF">2020-03-26T18:56:14Z</dcterms:created>
  <dcterms:modified xsi:type="dcterms:W3CDTF">2021-12-05T18:37:22Z</dcterms:modified>
</cp:coreProperties>
</file>