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8" r:id="rId2"/>
    <p:sldId id="256" r:id="rId3"/>
    <p:sldId id="257" r:id="rId4"/>
    <p:sldId id="395" r:id="rId5"/>
    <p:sldId id="396" r:id="rId6"/>
    <p:sldId id="397" r:id="rId7"/>
    <p:sldId id="389" r:id="rId8"/>
    <p:sldId id="398" r:id="rId9"/>
    <p:sldId id="336" r:id="rId10"/>
    <p:sldId id="399" r:id="rId11"/>
    <p:sldId id="390" r:id="rId12"/>
    <p:sldId id="400" r:id="rId13"/>
    <p:sldId id="401" r:id="rId14"/>
    <p:sldId id="402" r:id="rId15"/>
    <p:sldId id="388" r:id="rId16"/>
    <p:sldId id="391" r:id="rId17"/>
    <p:sldId id="392" r:id="rId18"/>
    <p:sldId id="393" r:id="rId19"/>
    <p:sldId id="3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9/15/2021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9/15/2021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9/15/2021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9/15/2021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44DE-90AD-435D-A43B-0659674131F5}"/>
              </a:ext>
            </a:extLst>
          </p:cNvPr>
          <p:cNvSpPr>
            <a:spLocks noGrp="1"/>
          </p:cNvSpPr>
          <p:nvPr>
            <p:ph type="ctrTitle"/>
          </p:nvPr>
        </p:nvSpPr>
        <p:spPr>
          <a:xfrm>
            <a:off x="688491" y="1432223"/>
            <a:ext cx="9966960" cy="3035808"/>
          </a:xfrm>
        </p:spPr>
        <p:txBody>
          <a:bodyPr/>
          <a:lstStyle/>
          <a:p>
            <a:r>
              <a:rPr lang="en-US" sz="7200" dirty="0">
                <a:solidFill>
                  <a:schemeClr val="bg1"/>
                </a:solidFill>
              </a:rPr>
              <a:t>Renewed day-by-day</a:t>
            </a:r>
          </a:p>
        </p:txBody>
      </p:sp>
      <p:sp>
        <p:nvSpPr>
          <p:cNvPr id="3" name="Subtitle 2">
            <a:extLst>
              <a:ext uri="{FF2B5EF4-FFF2-40B4-BE49-F238E27FC236}">
                <a16:creationId xmlns:a16="http://schemas.microsoft.com/office/drawing/2014/main" id="{AE146843-3437-4EF6-83D9-872515C54506}"/>
              </a:ext>
            </a:extLst>
          </p:cNvPr>
          <p:cNvSpPr>
            <a:spLocks noGrp="1"/>
          </p:cNvSpPr>
          <p:nvPr>
            <p:ph type="subTitle" idx="1"/>
          </p:nvPr>
        </p:nvSpPr>
        <p:spPr>
          <a:xfrm>
            <a:off x="225373" y="4389120"/>
            <a:ext cx="7891272" cy="1069848"/>
          </a:xfrm>
        </p:spPr>
        <p:txBody>
          <a:bodyPr>
            <a:normAutofit/>
          </a:bodyPr>
          <a:lstStyle/>
          <a:p>
            <a:r>
              <a:rPr lang="en-US" sz="3200" b="1" dirty="0">
                <a:solidFill>
                  <a:schemeClr val="bg1"/>
                </a:solidFill>
              </a:rPr>
              <a:t>A Sermon Series from 2</a:t>
            </a:r>
            <a:r>
              <a:rPr lang="en-US" sz="3200" b="1" baseline="30000" dirty="0">
                <a:solidFill>
                  <a:schemeClr val="bg1"/>
                </a:solidFill>
              </a:rPr>
              <a:t>nd</a:t>
            </a:r>
            <a:r>
              <a:rPr lang="en-US" sz="3200" b="1" dirty="0">
                <a:solidFill>
                  <a:schemeClr val="bg1"/>
                </a:solidFill>
              </a:rPr>
              <a:t> Corinthians </a:t>
            </a:r>
          </a:p>
        </p:txBody>
      </p:sp>
    </p:spTree>
    <p:extLst>
      <p:ext uri="{BB962C8B-B14F-4D97-AF65-F5344CB8AC3E}">
        <p14:creationId xmlns:p14="http://schemas.microsoft.com/office/powerpoint/2010/main" val="2469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spirit of antichrist will distort the gospel by exalting pride above humility </a:t>
            </a:r>
            <a:r>
              <a:rPr lang="en-US" sz="3600" b="1" i="1" dirty="0">
                <a:effectLst/>
                <a:ea typeface="Calibri" panose="020F0502020204030204" pitchFamily="34" charset="0"/>
              </a:rPr>
              <a:t>(verses 5-9)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5</a:t>
            </a:r>
            <a:r>
              <a:rPr lang="en-US" sz="2800" b="1" dirty="0"/>
              <a:t> </a:t>
            </a:r>
            <a:r>
              <a:rPr lang="en-US" sz="2800" b="1" i="1" dirty="0"/>
              <a:t>Indeed, I consider that I am not in the least inferior to these super-apostles</a:t>
            </a:r>
            <a:r>
              <a:rPr lang="en-US" sz="2800" b="1" dirty="0"/>
              <a:t>. </a:t>
            </a:r>
            <a:r>
              <a:rPr lang="en-US" sz="2400" b="1" dirty="0">
                <a:solidFill>
                  <a:srgbClr val="FF0000"/>
                </a:solidFill>
              </a:rPr>
              <a:t>6 </a:t>
            </a:r>
            <a:r>
              <a:rPr lang="en-US" sz="2800" b="1" i="1" dirty="0"/>
              <a:t>Even if I am </a:t>
            </a:r>
            <a:r>
              <a:rPr lang="en-US" sz="2800" b="1" i="1" u="sng" dirty="0"/>
              <a:t>unskilled in speaking</a:t>
            </a:r>
            <a:r>
              <a:rPr lang="en-US" sz="2800" b="1" i="1" dirty="0"/>
              <a:t>, I am not so in knowledge; </a:t>
            </a:r>
            <a:r>
              <a:rPr lang="en-US" sz="2800" b="1" i="1" dirty="0">
                <a:solidFill>
                  <a:srgbClr val="0070C0"/>
                </a:solidFill>
              </a:rPr>
              <a:t>indeed, in every way we have made this plain to you in all things</a:t>
            </a:r>
            <a:r>
              <a:rPr lang="en-US" sz="2800" b="1" dirty="0"/>
              <a:t>. </a:t>
            </a:r>
            <a:endParaRPr lang="en-US" sz="3600" b="1" dirty="0"/>
          </a:p>
        </p:txBody>
      </p:sp>
    </p:spTree>
    <p:extLst>
      <p:ext uri="{BB962C8B-B14F-4D97-AF65-F5344CB8AC3E}">
        <p14:creationId xmlns:p14="http://schemas.microsoft.com/office/powerpoint/2010/main" val="336563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spirit of antichrist will distort the gospel by exalting pride above humility </a:t>
            </a:r>
            <a:r>
              <a:rPr lang="en-US" sz="3600" b="1" i="1" dirty="0">
                <a:effectLst/>
                <a:ea typeface="Calibri" panose="020F0502020204030204" pitchFamily="34" charset="0"/>
              </a:rPr>
              <a:t>(verses 5-9)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7</a:t>
            </a:r>
            <a:r>
              <a:rPr lang="en-US" sz="2800" b="1" dirty="0"/>
              <a:t> </a:t>
            </a:r>
            <a:r>
              <a:rPr lang="en-US" sz="2800" b="1" i="1" dirty="0"/>
              <a:t>Or did I commit </a:t>
            </a:r>
            <a:r>
              <a:rPr lang="en-US" sz="2800" b="1" i="1" dirty="0">
                <a:solidFill>
                  <a:srgbClr val="0070C0"/>
                </a:solidFill>
              </a:rPr>
              <a:t>a sin in humbling myself </a:t>
            </a:r>
            <a:r>
              <a:rPr lang="en-US" sz="2800" b="1" i="1" dirty="0"/>
              <a:t>so that you might be exalted, because </a:t>
            </a:r>
            <a:r>
              <a:rPr lang="en-US" sz="2800" b="1" i="1" dirty="0">
                <a:solidFill>
                  <a:srgbClr val="0070C0"/>
                </a:solidFill>
              </a:rPr>
              <a:t>I preached God’s gospel to you free of charge</a:t>
            </a:r>
            <a:r>
              <a:rPr lang="en-US" sz="2800" b="1" dirty="0"/>
              <a:t>? </a:t>
            </a:r>
            <a:r>
              <a:rPr lang="en-US" sz="2400" b="1" dirty="0">
                <a:solidFill>
                  <a:srgbClr val="FF0000"/>
                </a:solidFill>
              </a:rPr>
              <a:t>8</a:t>
            </a:r>
            <a:r>
              <a:rPr lang="en-US" sz="2800" b="1" dirty="0"/>
              <a:t> </a:t>
            </a:r>
            <a:r>
              <a:rPr lang="en-US" sz="2800" b="1" i="1" dirty="0">
                <a:solidFill>
                  <a:srgbClr val="0070C0"/>
                </a:solidFill>
              </a:rPr>
              <a:t>I robbed other churches </a:t>
            </a:r>
            <a:r>
              <a:rPr lang="en-US" sz="2800" b="1" i="1" dirty="0"/>
              <a:t>by accepting support from them </a:t>
            </a:r>
            <a:r>
              <a:rPr lang="en-US" sz="2800" b="1" i="1" dirty="0">
                <a:solidFill>
                  <a:srgbClr val="0070C0"/>
                </a:solidFill>
              </a:rPr>
              <a:t>in order to serve you</a:t>
            </a:r>
            <a:r>
              <a:rPr lang="en-US" sz="2800" b="1" dirty="0"/>
              <a:t>. </a:t>
            </a:r>
            <a:r>
              <a:rPr lang="en-US" sz="2400" b="1" dirty="0">
                <a:solidFill>
                  <a:srgbClr val="FF0000"/>
                </a:solidFill>
              </a:rPr>
              <a:t>9</a:t>
            </a:r>
            <a:r>
              <a:rPr lang="en-US" sz="2800" b="1" dirty="0"/>
              <a:t> </a:t>
            </a:r>
            <a:r>
              <a:rPr lang="en-US" sz="2800" b="1" i="1" dirty="0"/>
              <a:t>And </a:t>
            </a:r>
            <a:r>
              <a:rPr lang="en-US" sz="2800" b="1" i="1" dirty="0">
                <a:solidFill>
                  <a:srgbClr val="0070C0"/>
                </a:solidFill>
              </a:rPr>
              <a:t>when I was with you and was in need</a:t>
            </a:r>
            <a:r>
              <a:rPr lang="en-US" sz="2800" b="1" i="1" dirty="0"/>
              <a:t>, </a:t>
            </a:r>
            <a:r>
              <a:rPr lang="en-US" sz="2800" b="1" i="1" dirty="0">
                <a:solidFill>
                  <a:srgbClr val="0070C0"/>
                </a:solidFill>
              </a:rPr>
              <a:t>I did not burden anyone</a:t>
            </a:r>
            <a:r>
              <a:rPr lang="en-US" sz="2800" b="1" i="1" dirty="0"/>
              <a:t>, for the brothers who came from Macedonia supplied my need</a:t>
            </a:r>
            <a:r>
              <a:rPr lang="en-US" sz="2800" b="1" dirty="0"/>
              <a:t>. </a:t>
            </a:r>
            <a:r>
              <a:rPr lang="en-US" sz="2800" b="1" i="1" dirty="0"/>
              <a:t>So </a:t>
            </a:r>
            <a:r>
              <a:rPr lang="en-US" sz="2800" b="1" i="1" dirty="0">
                <a:solidFill>
                  <a:srgbClr val="0070C0"/>
                </a:solidFill>
              </a:rPr>
              <a:t>I refrained and will refrain from burdening you in any way</a:t>
            </a:r>
            <a:r>
              <a:rPr lang="en-US" sz="2800" b="1" dirty="0"/>
              <a:t>.</a:t>
            </a:r>
          </a:p>
          <a:p>
            <a:pPr marL="0" indent="0">
              <a:buNone/>
            </a:pPr>
            <a:r>
              <a:rPr lang="en-US" sz="2800" b="1" dirty="0"/>
              <a:t> </a:t>
            </a:r>
          </a:p>
          <a:p>
            <a:pPr marL="0" indent="0">
              <a:buNone/>
            </a:pPr>
            <a:endParaRPr lang="en-US" sz="3600" b="1" dirty="0"/>
          </a:p>
        </p:txBody>
      </p:sp>
    </p:spTree>
    <p:extLst>
      <p:ext uri="{BB962C8B-B14F-4D97-AF65-F5344CB8AC3E}">
        <p14:creationId xmlns:p14="http://schemas.microsoft.com/office/powerpoint/2010/main" val="17042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spirit of antichrist will distort the gospel by exalting pride above humility </a:t>
            </a:r>
            <a:r>
              <a:rPr lang="en-US" sz="3600" b="1" i="1" dirty="0">
                <a:effectLst/>
                <a:ea typeface="Calibri" panose="020F0502020204030204" pitchFamily="34" charset="0"/>
              </a:rPr>
              <a:t>(verses 5-9)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endParaRPr lang="en-US" sz="2800" b="1" dirty="0"/>
          </a:p>
          <a:p>
            <a:pPr marL="0" indent="0">
              <a:buNone/>
            </a:pPr>
            <a:r>
              <a:rPr lang="en-US" sz="2800" b="1" dirty="0"/>
              <a:t>“Their basic problem is that </a:t>
            </a:r>
            <a:r>
              <a:rPr lang="en-US" sz="2800" b="1" dirty="0">
                <a:solidFill>
                  <a:srgbClr val="0070C0"/>
                </a:solidFill>
              </a:rPr>
              <a:t>they have allowed the values of their culture to shape their understanding of the faith and community practice</a:t>
            </a:r>
            <a:r>
              <a:rPr lang="en-US" sz="2800" b="1" dirty="0"/>
              <a:t>, and they lack the knowledge of God that exposes those values as foolish.” </a:t>
            </a:r>
            <a:r>
              <a:rPr lang="en-US" sz="2800" b="1" dirty="0">
                <a:solidFill>
                  <a:srgbClr val="C00000"/>
                </a:solidFill>
              </a:rPr>
              <a:t>Dave Garland </a:t>
            </a:r>
          </a:p>
          <a:p>
            <a:pPr marL="0" indent="0">
              <a:buNone/>
            </a:pPr>
            <a:endParaRPr lang="en-US" sz="2800" b="1" dirty="0"/>
          </a:p>
        </p:txBody>
      </p:sp>
    </p:spTree>
    <p:extLst>
      <p:ext uri="{BB962C8B-B14F-4D97-AF65-F5344CB8AC3E}">
        <p14:creationId xmlns:p14="http://schemas.microsoft.com/office/powerpoint/2010/main" val="19441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spirit of antichrist will distort the gospel by exalting pride above humility </a:t>
            </a:r>
            <a:r>
              <a:rPr lang="en-US" sz="3600" b="1" i="1" dirty="0">
                <a:effectLst/>
                <a:ea typeface="Calibri" panose="020F0502020204030204" pitchFamily="34" charset="0"/>
              </a:rPr>
              <a:t>(verses 5-9)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7</a:t>
            </a:r>
            <a:r>
              <a:rPr lang="en-US" sz="2800" b="1" dirty="0"/>
              <a:t> </a:t>
            </a:r>
            <a:r>
              <a:rPr lang="en-US" sz="2800" b="1" i="1" dirty="0"/>
              <a:t>Or did I commit a sin in </a:t>
            </a:r>
            <a:r>
              <a:rPr lang="en-US" sz="2800" b="1" i="1" dirty="0">
                <a:solidFill>
                  <a:srgbClr val="0070C0"/>
                </a:solidFill>
              </a:rPr>
              <a:t>humbling myself so that you might be exalted</a:t>
            </a:r>
            <a:r>
              <a:rPr lang="en-US" sz="2800" b="1" i="1" dirty="0"/>
              <a:t>, because I preached God’s gospel to you free of charge</a:t>
            </a:r>
            <a:r>
              <a:rPr lang="en-US" sz="2800" b="1" dirty="0"/>
              <a:t>? </a:t>
            </a:r>
          </a:p>
          <a:p>
            <a:pPr marL="0" indent="0">
              <a:buNone/>
            </a:pPr>
            <a:r>
              <a:rPr lang="en-US" sz="2800" b="1" dirty="0"/>
              <a:t>“</a:t>
            </a:r>
            <a:r>
              <a:rPr lang="en-US" sz="2800" b="1" i="1" dirty="0"/>
              <a:t>If we have sown spiritual things among you, is it too much if we reap material things from you? If others share this rightful claim on you, do not we even more? Nevertheless, </a:t>
            </a:r>
            <a:r>
              <a:rPr lang="en-US" sz="2800" b="1" i="1" dirty="0">
                <a:solidFill>
                  <a:srgbClr val="0070C0"/>
                </a:solidFill>
              </a:rPr>
              <a:t>we have not made use of this right, but we endure anything </a:t>
            </a:r>
            <a:r>
              <a:rPr lang="en-US" sz="2800" b="1" i="1" u="sng" dirty="0">
                <a:solidFill>
                  <a:srgbClr val="0070C0"/>
                </a:solidFill>
              </a:rPr>
              <a:t>rather than put an obstacle in the way of the gospel of Christ</a:t>
            </a:r>
            <a:r>
              <a:rPr lang="en-US" sz="2800" b="1" dirty="0"/>
              <a:t>.” </a:t>
            </a:r>
            <a:r>
              <a:rPr lang="en-US" sz="2800" b="1" dirty="0">
                <a:solidFill>
                  <a:srgbClr val="C00000"/>
                </a:solidFill>
              </a:rPr>
              <a:t>1 Corinthians 9:11-12 </a:t>
            </a:r>
          </a:p>
          <a:p>
            <a:pPr marL="0" indent="0">
              <a:buNone/>
            </a:pPr>
            <a:endParaRPr lang="en-US" sz="3600" b="1" dirty="0"/>
          </a:p>
        </p:txBody>
      </p:sp>
    </p:spTree>
    <p:extLst>
      <p:ext uri="{BB962C8B-B14F-4D97-AF65-F5344CB8AC3E}">
        <p14:creationId xmlns:p14="http://schemas.microsoft.com/office/powerpoint/2010/main" val="15816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spirit of antichrist will distort the gospel through appealing counterfeits </a:t>
            </a:r>
            <a:r>
              <a:rPr lang="en-US" sz="3600" b="1" i="1" dirty="0">
                <a:effectLst/>
                <a:ea typeface="Calibri" panose="020F0502020204030204" pitchFamily="34" charset="0"/>
              </a:rPr>
              <a:t>(verses 10-15)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10</a:t>
            </a:r>
            <a:r>
              <a:rPr lang="en-US" sz="2800" b="1" dirty="0"/>
              <a:t> </a:t>
            </a:r>
            <a:r>
              <a:rPr lang="en-US" sz="2800" b="1" i="1" dirty="0">
                <a:solidFill>
                  <a:srgbClr val="0070C0"/>
                </a:solidFill>
              </a:rPr>
              <a:t>As the truth of Christ is in me</a:t>
            </a:r>
            <a:r>
              <a:rPr lang="en-US" sz="2800" b="1" i="1" dirty="0"/>
              <a:t>, </a:t>
            </a:r>
            <a:r>
              <a:rPr lang="en-US" sz="2800" b="1" i="1" dirty="0">
                <a:solidFill>
                  <a:srgbClr val="0070C0"/>
                </a:solidFill>
              </a:rPr>
              <a:t>this boasting of mine will not be silenced</a:t>
            </a:r>
            <a:r>
              <a:rPr lang="en-US" sz="2800" b="1" i="1" dirty="0"/>
              <a:t> </a:t>
            </a:r>
            <a:r>
              <a:rPr lang="en-US" sz="2800" b="1" i="1" dirty="0">
                <a:solidFill>
                  <a:srgbClr val="0070C0"/>
                </a:solidFill>
              </a:rPr>
              <a:t>in the regions of Achaia</a:t>
            </a:r>
            <a:r>
              <a:rPr lang="en-US" sz="2800" b="1" dirty="0"/>
              <a:t>. </a:t>
            </a:r>
            <a:r>
              <a:rPr lang="en-US" sz="2400" b="1" dirty="0">
                <a:solidFill>
                  <a:srgbClr val="FF0000"/>
                </a:solidFill>
              </a:rPr>
              <a:t>11 </a:t>
            </a:r>
            <a:r>
              <a:rPr lang="en-US" sz="2800" b="1" i="1" dirty="0">
                <a:solidFill>
                  <a:srgbClr val="0070C0"/>
                </a:solidFill>
              </a:rPr>
              <a:t>And why? Because I do not love you?</a:t>
            </a:r>
            <a:r>
              <a:rPr lang="en-US" sz="2800" b="1" i="1" dirty="0"/>
              <a:t> </a:t>
            </a:r>
            <a:r>
              <a:rPr lang="en-US" sz="2800" b="1" i="1" dirty="0">
                <a:solidFill>
                  <a:srgbClr val="0070C0"/>
                </a:solidFill>
              </a:rPr>
              <a:t>God knows I do</a:t>
            </a:r>
            <a:r>
              <a:rPr lang="en-US" sz="2800" b="1" dirty="0">
                <a:solidFill>
                  <a:srgbClr val="0070C0"/>
                </a:solidFill>
              </a:rPr>
              <a:t>! </a:t>
            </a:r>
            <a:r>
              <a:rPr lang="en-US" sz="2400" b="1" dirty="0">
                <a:solidFill>
                  <a:srgbClr val="FF0000"/>
                </a:solidFill>
              </a:rPr>
              <a:t>12</a:t>
            </a:r>
            <a:r>
              <a:rPr lang="en-US" sz="2800" b="1" dirty="0"/>
              <a:t> </a:t>
            </a:r>
            <a:r>
              <a:rPr lang="en-US" sz="2800" b="1" i="1" dirty="0"/>
              <a:t>And what I am doing I will continue to do, in order to undermine the claim of those who would like to claim that in their boasted mission they work on the same terms as we do</a:t>
            </a:r>
            <a:r>
              <a:rPr lang="en-US" sz="2800" b="1" dirty="0"/>
              <a:t>. </a:t>
            </a:r>
            <a:endParaRPr lang="en-US" sz="3600" b="1" dirty="0">
              <a:solidFill>
                <a:srgbClr val="C00000"/>
              </a:solidFill>
            </a:endParaRPr>
          </a:p>
        </p:txBody>
      </p:sp>
    </p:spTree>
    <p:extLst>
      <p:ext uri="{BB962C8B-B14F-4D97-AF65-F5344CB8AC3E}">
        <p14:creationId xmlns:p14="http://schemas.microsoft.com/office/powerpoint/2010/main" val="19447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spirit of antichrist will distort the gospel through appealing counterfeits </a:t>
            </a:r>
            <a:r>
              <a:rPr lang="en-US" sz="3600" b="1" i="1" dirty="0">
                <a:effectLst/>
                <a:ea typeface="Calibri" panose="020F0502020204030204" pitchFamily="34" charset="0"/>
              </a:rPr>
              <a:t>(verses 10-15)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10</a:t>
            </a:r>
            <a:r>
              <a:rPr lang="en-US" sz="2800" b="1" dirty="0"/>
              <a:t> </a:t>
            </a:r>
            <a:r>
              <a:rPr lang="en-US" sz="2800" b="1" i="1" dirty="0"/>
              <a:t>As the truth of Christ is in me, this boasting of mine will not be silenced in the regions of Achaia</a:t>
            </a:r>
            <a:r>
              <a:rPr lang="en-US" sz="2800" b="1" dirty="0"/>
              <a:t>. </a:t>
            </a:r>
            <a:r>
              <a:rPr lang="en-US" sz="2400" b="1" dirty="0">
                <a:solidFill>
                  <a:srgbClr val="FF0000"/>
                </a:solidFill>
              </a:rPr>
              <a:t>11 </a:t>
            </a:r>
            <a:r>
              <a:rPr lang="en-US" sz="2800" b="1" i="1" dirty="0"/>
              <a:t>And why? Because I do not love you? God knows I do</a:t>
            </a:r>
            <a:r>
              <a:rPr lang="en-US" sz="2800" b="1" dirty="0"/>
              <a:t>! </a:t>
            </a:r>
            <a:r>
              <a:rPr lang="en-US" sz="2400" b="1" dirty="0">
                <a:solidFill>
                  <a:srgbClr val="FF0000"/>
                </a:solidFill>
              </a:rPr>
              <a:t>12</a:t>
            </a:r>
            <a:r>
              <a:rPr lang="en-US" sz="2800" b="1" dirty="0"/>
              <a:t> </a:t>
            </a:r>
            <a:r>
              <a:rPr lang="en-US" sz="2800" b="1" i="1" dirty="0">
                <a:solidFill>
                  <a:srgbClr val="0070C0"/>
                </a:solidFill>
              </a:rPr>
              <a:t>And what I am doing I will continue to do, in order to undermine the claim of those who would like to claim that in </a:t>
            </a:r>
            <a:r>
              <a:rPr lang="en-US" sz="2800" b="1" i="1" u="sng" dirty="0">
                <a:solidFill>
                  <a:srgbClr val="0070C0"/>
                </a:solidFill>
              </a:rPr>
              <a:t>their boasted mission</a:t>
            </a:r>
            <a:r>
              <a:rPr lang="en-US" sz="2800" b="1" i="1" dirty="0">
                <a:solidFill>
                  <a:srgbClr val="0070C0"/>
                </a:solidFill>
              </a:rPr>
              <a:t> they work on </a:t>
            </a:r>
            <a:r>
              <a:rPr lang="en-US" sz="2800" b="1" i="1" u="sng" dirty="0">
                <a:solidFill>
                  <a:srgbClr val="0070C0"/>
                </a:solidFill>
              </a:rPr>
              <a:t>the same terms as we do</a:t>
            </a:r>
            <a:r>
              <a:rPr lang="en-US" sz="2800" b="1" dirty="0"/>
              <a:t>. </a:t>
            </a:r>
          </a:p>
          <a:p>
            <a:pPr marL="0" indent="0">
              <a:buNone/>
            </a:pPr>
            <a:r>
              <a:rPr lang="en-US" sz="2800" b="1" dirty="0"/>
              <a:t>“</a:t>
            </a:r>
            <a:r>
              <a:rPr lang="en-US" sz="2800" b="1" i="1" dirty="0"/>
              <a:t>I have become all things to all people, that by all means I might save some. </a:t>
            </a:r>
            <a:r>
              <a:rPr lang="en-US" sz="2800" b="1" i="1" dirty="0">
                <a:solidFill>
                  <a:srgbClr val="0070C0"/>
                </a:solidFill>
              </a:rPr>
              <a:t>I do it all for the sake of the gospel</a:t>
            </a:r>
            <a:r>
              <a:rPr lang="en-US" sz="2800" b="1" i="1" dirty="0"/>
              <a:t>, that I may share with them in its blessings</a:t>
            </a:r>
            <a:r>
              <a:rPr lang="en-US" sz="2800" b="1" dirty="0"/>
              <a:t>.” </a:t>
            </a:r>
            <a:r>
              <a:rPr lang="en-US" sz="2800" b="1" dirty="0">
                <a:solidFill>
                  <a:srgbClr val="C00000"/>
                </a:solidFill>
              </a:rPr>
              <a:t>1 Corinthians 9:22-23</a:t>
            </a:r>
            <a:endParaRPr lang="en-US" sz="4400" b="1" dirty="0">
              <a:solidFill>
                <a:srgbClr val="C00000"/>
              </a:solidFill>
            </a:endParaRPr>
          </a:p>
        </p:txBody>
      </p:sp>
    </p:spTree>
    <p:extLst>
      <p:ext uri="{BB962C8B-B14F-4D97-AF65-F5344CB8AC3E}">
        <p14:creationId xmlns:p14="http://schemas.microsoft.com/office/powerpoint/2010/main" val="38520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spirit of antichrist will distort the gospel through appealing counterfeits </a:t>
            </a:r>
            <a:r>
              <a:rPr lang="en-US" sz="3600" b="1" i="1" dirty="0">
                <a:effectLst/>
                <a:ea typeface="Calibri" panose="020F0502020204030204" pitchFamily="34" charset="0"/>
              </a:rPr>
              <a:t>(verses 10-15)</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13</a:t>
            </a:r>
            <a:r>
              <a:rPr lang="en-US" sz="2800" b="1" dirty="0"/>
              <a:t> </a:t>
            </a:r>
            <a:r>
              <a:rPr lang="en-US" sz="2800" b="1" i="1" dirty="0"/>
              <a:t>For </a:t>
            </a:r>
            <a:r>
              <a:rPr lang="en-US" sz="2800" b="1" i="1" dirty="0">
                <a:solidFill>
                  <a:srgbClr val="0070C0"/>
                </a:solidFill>
              </a:rPr>
              <a:t>such men are false apostles</a:t>
            </a:r>
            <a:r>
              <a:rPr lang="en-US" sz="2800" b="1" i="1" dirty="0"/>
              <a:t>, deceitful workmen, </a:t>
            </a:r>
            <a:r>
              <a:rPr lang="en-US" sz="2800" b="1" i="1" dirty="0">
                <a:solidFill>
                  <a:srgbClr val="0070C0"/>
                </a:solidFill>
              </a:rPr>
              <a:t>disguising themselves as apostles of Christ</a:t>
            </a:r>
            <a:r>
              <a:rPr lang="en-US" sz="2800" b="1" dirty="0"/>
              <a:t>. </a:t>
            </a:r>
            <a:r>
              <a:rPr lang="en-US" sz="2400" b="1" dirty="0">
                <a:solidFill>
                  <a:srgbClr val="FF0000"/>
                </a:solidFill>
              </a:rPr>
              <a:t>14</a:t>
            </a:r>
            <a:r>
              <a:rPr lang="en-US" sz="2800" b="1" dirty="0"/>
              <a:t> </a:t>
            </a:r>
            <a:r>
              <a:rPr lang="en-US" sz="2800" b="1" i="1" dirty="0"/>
              <a:t>And no wonder, for even </a:t>
            </a:r>
            <a:r>
              <a:rPr lang="en-US" sz="2800" b="1" i="1" dirty="0">
                <a:solidFill>
                  <a:srgbClr val="0070C0"/>
                </a:solidFill>
              </a:rPr>
              <a:t>Satan disguises himself as an angel of light</a:t>
            </a:r>
            <a:r>
              <a:rPr lang="en-US" sz="2800" b="1" dirty="0"/>
              <a:t>. </a:t>
            </a:r>
            <a:r>
              <a:rPr lang="en-US" sz="2400" b="1" dirty="0">
                <a:solidFill>
                  <a:srgbClr val="FF0000"/>
                </a:solidFill>
              </a:rPr>
              <a:t>15</a:t>
            </a:r>
            <a:r>
              <a:rPr lang="en-US" sz="2800" b="1" dirty="0"/>
              <a:t> </a:t>
            </a:r>
            <a:r>
              <a:rPr lang="en-US" sz="2800" b="1" i="1" dirty="0"/>
              <a:t>So it is no surprise if </a:t>
            </a:r>
            <a:r>
              <a:rPr lang="en-US" sz="2800" b="1" i="1" dirty="0">
                <a:solidFill>
                  <a:srgbClr val="0070C0"/>
                </a:solidFill>
              </a:rPr>
              <a:t>his servants</a:t>
            </a:r>
            <a:r>
              <a:rPr lang="en-US" sz="2800" b="1" i="1" dirty="0"/>
              <a:t>, also, </a:t>
            </a:r>
            <a:r>
              <a:rPr lang="en-US" sz="2800" b="1" i="1" dirty="0">
                <a:solidFill>
                  <a:srgbClr val="0070C0"/>
                </a:solidFill>
              </a:rPr>
              <a:t>disguise themselves as servants of righteousness</a:t>
            </a:r>
            <a:r>
              <a:rPr lang="en-US" sz="2800" b="1" i="1" dirty="0"/>
              <a:t>. </a:t>
            </a:r>
            <a:r>
              <a:rPr lang="en-US" sz="2800" b="1" i="1" dirty="0">
                <a:solidFill>
                  <a:srgbClr val="0070C0"/>
                </a:solidFill>
              </a:rPr>
              <a:t>Their end will correspond to their deeds</a:t>
            </a:r>
            <a:r>
              <a:rPr lang="en-US" sz="2800" b="1" dirty="0"/>
              <a:t>.</a:t>
            </a:r>
            <a:endParaRPr lang="en-US" sz="3600" b="1" dirty="0">
              <a:solidFill>
                <a:srgbClr val="C00000"/>
              </a:solidFill>
            </a:endParaRPr>
          </a:p>
        </p:txBody>
      </p:sp>
    </p:spTree>
    <p:extLst>
      <p:ext uri="{BB962C8B-B14F-4D97-AF65-F5344CB8AC3E}">
        <p14:creationId xmlns:p14="http://schemas.microsoft.com/office/powerpoint/2010/main" val="14798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The take aways for us</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742950" indent="-742950">
              <a:buFont typeface="+mj-lt"/>
              <a:buAutoNum type="alphaUcPeriod"/>
            </a:pPr>
            <a:r>
              <a:rPr lang="en-US" sz="2800" b="1" dirty="0"/>
              <a:t>Keep Jesus at the center of the gospel</a:t>
            </a:r>
          </a:p>
        </p:txBody>
      </p:sp>
      <p:pic>
        <p:nvPicPr>
          <p:cNvPr id="7" name="Picture 6">
            <a:extLst>
              <a:ext uri="{FF2B5EF4-FFF2-40B4-BE49-F238E27FC236}">
                <a16:creationId xmlns:a16="http://schemas.microsoft.com/office/drawing/2014/main" id="{5914A49E-656C-4812-BBE1-D954A629C6BF}"/>
              </a:ext>
            </a:extLst>
          </p:cNvPr>
          <p:cNvPicPr>
            <a:picLocks noChangeAspect="1"/>
          </p:cNvPicPr>
          <p:nvPr/>
        </p:nvPicPr>
        <p:blipFill rotWithShape="1">
          <a:blip r:embed="rId2"/>
          <a:srcRect l="8856" t="19922" r="13790" b="13254"/>
          <a:stretch/>
        </p:blipFill>
        <p:spPr>
          <a:xfrm>
            <a:off x="828339" y="3137697"/>
            <a:ext cx="6024282" cy="3252655"/>
          </a:xfrm>
          <a:prstGeom prst="rect">
            <a:avLst/>
          </a:prstGeom>
        </p:spPr>
      </p:pic>
      <p:sp>
        <p:nvSpPr>
          <p:cNvPr id="8" name="TextBox 7">
            <a:extLst>
              <a:ext uri="{FF2B5EF4-FFF2-40B4-BE49-F238E27FC236}">
                <a16:creationId xmlns:a16="http://schemas.microsoft.com/office/drawing/2014/main" id="{0EBD8D5A-793A-413C-AF74-C364CC01D2ED}"/>
              </a:ext>
            </a:extLst>
          </p:cNvPr>
          <p:cNvSpPr txBox="1"/>
          <p:nvPr/>
        </p:nvSpPr>
        <p:spPr>
          <a:xfrm>
            <a:off x="5097869" y="4613417"/>
            <a:ext cx="5819888" cy="523220"/>
          </a:xfrm>
          <a:prstGeom prst="rect">
            <a:avLst/>
          </a:prstGeom>
          <a:noFill/>
        </p:spPr>
        <p:txBody>
          <a:bodyPr wrap="square" rtlCol="0">
            <a:spAutoFit/>
          </a:bodyPr>
          <a:lstStyle/>
          <a:p>
            <a:pPr algn="ctr"/>
            <a:r>
              <a:rPr lang="en-US" sz="2800" b="1" dirty="0">
                <a:effectLst/>
                <a:latin typeface="Times New Roman" panose="02020603050405020304" pitchFamily="18" charset="0"/>
                <a:ea typeface="Calibri" panose="020F0502020204030204" pitchFamily="34" charset="0"/>
              </a:rPr>
              <a:t>“We will escort you to the door” </a:t>
            </a:r>
            <a:endParaRPr lang="en-US" sz="2800" b="1" dirty="0"/>
          </a:p>
        </p:txBody>
      </p:sp>
    </p:spTree>
    <p:extLst>
      <p:ext uri="{BB962C8B-B14F-4D97-AF65-F5344CB8AC3E}">
        <p14:creationId xmlns:p14="http://schemas.microsoft.com/office/powerpoint/2010/main" val="22019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The take aways for us</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Autofit/>
          </a:bodyPr>
          <a:lstStyle/>
          <a:p>
            <a:pPr marL="742950" indent="-742950">
              <a:buFont typeface="+mj-lt"/>
              <a:buAutoNum type="alphaUcPeriod" startAt="2"/>
            </a:pPr>
            <a:r>
              <a:rPr lang="en-US" sz="2800" b="1" dirty="0"/>
              <a:t>Remember that the mark of the antichrist is an arrogant, boastful spirit</a:t>
            </a:r>
          </a:p>
          <a:p>
            <a:pPr marL="0" indent="0">
              <a:buNone/>
            </a:pPr>
            <a:r>
              <a:rPr lang="en-US" sz="2800" b="1" dirty="0"/>
              <a:t>“</a:t>
            </a:r>
            <a:r>
              <a:rPr lang="en-US" sz="2800" b="1" i="1" dirty="0"/>
              <a:t>I looked then because of the sound of </a:t>
            </a:r>
            <a:r>
              <a:rPr lang="en-US" sz="2800" b="1" i="1" dirty="0">
                <a:solidFill>
                  <a:srgbClr val="0070C0"/>
                </a:solidFill>
              </a:rPr>
              <a:t>the</a:t>
            </a:r>
            <a:r>
              <a:rPr lang="en-US" sz="2800" b="1" i="1" dirty="0"/>
              <a:t> </a:t>
            </a:r>
            <a:r>
              <a:rPr lang="en-US" sz="2800" b="1" i="1" dirty="0">
                <a:solidFill>
                  <a:srgbClr val="0070C0"/>
                </a:solidFill>
              </a:rPr>
              <a:t>great words that the horn was speaking</a:t>
            </a:r>
            <a:r>
              <a:rPr lang="en-US" sz="2800" b="1" dirty="0"/>
              <a:t>, (</a:t>
            </a:r>
            <a:r>
              <a:rPr lang="en-US" sz="2800" b="1" dirty="0">
                <a:solidFill>
                  <a:srgbClr val="C00000"/>
                </a:solidFill>
              </a:rPr>
              <a:t>Daniel 7:11</a:t>
            </a:r>
            <a:r>
              <a:rPr lang="en-US" sz="2800" b="1" dirty="0"/>
              <a:t>) </a:t>
            </a:r>
            <a:r>
              <a:rPr lang="en-US" sz="2800" b="1" i="1" dirty="0"/>
              <a:t>the horn that had eyes and a mouth that </a:t>
            </a:r>
            <a:r>
              <a:rPr lang="en-US" sz="2800" b="1" i="1" dirty="0">
                <a:solidFill>
                  <a:srgbClr val="0070C0"/>
                </a:solidFill>
              </a:rPr>
              <a:t>spoke great things</a:t>
            </a:r>
            <a:r>
              <a:rPr lang="en-US" sz="2800" b="1" dirty="0"/>
              <a:t>” (</a:t>
            </a:r>
            <a:r>
              <a:rPr lang="en-US" sz="2800" b="1" dirty="0">
                <a:solidFill>
                  <a:srgbClr val="C00000"/>
                </a:solidFill>
              </a:rPr>
              <a:t>Daniel 7:20</a:t>
            </a:r>
            <a:r>
              <a:rPr lang="en-US" sz="2800" b="1" dirty="0"/>
              <a:t>).</a:t>
            </a:r>
          </a:p>
          <a:p>
            <a:pPr marL="0" indent="0">
              <a:buNone/>
            </a:pPr>
            <a:r>
              <a:rPr lang="en-US" sz="2800" b="1" dirty="0"/>
              <a:t>“</a:t>
            </a:r>
            <a:r>
              <a:rPr lang="en-US" sz="2800" b="1" i="1" dirty="0"/>
              <a:t>He shall </a:t>
            </a:r>
            <a:r>
              <a:rPr lang="en-US" sz="2800" b="1" i="1" dirty="0">
                <a:solidFill>
                  <a:srgbClr val="0070C0"/>
                </a:solidFill>
              </a:rPr>
              <a:t>speak words against the Most High</a:t>
            </a:r>
            <a:r>
              <a:rPr lang="en-US" sz="2800" b="1" i="1" dirty="0"/>
              <a:t>.</a:t>
            </a:r>
            <a:r>
              <a:rPr lang="en-US" sz="2800" b="1" dirty="0"/>
              <a:t>” </a:t>
            </a:r>
            <a:r>
              <a:rPr lang="en-US" sz="2800" b="1" dirty="0">
                <a:solidFill>
                  <a:srgbClr val="C00000"/>
                </a:solidFill>
              </a:rPr>
              <a:t>Daniel 7:25</a:t>
            </a:r>
          </a:p>
          <a:p>
            <a:pPr marL="0" indent="0" algn="ctr">
              <a:buNone/>
            </a:pPr>
            <a:r>
              <a:rPr lang="en-US" sz="2800" b="1" i="1" dirty="0">
                <a:solidFill>
                  <a:srgbClr val="C00000"/>
                </a:solidFill>
              </a:rPr>
              <a:t>The gospel we believe will be revealed by the examples of the people we endorse, celebrate, and emulate. </a:t>
            </a:r>
            <a:endParaRPr lang="en-US" sz="2800" b="1" dirty="0">
              <a:solidFill>
                <a:srgbClr val="C00000"/>
              </a:solidFill>
            </a:endParaRPr>
          </a:p>
          <a:p>
            <a:pPr marL="0" indent="0">
              <a:buNone/>
            </a:pPr>
            <a:endParaRPr lang="en-US" sz="5400" b="1" dirty="0">
              <a:solidFill>
                <a:srgbClr val="C00000"/>
              </a:solidFill>
            </a:endParaRPr>
          </a:p>
        </p:txBody>
      </p:sp>
    </p:spTree>
    <p:extLst>
      <p:ext uri="{BB962C8B-B14F-4D97-AF65-F5344CB8AC3E}">
        <p14:creationId xmlns:p14="http://schemas.microsoft.com/office/powerpoint/2010/main" val="19729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The take aways for us</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Autofit/>
          </a:bodyPr>
          <a:lstStyle/>
          <a:p>
            <a:pPr marL="742950" indent="-742950">
              <a:buFont typeface="+mj-lt"/>
              <a:buAutoNum type="alphaUcPeriod" startAt="3"/>
            </a:pPr>
            <a:r>
              <a:rPr lang="en-US" sz="2800" b="1" dirty="0"/>
              <a:t>Respect the powerful appeal of Satanic counterfeits</a:t>
            </a:r>
          </a:p>
          <a:p>
            <a:pPr marL="0" indent="0">
              <a:buNone/>
            </a:pPr>
            <a:r>
              <a:rPr lang="en-US" sz="2800" b="1" dirty="0"/>
              <a:t>“</a:t>
            </a:r>
            <a:r>
              <a:rPr lang="en-US" sz="2800" b="1" i="1" dirty="0"/>
              <a:t>For false christs and false prophets will arise and perform great signs and wonders, so as </a:t>
            </a:r>
            <a:r>
              <a:rPr lang="en-US" sz="2800" b="1" i="1" dirty="0">
                <a:solidFill>
                  <a:srgbClr val="0070C0"/>
                </a:solidFill>
              </a:rPr>
              <a:t>to lead astray, if possible, even the elect</a:t>
            </a:r>
            <a:r>
              <a:rPr lang="en-US" sz="2800" b="1" i="1" dirty="0"/>
              <a:t>. See, I have told you beforehand</a:t>
            </a:r>
            <a:r>
              <a:rPr lang="en-US" sz="2800" b="1" dirty="0"/>
              <a:t>.” </a:t>
            </a:r>
            <a:r>
              <a:rPr lang="en-US" sz="2800" b="1" dirty="0">
                <a:solidFill>
                  <a:srgbClr val="C00000"/>
                </a:solidFill>
              </a:rPr>
              <a:t>Matthew 24:24-25 </a:t>
            </a:r>
          </a:p>
          <a:p>
            <a:pPr marL="0" indent="0" algn="ctr">
              <a:buNone/>
            </a:pPr>
            <a:r>
              <a:rPr lang="en-US" sz="2800" b="1" i="1" dirty="0">
                <a:solidFill>
                  <a:srgbClr val="FF0000"/>
                </a:solidFill>
              </a:rPr>
              <a:t>Just as people whose work entails detecting counterfeits by being thoroughly familiar with the real thing, we need to spend our lives, as Paul indicates we should in verse 3, to </a:t>
            </a:r>
            <a:r>
              <a:rPr lang="en-US" sz="2800" b="1" i="1" dirty="0">
                <a:solidFill>
                  <a:srgbClr val="0070C0"/>
                </a:solidFill>
              </a:rPr>
              <a:t>a sincere and pure devotion to Christ</a:t>
            </a:r>
            <a:r>
              <a:rPr lang="en-US" sz="2800" b="1" i="1" dirty="0">
                <a:solidFill>
                  <a:srgbClr val="FF0000"/>
                </a:solidFill>
              </a:rPr>
              <a:t>; to a sincere and pure devotion to the real thing. </a:t>
            </a:r>
            <a:r>
              <a:rPr lang="en-US" sz="2800" b="1" dirty="0">
                <a:solidFill>
                  <a:srgbClr val="FF0000"/>
                </a:solidFill>
              </a:rPr>
              <a:t>       </a:t>
            </a:r>
          </a:p>
          <a:p>
            <a:pPr marL="0" indent="0">
              <a:buNone/>
            </a:pPr>
            <a:endParaRPr lang="en-US" sz="2800" b="1" dirty="0">
              <a:solidFill>
                <a:srgbClr val="C00000"/>
              </a:solidFill>
            </a:endParaRPr>
          </a:p>
        </p:txBody>
      </p:sp>
    </p:spTree>
    <p:extLst>
      <p:ext uri="{BB962C8B-B14F-4D97-AF65-F5344CB8AC3E}">
        <p14:creationId xmlns:p14="http://schemas.microsoft.com/office/powerpoint/2010/main" val="27215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C15-139C-43B3-9BA8-8362587F2640}"/>
              </a:ext>
            </a:extLst>
          </p:cNvPr>
          <p:cNvSpPr>
            <a:spLocks noGrp="1"/>
          </p:cNvSpPr>
          <p:nvPr>
            <p:ph type="ctrTitle"/>
          </p:nvPr>
        </p:nvSpPr>
        <p:spPr>
          <a:xfrm>
            <a:off x="8068235" y="5717689"/>
            <a:ext cx="4123765" cy="1140311"/>
          </a:xfrm>
          <a:noFill/>
        </p:spPr>
        <p:txBody>
          <a:bodyPr/>
          <a:lstStyle/>
          <a:p>
            <a:pPr algn="ctr"/>
            <a:r>
              <a:rPr lang="en-US" sz="3600" b="1" i="1" dirty="0">
                <a:solidFill>
                  <a:schemeClr val="bg1"/>
                </a:solidFill>
              </a:rPr>
              <a:t>2 Corinthians </a:t>
            </a:r>
            <a:br>
              <a:rPr lang="en-US" sz="3600" b="1" i="1" dirty="0">
                <a:solidFill>
                  <a:schemeClr val="bg1"/>
                </a:solidFill>
              </a:rPr>
            </a:br>
            <a:r>
              <a:rPr lang="en-US" sz="3600" b="1" i="1" dirty="0">
                <a:solidFill>
                  <a:schemeClr val="bg1"/>
                </a:solidFill>
              </a:rPr>
              <a:t>11:1-15</a:t>
            </a:r>
            <a:endParaRPr lang="en-US" sz="4800" b="1" i="1" dirty="0">
              <a:solidFill>
                <a:schemeClr val="bg1"/>
              </a:solidFill>
            </a:endParaRPr>
          </a:p>
        </p:txBody>
      </p:sp>
      <p:sp>
        <p:nvSpPr>
          <p:cNvPr id="3" name="Title 1">
            <a:extLst>
              <a:ext uri="{FF2B5EF4-FFF2-40B4-BE49-F238E27FC236}">
                <a16:creationId xmlns:a16="http://schemas.microsoft.com/office/drawing/2014/main" id="{B1D32C8C-E895-489B-85EC-570421AF4754}"/>
              </a:ext>
            </a:extLst>
          </p:cNvPr>
          <p:cNvSpPr txBox="1">
            <a:spLocks/>
          </p:cNvSpPr>
          <p:nvPr/>
        </p:nvSpPr>
        <p:spPr>
          <a:xfrm>
            <a:off x="0" y="4800600"/>
            <a:ext cx="4589033" cy="2057400"/>
          </a:xfrm>
          <a:prstGeom prst="rect">
            <a:avLst/>
          </a:prstGeom>
          <a:noFill/>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n-US" sz="4800" b="1" dirty="0">
                <a:solidFill>
                  <a:schemeClr val="bg1"/>
                </a:solidFill>
              </a:rPr>
              <a:t>The gospel according to antichrist – part 1</a:t>
            </a:r>
            <a:br>
              <a:rPr lang="en-US" sz="4800" b="1" dirty="0">
                <a:solidFill>
                  <a:schemeClr val="bg1"/>
                </a:solidFill>
              </a:rPr>
            </a:br>
            <a:endParaRPr lang="en-US" sz="4800" b="1" i="1" dirty="0">
              <a:solidFill>
                <a:schemeClr val="bg1"/>
              </a:solidFill>
            </a:endParaRPr>
          </a:p>
        </p:txBody>
      </p:sp>
    </p:spTree>
    <p:extLst>
      <p:ext uri="{BB962C8B-B14F-4D97-AF65-F5344CB8AC3E}">
        <p14:creationId xmlns:p14="http://schemas.microsoft.com/office/powerpoint/2010/main" val="38336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800" b="1" dirty="0">
                <a:effectLst/>
                <a:ea typeface="Calibri" panose="020F0502020204030204" pitchFamily="34" charset="0"/>
              </a:rPr>
              <a:t>In </a:t>
            </a:r>
            <a:r>
              <a:rPr lang="en-US" sz="2800" b="1" dirty="0">
                <a:solidFill>
                  <a:srgbClr val="C00000"/>
                </a:solidFill>
                <a:effectLst/>
                <a:ea typeface="Calibri" panose="020F0502020204030204" pitchFamily="34" charset="0"/>
              </a:rPr>
              <a:t>1 John 4:3</a:t>
            </a:r>
            <a:r>
              <a:rPr lang="en-US" sz="2800" b="1" dirty="0">
                <a:effectLst/>
                <a:ea typeface="Calibri" panose="020F0502020204030204" pitchFamily="34" charset="0"/>
              </a:rPr>
              <a:t>, John writes that “</a:t>
            </a:r>
            <a:r>
              <a:rPr lang="en-US" sz="2800" b="1" i="1" dirty="0">
                <a:solidFill>
                  <a:srgbClr val="0070C0"/>
                </a:solidFill>
                <a:effectLst/>
                <a:ea typeface="Calibri" panose="020F0502020204030204" pitchFamily="34" charset="0"/>
              </a:rPr>
              <a:t>every spirit that does not </a:t>
            </a:r>
            <a:r>
              <a:rPr lang="en-US" sz="2800" b="1" i="1" u="sng" dirty="0">
                <a:solidFill>
                  <a:srgbClr val="0070C0"/>
                </a:solidFill>
                <a:effectLst/>
                <a:ea typeface="Calibri" panose="020F0502020204030204" pitchFamily="34" charset="0"/>
              </a:rPr>
              <a:t>confess Jesus</a:t>
            </a:r>
            <a:r>
              <a:rPr lang="en-US" sz="2800" b="1" i="1" dirty="0">
                <a:solidFill>
                  <a:srgbClr val="0070C0"/>
                </a:solidFill>
                <a:effectLst/>
                <a:ea typeface="Calibri" panose="020F0502020204030204" pitchFamily="34" charset="0"/>
              </a:rPr>
              <a:t> is not from God. This is the spirit of the antichrist…</a:t>
            </a:r>
            <a:r>
              <a:rPr lang="en-US" sz="2800" b="1" dirty="0">
                <a:effectLst/>
                <a:ea typeface="Calibri" panose="020F0502020204030204" pitchFamily="34" charset="0"/>
              </a:rPr>
              <a:t>” The spirit of antichrist is the Satanic counterpart of the Holy Spirit which seeks to influence people to follow “</a:t>
            </a:r>
            <a:r>
              <a:rPr lang="en-US" sz="2800" b="1" i="1" dirty="0">
                <a:solidFill>
                  <a:srgbClr val="0070C0"/>
                </a:solidFill>
                <a:effectLst/>
                <a:ea typeface="Calibri" panose="020F0502020204030204" pitchFamily="34" charset="0"/>
              </a:rPr>
              <a:t>the prince of the power of the air, </a:t>
            </a:r>
            <a:r>
              <a:rPr lang="en-US" sz="2800" b="1" i="1" u="sng" dirty="0">
                <a:solidFill>
                  <a:srgbClr val="0070C0"/>
                </a:solidFill>
                <a:effectLst/>
                <a:ea typeface="Calibri" panose="020F0502020204030204" pitchFamily="34" charset="0"/>
              </a:rPr>
              <a:t>the spirit that is now at work</a:t>
            </a:r>
            <a:r>
              <a:rPr lang="en-US" sz="2800" b="1" i="1" dirty="0">
                <a:solidFill>
                  <a:srgbClr val="0070C0"/>
                </a:solidFill>
                <a:effectLst/>
                <a:ea typeface="Calibri" panose="020F0502020204030204" pitchFamily="34" charset="0"/>
              </a:rPr>
              <a:t> in the sons of disobedience</a:t>
            </a:r>
            <a:r>
              <a:rPr lang="en-US" sz="2800" b="1" dirty="0">
                <a:effectLst/>
                <a:ea typeface="Calibri" panose="020F0502020204030204" pitchFamily="34" charset="0"/>
              </a:rPr>
              <a:t>” as Paul writes in </a:t>
            </a:r>
            <a:r>
              <a:rPr lang="en-US" sz="2800" b="1" dirty="0">
                <a:solidFill>
                  <a:srgbClr val="C00000"/>
                </a:solidFill>
                <a:effectLst/>
                <a:ea typeface="Calibri" panose="020F0502020204030204" pitchFamily="34" charset="0"/>
              </a:rPr>
              <a:t>Ephesians 2:2</a:t>
            </a:r>
            <a:r>
              <a:rPr lang="en-US" sz="2800" b="1" dirty="0">
                <a:effectLst/>
                <a:ea typeface="Calibri" panose="020F0502020204030204" pitchFamily="34" charset="0"/>
              </a:rPr>
              <a:t>.</a:t>
            </a:r>
            <a:endParaRPr lang="en-US" sz="4000" b="1" dirty="0"/>
          </a:p>
        </p:txBody>
      </p:sp>
    </p:spTree>
    <p:extLst>
      <p:ext uri="{BB962C8B-B14F-4D97-AF65-F5344CB8AC3E}">
        <p14:creationId xmlns:p14="http://schemas.microsoft.com/office/powerpoint/2010/main" val="4085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1</a:t>
            </a:r>
            <a:r>
              <a:rPr lang="en-US" sz="2800" b="1" dirty="0"/>
              <a:t> </a:t>
            </a:r>
            <a:r>
              <a:rPr lang="en-US" sz="2800" b="1" i="1" dirty="0"/>
              <a:t>I wish you would bear with me in a little foolishness. Do bear with me!</a:t>
            </a:r>
            <a:r>
              <a:rPr lang="en-US" sz="2800" b="1" dirty="0"/>
              <a:t> </a:t>
            </a:r>
          </a:p>
          <a:p>
            <a:pPr marL="0" indent="0">
              <a:buNone/>
            </a:pPr>
            <a:r>
              <a:rPr lang="en-US" sz="2400" b="1" dirty="0">
                <a:solidFill>
                  <a:srgbClr val="FF0000"/>
                </a:solidFill>
              </a:rPr>
              <a:t>16</a:t>
            </a:r>
            <a:r>
              <a:rPr lang="en-US" sz="2800" b="1" dirty="0"/>
              <a:t> </a:t>
            </a:r>
            <a:r>
              <a:rPr lang="en-US" sz="2800" b="1" i="1" dirty="0"/>
              <a:t>I repeat, let no one think me foolish. But even if you do, accept me as a fool, so </a:t>
            </a:r>
            <a:r>
              <a:rPr lang="en-US" sz="2800" b="1" i="1" dirty="0">
                <a:solidFill>
                  <a:srgbClr val="0070C0"/>
                </a:solidFill>
              </a:rPr>
              <a:t>that I too may boast a little</a:t>
            </a:r>
            <a:r>
              <a:rPr lang="en-US" sz="2800" b="1" dirty="0"/>
              <a:t>. </a:t>
            </a:r>
            <a:endParaRPr lang="en-US" sz="3600" b="1" dirty="0"/>
          </a:p>
        </p:txBody>
      </p:sp>
    </p:spTree>
    <p:extLst>
      <p:ext uri="{BB962C8B-B14F-4D97-AF65-F5344CB8AC3E}">
        <p14:creationId xmlns:p14="http://schemas.microsoft.com/office/powerpoint/2010/main" val="138081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2</a:t>
            </a:r>
            <a:r>
              <a:rPr lang="en-US" sz="2800" b="1" dirty="0"/>
              <a:t> </a:t>
            </a:r>
            <a:r>
              <a:rPr lang="en-US" sz="2800" b="1" i="1" dirty="0"/>
              <a:t>For I feel a divine jealousy for you, since I betrothed you to one husband, to present you as a pure virgin to Christ.</a:t>
            </a:r>
            <a:r>
              <a:rPr lang="en-US" sz="2800" b="1" dirty="0"/>
              <a:t> </a:t>
            </a:r>
            <a:r>
              <a:rPr lang="en-US" sz="2400" b="1" dirty="0">
                <a:solidFill>
                  <a:srgbClr val="FF0000"/>
                </a:solidFill>
              </a:rPr>
              <a:t>3</a:t>
            </a:r>
            <a:r>
              <a:rPr lang="en-US" sz="2800" b="1" dirty="0">
                <a:solidFill>
                  <a:srgbClr val="FF0000"/>
                </a:solidFill>
              </a:rPr>
              <a:t> </a:t>
            </a:r>
            <a:r>
              <a:rPr lang="en-US" sz="2800" b="1" i="1" dirty="0"/>
              <a:t>But I am afraid that as the serpent deceived Eve by his cunning, </a:t>
            </a:r>
            <a:r>
              <a:rPr lang="en-US" sz="2800" b="1" i="1" dirty="0">
                <a:solidFill>
                  <a:srgbClr val="0070C0"/>
                </a:solidFill>
              </a:rPr>
              <a:t>your thoughts will be led astray from a sincere and pure devotion to Christ</a:t>
            </a:r>
            <a:r>
              <a:rPr lang="en-US" sz="2800" b="1" dirty="0"/>
              <a:t>. </a:t>
            </a:r>
          </a:p>
        </p:txBody>
      </p:sp>
    </p:spTree>
    <p:extLst>
      <p:ext uri="{BB962C8B-B14F-4D97-AF65-F5344CB8AC3E}">
        <p14:creationId xmlns:p14="http://schemas.microsoft.com/office/powerpoint/2010/main" val="2206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2</a:t>
            </a:r>
            <a:r>
              <a:rPr lang="en-US" sz="2800" b="1" dirty="0"/>
              <a:t> </a:t>
            </a:r>
            <a:r>
              <a:rPr lang="en-US" sz="2800" b="1" i="1" dirty="0"/>
              <a:t>For I feel a divine jealousy for you, since I betrothed you to one husband, to present you as a pure virgin to Christ.</a:t>
            </a:r>
            <a:r>
              <a:rPr lang="en-US" sz="2800" b="1" dirty="0"/>
              <a:t> </a:t>
            </a:r>
            <a:r>
              <a:rPr lang="en-US" sz="2400" b="1" dirty="0">
                <a:solidFill>
                  <a:srgbClr val="FF0000"/>
                </a:solidFill>
              </a:rPr>
              <a:t>3</a:t>
            </a:r>
            <a:r>
              <a:rPr lang="en-US" sz="2800" b="1" dirty="0">
                <a:solidFill>
                  <a:srgbClr val="FF0000"/>
                </a:solidFill>
              </a:rPr>
              <a:t> </a:t>
            </a:r>
            <a:r>
              <a:rPr lang="en-US" sz="2800" b="1" i="1" dirty="0"/>
              <a:t>But I am afraid that as </a:t>
            </a:r>
            <a:r>
              <a:rPr lang="en-US" sz="2800" b="1" i="1" dirty="0">
                <a:solidFill>
                  <a:srgbClr val="0070C0"/>
                </a:solidFill>
              </a:rPr>
              <a:t>the serpent deceived Eve by his cunning</a:t>
            </a:r>
            <a:r>
              <a:rPr lang="en-US" sz="2800" b="1" i="1" dirty="0"/>
              <a:t>, your thoughts will be led astray from a sincere and pure devotion to Christ</a:t>
            </a:r>
            <a:r>
              <a:rPr lang="en-US" sz="2800" b="1" dirty="0"/>
              <a:t>. </a:t>
            </a:r>
          </a:p>
        </p:txBody>
      </p:sp>
    </p:spTree>
    <p:extLst>
      <p:ext uri="{BB962C8B-B14F-4D97-AF65-F5344CB8AC3E}">
        <p14:creationId xmlns:p14="http://schemas.microsoft.com/office/powerpoint/2010/main" val="273820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4</a:t>
            </a:r>
            <a:r>
              <a:rPr lang="en-US" sz="2800" b="1" dirty="0"/>
              <a:t> </a:t>
            </a:r>
            <a:r>
              <a:rPr lang="en-US" sz="2800" b="1" i="1" dirty="0"/>
              <a:t>For if someone comes and proclaims </a:t>
            </a:r>
            <a:r>
              <a:rPr lang="en-US" sz="2800" b="1" i="1" dirty="0">
                <a:solidFill>
                  <a:srgbClr val="0070C0"/>
                </a:solidFill>
              </a:rPr>
              <a:t>another Jesus </a:t>
            </a:r>
            <a:r>
              <a:rPr lang="en-US" sz="2800" b="1" i="1" dirty="0"/>
              <a:t>than the one we proclaimed, or if you receive </a:t>
            </a:r>
            <a:r>
              <a:rPr lang="en-US" sz="2800" b="1" i="1" dirty="0">
                <a:solidFill>
                  <a:srgbClr val="0070C0"/>
                </a:solidFill>
              </a:rPr>
              <a:t>a different spirit </a:t>
            </a:r>
            <a:r>
              <a:rPr lang="en-US" sz="2800" b="1" i="1" dirty="0"/>
              <a:t>from the one you received, or if you accept </a:t>
            </a:r>
            <a:r>
              <a:rPr lang="en-US" sz="2800" b="1" i="1" dirty="0">
                <a:solidFill>
                  <a:srgbClr val="0070C0"/>
                </a:solidFill>
              </a:rPr>
              <a:t>a different gospel </a:t>
            </a:r>
            <a:r>
              <a:rPr lang="en-US" sz="2800" b="1" i="1" dirty="0"/>
              <a:t>from the one you accepted, </a:t>
            </a:r>
            <a:r>
              <a:rPr lang="en-US" sz="2800" b="1" i="1" dirty="0">
                <a:solidFill>
                  <a:srgbClr val="7030A0"/>
                </a:solidFill>
              </a:rPr>
              <a:t>you put up with it readily enough</a:t>
            </a:r>
            <a:r>
              <a:rPr lang="en-US" sz="2800" b="1" dirty="0"/>
              <a:t>. </a:t>
            </a:r>
          </a:p>
          <a:p>
            <a:pPr marL="0" indent="0">
              <a:buNone/>
            </a:pPr>
            <a:r>
              <a:rPr lang="en-US" sz="2400" b="1" dirty="0">
                <a:solidFill>
                  <a:srgbClr val="FF0000"/>
                </a:solidFill>
              </a:rPr>
              <a:t>4</a:t>
            </a:r>
            <a:r>
              <a:rPr lang="en-US" sz="2800" b="1" i="1" dirty="0"/>
              <a:t> …</a:t>
            </a:r>
            <a:r>
              <a:rPr lang="en-US" sz="2800" b="1" i="1" dirty="0">
                <a:solidFill>
                  <a:srgbClr val="7030A0"/>
                </a:solidFill>
              </a:rPr>
              <a:t>you bear this beautifully</a:t>
            </a:r>
            <a:r>
              <a:rPr lang="en-US" sz="2800" b="1" dirty="0">
                <a:solidFill>
                  <a:srgbClr val="7030A0"/>
                </a:solidFill>
              </a:rPr>
              <a:t>! </a:t>
            </a:r>
            <a:r>
              <a:rPr lang="en-US" sz="2800" b="1" dirty="0">
                <a:solidFill>
                  <a:srgbClr val="C00000"/>
                </a:solidFill>
              </a:rPr>
              <a:t>NASB</a:t>
            </a:r>
          </a:p>
          <a:p>
            <a:pPr marL="0" indent="0">
              <a:buNone/>
            </a:pPr>
            <a:r>
              <a:rPr lang="en-US" sz="2400" b="1" dirty="0">
                <a:solidFill>
                  <a:srgbClr val="FF0000"/>
                </a:solidFill>
              </a:rPr>
              <a:t>1</a:t>
            </a:r>
            <a:r>
              <a:rPr lang="en-US" sz="2800" b="1" dirty="0"/>
              <a:t> </a:t>
            </a:r>
            <a:r>
              <a:rPr lang="en-US" sz="2800" b="1" i="1" dirty="0"/>
              <a:t>I wish you would </a:t>
            </a:r>
            <a:r>
              <a:rPr lang="en-US" sz="2800" b="1" i="1" dirty="0">
                <a:solidFill>
                  <a:srgbClr val="7030A0"/>
                </a:solidFill>
              </a:rPr>
              <a:t>bear with me </a:t>
            </a:r>
            <a:r>
              <a:rPr lang="en-US" sz="2800" b="1" i="1" dirty="0"/>
              <a:t>in a little foolishness. Do </a:t>
            </a:r>
            <a:r>
              <a:rPr lang="en-US" sz="2800" b="1" i="1" dirty="0">
                <a:solidFill>
                  <a:srgbClr val="7030A0"/>
                </a:solidFill>
              </a:rPr>
              <a:t>bear with me</a:t>
            </a:r>
            <a:r>
              <a:rPr lang="en-US" sz="2800" b="1" i="1" dirty="0"/>
              <a:t>!</a:t>
            </a:r>
            <a:r>
              <a:rPr lang="en-US" sz="2800" b="1" dirty="0"/>
              <a:t> </a:t>
            </a:r>
          </a:p>
          <a:p>
            <a:pPr marL="0" indent="0">
              <a:buNone/>
            </a:pPr>
            <a:endParaRPr lang="en-US" sz="3600" b="1" dirty="0">
              <a:solidFill>
                <a:srgbClr val="7030A0"/>
              </a:solidFill>
            </a:endParaRPr>
          </a:p>
        </p:txBody>
      </p:sp>
    </p:spTree>
    <p:extLst>
      <p:ext uri="{BB962C8B-B14F-4D97-AF65-F5344CB8AC3E}">
        <p14:creationId xmlns:p14="http://schemas.microsoft.com/office/powerpoint/2010/main" val="41310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spirit of antichrist will distort the gospel by distorting the truth about Jesus </a:t>
            </a:r>
            <a:r>
              <a:rPr lang="en-US" sz="3600" b="1" i="1" dirty="0">
                <a:effectLst/>
                <a:ea typeface="Calibri" panose="020F0502020204030204" pitchFamily="34" charset="0"/>
              </a:rPr>
              <a:t>(verses 1-4)</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4</a:t>
            </a:r>
            <a:r>
              <a:rPr lang="en-US" sz="2800" b="1" dirty="0"/>
              <a:t> </a:t>
            </a:r>
            <a:r>
              <a:rPr lang="en-US" sz="2800" b="1" i="1" dirty="0"/>
              <a:t>For if someone comes and proclaims </a:t>
            </a:r>
            <a:r>
              <a:rPr lang="en-US" sz="2800" b="1" i="1" dirty="0">
                <a:solidFill>
                  <a:srgbClr val="0070C0"/>
                </a:solidFill>
              </a:rPr>
              <a:t>another Jesus </a:t>
            </a:r>
            <a:r>
              <a:rPr lang="en-US" sz="2800" b="1" i="1" dirty="0"/>
              <a:t>than the one we proclaimed, or if you receive a different spirit from the one you received, or if you accept a different gospel from the one you accepted, you put up with it readily enough</a:t>
            </a:r>
            <a:r>
              <a:rPr lang="en-US" sz="2800" b="1" dirty="0"/>
              <a:t>. </a:t>
            </a:r>
          </a:p>
          <a:p>
            <a:pPr marL="0" indent="0">
              <a:buNone/>
            </a:pPr>
            <a:r>
              <a:rPr lang="en-US" sz="2800" b="1" dirty="0"/>
              <a:t>“</a:t>
            </a:r>
            <a:r>
              <a:rPr lang="en-US" sz="2800" b="1" i="1" dirty="0"/>
              <a:t>He was oppressed, and he was afflicted, yet </a:t>
            </a:r>
            <a:r>
              <a:rPr lang="en-US" sz="2800" b="1" i="1" dirty="0">
                <a:solidFill>
                  <a:srgbClr val="0070C0"/>
                </a:solidFill>
              </a:rPr>
              <a:t>he opened not his mouth</a:t>
            </a:r>
            <a:r>
              <a:rPr lang="en-US" sz="2800" b="1" i="1" dirty="0"/>
              <a:t>; </a:t>
            </a:r>
            <a:r>
              <a:rPr lang="en-US" sz="2800" b="1" i="1" dirty="0">
                <a:solidFill>
                  <a:srgbClr val="0070C0"/>
                </a:solidFill>
              </a:rPr>
              <a:t>like a lamb that is led to the slaughter, and like a sheep that before its shearers is silent, so he opened not his mouth</a:t>
            </a:r>
            <a:r>
              <a:rPr lang="en-US" sz="2800" b="1" dirty="0"/>
              <a:t>” </a:t>
            </a:r>
            <a:r>
              <a:rPr lang="en-US" sz="2800" b="1" dirty="0">
                <a:solidFill>
                  <a:srgbClr val="C00000"/>
                </a:solidFill>
              </a:rPr>
              <a:t>Isaiah 53:7</a:t>
            </a:r>
            <a:endParaRPr lang="en-US" sz="4400" b="1" dirty="0">
              <a:solidFill>
                <a:srgbClr val="C00000"/>
              </a:solidFill>
            </a:endParaRPr>
          </a:p>
        </p:txBody>
      </p:sp>
    </p:spTree>
    <p:extLst>
      <p:ext uri="{BB962C8B-B14F-4D97-AF65-F5344CB8AC3E}">
        <p14:creationId xmlns:p14="http://schemas.microsoft.com/office/powerpoint/2010/main" val="8283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spirit of antichrist will distort the gospel by exalting pride above humility </a:t>
            </a:r>
            <a:r>
              <a:rPr lang="en-US" sz="3600" b="1" i="1" dirty="0">
                <a:effectLst/>
                <a:ea typeface="Calibri" panose="020F0502020204030204" pitchFamily="34" charset="0"/>
              </a:rPr>
              <a:t>(verses 5-9)</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400" b="1" dirty="0">
                <a:solidFill>
                  <a:srgbClr val="FF0000"/>
                </a:solidFill>
              </a:rPr>
              <a:t>5</a:t>
            </a:r>
            <a:r>
              <a:rPr lang="en-US" sz="2800" b="1" dirty="0"/>
              <a:t> </a:t>
            </a:r>
            <a:r>
              <a:rPr lang="en-US" sz="2800" b="1" i="1" dirty="0"/>
              <a:t>Indeed, I consider that </a:t>
            </a:r>
            <a:r>
              <a:rPr lang="en-US" sz="2800" b="1" i="1" dirty="0">
                <a:solidFill>
                  <a:srgbClr val="0070C0"/>
                </a:solidFill>
              </a:rPr>
              <a:t>I am not in the least inferior to these super-apostles</a:t>
            </a:r>
            <a:r>
              <a:rPr lang="en-US" sz="2800" b="1" dirty="0"/>
              <a:t>. </a:t>
            </a:r>
            <a:r>
              <a:rPr lang="en-US" sz="2400" b="1" dirty="0">
                <a:solidFill>
                  <a:srgbClr val="FF0000"/>
                </a:solidFill>
              </a:rPr>
              <a:t>6 </a:t>
            </a:r>
            <a:r>
              <a:rPr lang="en-US" sz="2800" b="1" i="1" dirty="0">
                <a:solidFill>
                  <a:srgbClr val="0070C0"/>
                </a:solidFill>
              </a:rPr>
              <a:t>Even if I am </a:t>
            </a:r>
            <a:r>
              <a:rPr lang="en-US" sz="2800" b="1" i="1" u="sng" dirty="0">
                <a:solidFill>
                  <a:srgbClr val="0070C0"/>
                </a:solidFill>
              </a:rPr>
              <a:t>unskilled in speaking</a:t>
            </a:r>
            <a:r>
              <a:rPr lang="en-US" sz="2800" b="1" i="1" dirty="0">
                <a:solidFill>
                  <a:srgbClr val="0070C0"/>
                </a:solidFill>
              </a:rPr>
              <a:t>, I am not so in knowledge</a:t>
            </a:r>
            <a:r>
              <a:rPr lang="en-US" sz="2800" b="1" i="1" dirty="0"/>
              <a:t>; indeed, in every way we have made this plain to you in all things</a:t>
            </a:r>
            <a:r>
              <a:rPr lang="en-US" sz="2800" b="1" dirty="0"/>
              <a:t>. </a:t>
            </a:r>
            <a:endParaRPr lang="en-US" sz="3600" b="1" dirty="0"/>
          </a:p>
        </p:txBody>
      </p:sp>
    </p:spTree>
    <p:extLst>
      <p:ext uri="{BB962C8B-B14F-4D97-AF65-F5344CB8AC3E}">
        <p14:creationId xmlns:p14="http://schemas.microsoft.com/office/powerpoint/2010/main" val="32797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6495</TotalTime>
  <Words>1511</Words>
  <Application>Microsoft Office PowerPoint</Application>
  <PresentationFormat>Widescreen</PresentationFormat>
  <Paragraphs>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Rockwell</vt:lpstr>
      <vt:lpstr>Rockwell Condensed</vt:lpstr>
      <vt:lpstr>Times New Roman</vt:lpstr>
      <vt:lpstr>Wingdings</vt:lpstr>
      <vt:lpstr>Wood Type</vt:lpstr>
      <vt:lpstr>Renewed day-by-day</vt:lpstr>
      <vt:lpstr>2 Corinthians  11:1-15</vt:lpstr>
      <vt:lpstr>I. The spirit of antichrist will distort the gospel by distorting the truth about Jesus (verses 1-4)</vt:lpstr>
      <vt:lpstr>I. The spirit of antichrist will distort the gospel by distorting the truth about Jesus (verses 1-4)</vt:lpstr>
      <vt:lpstr>I. The spirit of antichrist will distort the gospel by distorting the truth about Jesus (verses 1-4)</vt:lpstr>
      <vt:lpstr>I. The spirit of antichrist will distort the gospel by distorting the truth about Jesus (verses 1-4)</vt:lpstr>
      <vt:lpstr>I. The spirit of antichrist will distort the gospel by distorting the truth about Jesus (verses 1-4)</vt:lpstr>
      <vt:lpstr>I. The spirit of antichrist will distort the gospel by distorting the truth about Jesus (verses 1-4)</vt:lpstr>
      <vt:lpstr>II. The spirit of antichrist will distort the gospel by exalting pride above humility (verses 5-9)</vt:lpstr>
      <vt:lpstr>II. The spirit of antichrist will distort the gospel by exalting pride above humility (verses 5-9)</vt:lpstr>
      <vt:lpstr>II. The spirit of antichrist will distort the gospel by exalting pride above humility (verses 5-9)</vt:lpstr>
      <vt:lpstr>II. The spirit of antichrist will distort the gospel by exalting pride above humility (verses 5-9)</vt:lpstr>
      <vt:lpstr>II. The spirit of antichrist will distort the gospel by exalting pride above humility (verses 5-9)</vt:lpstr>
      <vt:lpstr>III. The spirit of antichrist will distort the gospel through appealing counterfeits (verses 10-15)</vt:lpstr>
      <vt:lpstr>III. The spirit of antichrist will distort the gospel through appealing counterfeits (verses 10-15)</vt:lpstr>
      <vt:lpstr>III. The spirit of antichrist will distort the gospel through appealing counterfeits (verses 10-15)</vt:lpstr>
      <vt:lpstr>IV. The take aways for us</vt:lpstr>
      <vt:lpstr>IV. The take aways for us</vt:lpstr>
      <vt:lpstr>IV. The take aways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Renewed day-by-day</dc:title>
  <dc:creator>User1</dc:creator>
  <cp:lastModifiedBy>User1</cp:lastModifiedBy>
  <cp:revision>165</cp:revision>
  <dcterms:created xsi:type="dcterms:W3CDTF">2021-04-20T15:22:58Z</dcterms:created>
  <dcterms:modified xsi:type="dcterms:W3CDTF">2021-09-15T20:12:52Z</dcterms:modified>
</cp:coreProperties>
</file>