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9"/>
  </p:notesMasterIdLst>
  <p:sldIdLst>
    <p:sldId id="258" r:id="rId2"/>
    <p:sldId id="366" r:id="rId3"/>
    <p:sldId id="256" r:id="rId4"/>
    <p:sldId id="257" r:id="rId5"/>
    <p:sldId id="367" r:id="rId6"/>
    <p:sldId id="368" r:id="rId7"/>
    <p:sldId id="336" r:id="rId8"/>
    <p:sldId id="369" r:id="rId9"/>
    <p:sldId id="370" r:id="rId10"/>
    <p:sldId id="371" r:id="rId11"/>
    <p:sldId id="337" r:id="rId12"/>
    <p:sldId id="372" r:id="rId13"/>
    <p:sldId id="365" r:id="rId14"/>
    <p:sldId id="373" r:id="rId15"/>
    <p:sldId id="375" r:id="rId16"/>
    <p:sldId id="374" r:id="rId17"/>
    <p:sldId id="3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67" d="100"/>
          <a:sy n="67" d="100"/>
        </p:scale>
        <p:origin x="5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1500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1673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5149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8117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8/30/2021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1792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6988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7638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539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2894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8/30/2021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0894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8/30/2021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4976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8/30/2021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9968233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44DE-90AD-435D-A43B-0659674131F5}"/>
              </a:ext>
            </a:extLst>
          </p:cNvPr>
          <p:cNvSpPr>
            <a:spLocks noGrp="1"/>
          </p:cNvSpPr>
          <p:nvPr>
            <p:ph type="ctrTitle"/>
          </p:nvPr>
        </p:nvSpPr>
        <p:spPr>
          <a:xfrm>
            <a:off x="688491" y="1432223"/>
            <a:ext cx="9966960" cy="3035808"/>
          </a:xfrm>
        </p:spPr>
        <p:txBody>
          <a:bodyPr/>
          <a:lstStyle/>
          <a:p>
            <a:r>
              <a:rPr lang="en-US" sz="7200" dirty="0">
                <a:solidFill>
                  <a:schemeClr val="bg1"/>
                </a:solidFill>
              </a:rPr>
              <a:t>Renewed day-by-day</a:t>
            </a:r>
          </a:p>
        </p:txBody>
      </p:sp>
      <p:sp>
        <p:nvSpPr>
          <p:cNvPr id="3" name="Subtitle 2">
            <a:extLst>
              <a:ext uri="{FF2B5EF4-FFF2-40B4-BE49-F238E27FC236}">
                <a16:creationId xmlns:a16="http://schemas.microsoft.com/office/drawing/2014/main" id="{AE146843-3437-4EF6-83D9-872515C54506}"/>
              </a:ext>
            </a:extLst>
          </p:cNvPr>
          <p:cNvSpPr>
            <a:spLocks noGrp="1"/>
          </p:cNvSpPr>
          <p:nvPr>
            <p:ph type="subTitle" idx="1"/>
          </p:nvPr>
        </p:nvSpPr>
        <p:spPr>
          <a:xfrm>
            <a:off x="225373" y="4389120"/>
            <a:ext cx="7891272" cy="1069848"/>
          </a:xfrm>
        </p:spPr>
        <p:txBody>
          <a:bodyPr>
            <a:normAutofit/>
          </a:bodyPr>
          <a:lstStyle/>
          <a:p>
            <a:r>
              <a:rPr lang="en-US" sz="3200" b="1" dirty="0">
                <a:solidFill>
                  <a:schemeClr val="bg1"/>
                </a:solidFill>
              </a:rPr>
              <a:t>A Sermon Series from 2</a:t>
            </a:r>
            <a:r>
              <a:rPr lang="en-US" sz="3200" b="1" baseline="30000" dirty="0">
                <a:solidFill>
                  <a:schemeClr val="bg1"/>
                </a:solidFill>
              </a:rPr>
              <a:t>nd</a:t>
            </a:r>
            <a:r>
              <a:rPr lang="en-US" sz="3200" b="1" dirty="0">
                <a:solidFill>
                  <a:schemeClr val="bg1"/>
                </a:solidFill>
              </a:rPr>
              <a:t> Corinthians </a:t>
            </a:r>
          </a:p>
        </p:txBody>
      </p:sp>
    </p:spTree>
    <p:extLst>
      <p:ext uri="{BB962C8B-B14F-4D97-AF65-F5344CB8AC3E}">
        <p14:creationId xmlns:p14="http://schemas.microsoft.com/office/powerpoint/2010/main" val="246972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Lord Jesus Christ gave Himself for us so that we “might become rich” </a:t>
            </a:r>
            <a:r>
              <a:rPr lang="en-US" sz="3600" b="1" i="1" dirty="0"/>
              <a:t>(verses 6-9)</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9 </a:t>
            </a:r>
            <a:r>
              <a:rPr lang="en-US" sz="2800" b="1" i="1" dirty="0"/>
              <a:t>For you know the grace of our Lord Jesus Christ, that though </a:t>
            </a:r>
            <a:r>
              <a:rPr lang="en-US" sz="2800" b="1" i="1" dirty="0">
                <a:solidFill>
                  <a:srgbClr val="0070C0"/>
                </a:solidFill>
              </a:rPr>
              <a:t>he was rich</a:t>
            </a:r>
            <a:r>
              <a:rPr lang="en-US" sz="2800" b="1" i="1" dirty="0"/>
              <a:t>, yet </a:t>
            </a:r>
            <a:r>
              <a:rPr lang="en-US" sz="2800" b="1" i="1" dirty="0">
                <a:solidFill>
                  <a:srgbClr val="0070C0"/>
                </a:solidFill>
              </a:rPr>
              <a:t>for your sake he became poor</a:t>
            </a:r>
            <a:r>
              <a:rPr lang="en-US" sz="2800" b="1" i="1" dirty="0"/>
              <a:t>, so that you by his poverty might become rich</a:t>
            </a:r>
            <a:r>
              <a:rPr lang="en-US" sz="2800" b="1" dirty="0"/>
              <a:t>.  </a:t>
            </a:r>
          </a:p>
          <a:p>
            <a:pPr marL="0" indent="0">
              <a:buNone/>
            </a:pPr>
            <a:r>
              <a:rPr lang="en-US" sz="2800" b="1" dirty="0"/>
              <a:t>“</a:t>
            </a:r>
            <a:r>
              <a:rPr lang="en-US" sz="2800" b="1" i="1" dirty="0"/>
              <a:t>though </a:t>
            </a:r>
            <a:r>
              <a:rPr lang="en-US" sz="2800" b="1" i="1" dirty="0">
                <a:solidFill>
                  <a:srgbClr val="0070C0"/>
                </a:solidFill>
              </a:rPr>
              <a:t>he</a:t>
            </a:r>
            <a:r>
              <a:rPr lang="en-US" sz="2800" b="1" i="1" dirty="0"/>
              <a:t> was in the form of God, did not count equality with God a thing to be grasped, but </a:t>
            </a:r>
            <a:r>
              <a:rPr lang="en-US" sz="2800" b="1" i="1" dirty="0">
                <a:solidFill>
                  <a:srgbClr val="0070C0"/>
                </a:solidFill>
              </a:rPr>
              <a:t>emptied himself</a:t>
            </a:r>
            <a:r>
              <a:rPr lang="en-US" sz="2800" b="1" i="1" dirty="0"/>
              <a:t>, by taking the form of a servant, being born in the likeness of men</a:t>
            </a:r>
            <a:r>
              <a:rPr lang="en-US" sz="2800" b="1" dirty="0"/>
              <a:t>.” </a:t>
            </a:r>
            <a:r>
              <a:rPr lang="en-US" sz="2800" b="1" dirty="0">
                <a:solidFill>
                  <a:srgbClr val="C00000"/>
                </a:solidFill>
              </a:rPr>
              <a:t>Philippians 2:6-7 </a:t>
            </a:r>
          </a:p>
        </p:txBody>
      </p:sp>
    </p:spTree>
    <p:extLst>
      <p:ext uri="{BB962C8B-B14F-4D97-AF65-F5344CB8AC3E}">
        <p14:creationId xmlns:p14="http://schemas.microsoft.com/office/powerpoint/2010/main" val="395125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To give yourself, you must finish well </a:t>
            </a:r>
            <a:r>
              <a:rPr lang="en-US" sz="3600" b="1" i="1" dirty="0">
                <a:effectLst/>
                <a:ea typeface="Calibri" panose="020F0502020204030204" pitchFamily="34" charset="0"/>
              </a:rPr>
              <a:t>(verses 10-12)</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10</a:t>
            </a:r>
            <a:r>
              <a:rPr lang="en-US" sz="2800" b="1" dirty="0"/>
              <a:t> </a:t>
            </a:r>
            <a:r>
              <a:rPr lang="en-US" sz="2800" b="1" i="1" dirty="0"/>
              <a:t>And in this matter I give my judgment: </a:t>
            </a:r>
            <a:r>
              <a:rPr lang="en-US" sz="2800" b="1" i="1" dirty="0">
                <a:solidFill>
                  <a:srgbClr val="0070C0"/>
                </a:solidFill>
              </a:rPr>
              <a:t>this benefits you</a:t>
            </a:r>
            <a:r>
              <a:rPr lang="en-US" sz="2800" b="1" i="1" dirty="0"/>
              <a:t>, who a year ago started not only to do this work but also to desire to do it</a:t>
            </a:r>
            <a:r>
              <a:rPr lang="en-US" sz="2800" b="1" dirty="0"/>
              <a:t>. </a:t>
            </a:r>
            <a:r>
              <a:rPr lang="en-US" sz="2400" b="1" dirty="0">
                <a:solidFill>
                  <a:srgbClr val="FF0000"/>
                </a:solidFill>
              </a:rPr>
              <a:t>11</a:t>
            </a:r>
            <a:r>
              <a:rPr lang="en-US" sz="2800" b="1" dirty="0"/>
              <a:t> </a:t>
            </a:r>
            <a:r>
              <a:rPr lang="en-US" sz="2800" b="1" i="1" dirty="0"/>
              <a:t>So now </a:t>
            </a:r>
            <a:r>
              <a:rPr lang="en-US" sz="2800" b="1" i="1" dirty="0">
                <a:solidFill>
                  <a:srgbClr val="7030A0"/>
                </a:solidFill>
              </a:rPr>
              <a:t>finish doing it </a:t>
            </a:r>
            <a:r>
              <a:rPr lang="en-US" sz="2800" b="1" i="1" dirty="0"/>
              <a:t>as well, </a:t>
            </a:r>
            <a:r>
              <a:rPr lang="en-US" sz="2800" b="1" i="1" dirty="0">
                <a:solidFill>
                  <a:srgbClr val="0070C0"/>
                </a:solidFill>
              </a:rPr>
              <a:t>so that your readiness in desiring it may be matched by your completing it</a:t>
            </a:r>
            <a:r>
              <a:rPr lang="en-US" sz="2800" b="1" i="1" dirty="0"/>
              <a:t> </a:t>
            </a:r>
            <a:r>
              <a:rPr lang="en-US" sz="2800" b="1" i="1" u="sng" dirty="0">
                <a:solidFill>
                  <a:srgbClr val="0070C0"/>
                </a:solidFill>
              </a:rPr>
              <a:t>out of what you have</a:t>
            </a:r>
            <a:r>
              <a:rPr lang="en-US" sz="2800" b="1" dirty="0"/>
              <a:t>. </a:t>
            </a:r>
            <a:r>
              <a:rPr lang="en-US" sz="2400" b="1" dirty="0">
                <a:solidFill>
                  <a:srgbClr val="FF0000"/>
                </a:solidFill>
              </a:rPr>
              <a:t>12</a:t>
            </a:r>
            <a:r>
              <a:rPr lang="en-US" sz="2800" b="1" dirty="0"/>
              <a:t> </a:t>
            </a:r>
            <a:r>
              <a:rPr lang="en-US" sz="2800" b="1" i="1" dirty="0"/>
              <a:t>For if the readiness is there, it is acceptable according to what a person has, not according to what he does not have</a:t>
            </a:r>
            <a:r>
              <a:rPr lang="en-US" sz="2800" b="1" dirty="0"/>
              <a:t>.  </a:t>
            </a:r>
          </a:p>
          <a:p>
            <a:pPr marL="0" indent="0">
              <a:buNone/>
            </a:pPr>
            <a:endParaRPr lang="en-US" sz="8000" b="1" i="1" dirty="0">
              <a:solidFill>
                <a:srgbClr val="C00000"/>
              </a:solidFill>
            </a:endParaRPr>
          </a:p>
        </p:txBody>
      </p:sp>
    </p:spTree>
    <p:extLst>
      <p:ext uri="{BB962C8B-B14F-4D97-AF65-F5344CB8AC3E}">
        <p14:creationId xmlns:p14="http://schemas.microsoft.com/office/powerpoint/2010/main" val="416231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To give yourself, you must finish well </a:t>
            </a:r>
            <a:r>
              <a:rPr lang="en-US" sz="3600" b="1" i="1" dirty="0">
                <a:effectLst/>
                <a:ea typeface="Calibri" panose="020F0502020204030204" pitchFamily="34" charset="0"/>
              </a:rPr>
              <a:t>(verses 10-12)</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10</a:t>
            </a:r>
            <a:r>
              <a:rPr lang="en-US" sz="2800" b="1" dirty="0"/>
              <a:t> </a:t>
            </a:r>
            <a:r>
              <a:rPr lang="en-US" sz="2800" b="1" i="1" dirty="0"/>
              <a:t>And in this matter I give my judgment: </a:t>
            </a:r>
            <a:r>
              <a:rPr lang="en-US" sz="2800" b="1" i="1" dirty="0">
                <a:solidFill>
                  <a:srgbClr val="0070C0"/>
                </a:solidFill>
              </a:rPr>
              <a:t>this benefits you</a:t>
            </a:r>
            <a:r>
              <a:rPr lang="en-US" sz="2800" b="1" i="1" dirty="0"/>
              <a:t>, who a year ago started not only to do this work but also to desire to do it</a:t>
            </a:r>
            <a:r>
              <a:rPr lang="en-US" sz="2800" b="1" dirty="0"/>
              <a:t>. </a:t>
            </a:r>
            <a:r>
              <a:rPr lang="en-US" sz="2400" b="1" dirty="0">
                <a:solidFill>
                  <a:srgbClr val="FF0000"/>
                </a:solidFill>
              </a:rPr>
              <a:t>11</a:t>
            </a:r>
            <a:r>
              <a:rPr lang="en-US" sz="2800" b="1" dirty="0"/>
              <a:t> </a:t>
            </a:r>
            <a:r>
              <a:rPr lang="en-US" sz="2800" b="1" i="1" dirty="0"/>
              <a:t>So now finish doing it as well, so that your readiness in desiring it may be matched by your completing it </a:t>
            </a:r>
            <a:r>
              <a:rPr lang="en-US" sz="2800" b="1" i="1" u="sng" dirty="0">
                <a:solidFill>
                  <a:srgbClr val="0070C0"/>
                </a:solidFill>
              </a:rPr>
              <a:t>out of what you have</a:t>
            </a:r>
            <a:r>
              <a:rPr lang="en-US" sz="2800" b="1" dirty="0"/>
              <a:t>. </a:t>
            </a:r>
            <a:r>
              <a:rPr lang="en-US" sz="2400" b="1" dirty="0">
                <a:solidFill>
                  <a:srgbClr val="FF0000"/>
                </a:solidFill>
              </a:rPr>
              <a:t>12</a:t>
            </a:r>
            <a:r>
              <a:rPr lang="en-US" sz="2800" b="1" dirty="0"/>
              <a:t> </a:t>
            </a:r>
            <a:r>
              <a:rPr lang="en-US" sz="2800" b="1" i="1" dirty="0">
                <a:solidFill>
                  <a:srgbClr val="0070C0"/>
                </a:solidFill>
              </a:rPr>
              <a:t>For if the readiness is there, it is acceptable </a:t>
            </a:r>
            <a:r>
              <a:rPr lang="en-US" sz="2800" b="1" i="1" u="sng" dirty="0">
                <a:solidFill>
                  <a:srgbClr val="0070C0"/>
                </a:solidFill>
              </a:rPr>
              <a:t>according to what a person has</a:t>
            </a:r>
            <a:r>
              <a:rPr lang="en-US" sz="2800" b="1" i="1" dirty="0">
                <a:solidFill>
                  <a:srgbClr val="0070C0"/>
                </a:solidFill>
              </a:rPr>
              <a:t>, not according to what he does not have</a:t>
            </a:r>
            <a:r>
              <a:rPr lang="en-US" sz="2800" b="1" dirty="0"/>
              <a:t>.  </a:t>
            </a:r>
          </a:p>
          <a:p>
            <a:pPr marL="0" indent="0">
              <a:buNone/>
            </a:pPr>
            <a:endParaRPr lang="en-US" sz="8000" b="1" i="1" dirty="0">
              <a:solidFill>
                <a:srgbClr val="C00000"/>
              </a:solidFill>
            </a:endParaRPr>
          </a:p>
        </p:txBody>
      </p:sp>
    </p:spTree>
    <p:extLst>
      <p:ext uri="{BB962C8B-B14F-4D97-AF65-F5344CB8AC3E}">
        <p14:creationId xmlns:p14="http://schemas.microsoft.com/office/powerpoint/2010/main" val="92437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IV. </a:t>
            </a:r>
            <a:r>
              <a:rPr lang="en-US" sz="3600" b="1" dirty="0">
                <a:effectLst/>
                <a:ea typeface="Calibri" panose="020F0502020204030204" pitchFamily="34" charset="0"/>
              </a:rPr>
              <a:t>To give yourself is to give and have enough </a:t>
            </a:r>
            <a:r>
              <a:rPr lang="en-US" sz="3600" b="1" i="1" dirty="0">
                <a:effectLst/>
                <a:ea typeface="Calibri" panose="020F0502020204030204" pitchFamily="34" charset="0"/>
              </a:rPr>
              <a:t>(verses 13-15)</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800" b="1" dirty="0">
                <a:effectLst/>
                <a:ea typeface="Calibri" panose="020F0502020204030204" pitchFamily="34" charset="0"/>
              </a:rPr>
              <a:t>“</a:t>
            </a:r>
            <a:r>
              <a:rPr lang="en-US" sz="2800" b="1" i="1" dirty="0">
                <a:solidFill>
                  <a:srgbClr val="000000"/>
                </a:solidFill>
                <a:effectLst/>
                <a:ea typeface="Calibri" panose="020F0502020204030204" pitchFamily="34" charset="0"/>
              </a:rPr>
              <a:t>You will be enriched in every way to be generous in every way.</a:t>
            </a:r>
            <a:r>
              <a:rPr lang="en-US" sz="2800" b="1" dirty="0">
                <a:solidFill>
                  <a:srgbClr val="000000"/>
                </a:solidFill>
                <a:effectLst/>
                <a:ea typeface="Calibri" panose="020F0502020204030204" pitchFamily="34" charset="0"/>
              </a:rPr>
              <a:t>” </a:t>
            </a:r>
            <a:r>
              <a:rPr lang="en-US" sz="2800" b="1" dirty="0">
                <a:solidFill>
                  <a:srgbClr val="C00000"/>
                </a:solidFill>
                <a:effectLst/>
                <a:ea typeface="Calibri" panose="020F0502020204030204" pitchFamily="34" charset="0"/>
              </a:rPr>
              <a:t>2 Corinthians 9:11</a:t>
            </a:r>
          </a:p>
          <a:p>
            <a:pPr marL="0" indent="0">
              <a:buNone/>
            </a:pPr>
            <a:endParaRPr lang="en-US" sz="2800" b="1" dirty="0">
              <a:solidFill>
                <a:srgbClr val="C00000"/>
              </a:solidFill>
            </a:endParaRPr>
          </a:p>
          <a:p>
            <a:pPr marL="0" indent="0" algn="ctr">
              <a:buNone/>
            </a:pPr>
            <a:r>
              <a:rPr lang="en-US" sz="2800" b="1" i="1" dirty="0">
                <a:solidFill>
                  <a:srgbClr val="7030A0"/>
                </a:solidFill>
              </a:rPr>
              <a:t>Our means to give come from out of His account and not our own. </a:t>
            </a:r>
            <a:endParaRPr lang="en-US" sz="6000" b="1" i="1" dirty="0">
              <a:solidFill>
                <a:srgbClr val="7030A0"/>
              </a:solidFill>
            </a:endParaRPr>
          </a:p>
        </p:txBody>
      </p:sp>
    </p:spTree>
    <p:extLst>
      <p:ext uri="{BB962C8B-B14F-4D97-AF65-F5344CB8AC3E}">
        <p14:creationId xmlns:p14="http://schemas.microsoft.com/office/powerpoint/2010/main" val="325246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IV. </a:t>
            </a:r>
            <a:r>
              <a:rPr lang="en-US" sz="3600" b="1" dirty="0">
                <a:effectLst/>
                <a:ea typeface="Calibri" panose="020F0502020204030204" pitchFamily="34" charset="0"/>
              </a:rPr>
              <a:t>To give yourself is to give and have enough </a:t>
            </a:r>
            <a:r>
              <a:rPr lang="en-US" sz="3600" b="1" i="1" dirty="0">
                <a:effectLst/>
                <a:ea typeface="Calibri" panose="020F0502020204030204" pitchFamily="34" charset="0"/>
              </a:rPr>
              <a:t>(verses 13-15)</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13</a:t>
            </a:r>
            <a:r>
              <a:rPr lang="en-US" sz="2800" b="1" dirty="0"/>
              <a:t> </a:t>
            </a:r>
            <a:r>
              <a:rPr lang="en-US" sz="2800" b="1" i="1" dirty="0"/>
              <a:t>For I do not mean that </a:t>
            </a:r>
            <a:r>
              <a:rPr lang="en-US" sz="2800" b="1" i="1" dirty="0">
                <a:solidFill>
                  <a:srgbClr val="0070C0"/>
                </a:solidFill>
              </a:rPr>
              <a:t>others should be eased and you burdened</a:t>
            </a:r>
            <a:r>
              <a:rPr lang="en-US" sz="2800" b="1" i="1" dirty="0"/>
              <a:t>, but that as a matter of </a:t>
            </a:r>
            <a:r>
              <a:rPr lang="en-US" sz="2800" b="1" i="1" dirty="0">
                <a:solidFill>
                  <a:srgbClr val="7030A0"/>
                </a:solidFill>
              </a:rPr>
              <a:t>fairness</a:t>
            </a:r>
            <a:r>
              <a:rPr lang="en-US" sz="2800" b="1" dirty="0"/>
              <a:t> </a:t>
            </a:r>
            <a:r>
              <a:rPr lang="en-US" sz="2400" b="1" dirty="0">
                <a:solidFill>
                  <a:srgbClr val="FF0000"/>
                </a:solidFill>
              </a:rPr>
              <a:t>14</a:t>
            </a:r>
            <a:r>
              <a:rPr lang="en-US" sz="2800" b="1" dirty="0"/>
              <a:t> </a:t>
            </a:r>
            <a:r>
              <a:rPr lang="en-US" sz="2800" b="1" i="1" dirty="0"/>
              <a:t>your abundance at the present time should supply their need, so that their abundance may supply your need, that there may be </a:t>
            </a:r>
            <a:r>
              <a:rPr lang="en-US" sz="2800" b="1" i="1" dirty="0">
                <a:solidFill>
                  <a:srgbClr val="7030A0"/>
                </a:solidFill>
              </a:rPr>
              <a:t>fairness</a:t>
            </a:r>
            <a:r>
              <a:rPr lang="en-US" sz="2800" b="1" dirty="0"/>
              <a:t>.</a:t>
            </a:r>
            <a:r>
              <a:rPr lang="en-US" sz="2800" b="1" dirty="0">
                <a:solidFill>
                  <a:srgbClr val="FF0000"/>
                </a:solidFill>
              </a:rPr>
              <a:t>*</a:t>
            </a:r>
          </a:p>
          <a:p>
            <a:pPr marL="0" indent="0">
              <a:buNone/>
            </a:pPr>
            <a:endParaRPr lang="en-US" sz="3600" b="1" dirty="0"/>
          </a:p>
          <a:p>
            <a:pPr marL="0" indent="0">
              <a:buNone/>
            </a:pPr>
            <a:endParaRPr lang="en-US" sz="3600" b="1" dirty="0"/>
          </a:p>
          <a:p>
            <a:pPr marL="0" indent="0">
              <a:buNone/>
            </a:pPr>
            <a:r>
              <a:rPr lang="en-US" sz="2800" b="1" dirty="0">
                <a:solidFill>
                  <a:srgbClr val="FF0000"/>
                </a:solidFill>
              </a:rPr>
              <a:t>*</a:t>
            </a:r>
            <a:r>
              <a:rPr lang="en-US" sz="2800" b="1" dirty="0"/>
              <a:t> </a:t>
            </a:r>
            <a:r>
              <a:rPr lang="en-US" sz="2800" b="1" dirty="0">
                <a:solidFill>
                  <a:srgbClr val="7030A0"/>
                </a:solidFill>
              </a:rPr>
              <a:t>a state of matters being held in proper balance</a:t>
            </a:r>
            <a:endParaRPr lang="en-US" sz="2800" b="1" dirty="0"/>
          </a:p>
        </p:txBody>
      </p:sp>
    </p:spTree>
    <p:extLst>
      <p:ext uri="{BB962C8B-B14F-4D97-AF65-F5344CB8AC3E}">
        <p14:creationId xmlns:p14="http://schemas.microsoft.com/office/powerpoint/2010/main" val="293975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ircle(in)">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IV. </a:t>
            </a:r>
            <a:r>
              <a:rPr lang="en-US" sz="3600" b="1" dirty="0">
                <a:effectLst/>
                <a:ea typeface="Calibri" panose="020F0502020204030204" pitchFamily="34" charset="0"/>
              </a:rPr>
              <a:t>To give yourself is to give and have enough </a:t>
            </a:r>
            <a:r>
              <a:rPr lang="en-US" sz="3600" b="1" i="1" dirty="0">
                <a:effectLst/>
                <a:ea typeface="Calibri" panose="020F0502020204030204" pitchFamily="34" charset="0"/>
              </a:rPr>
              <a:t>(verses 13-15)</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13</a:t>
            </a:r>
            <a:r>
              <a:rPr lang="en-US" sz="2800" b="1" dirty="0"/>
              <a:t> </a:t>
            </a:r>
            <a:r>
              <a:rPr lang="en-US" sz="2800" b="1" i="1" dirty="0"/>
              <a:t>For I do not mean that others should be eased and you burdened, but that as a matter of </a:t>
            </a:r>
            <a:r>
              <a:rPr lang="en-US" sz="2800" b="1" i="1" dirty="0">
                <a:solidFill>
                  <a:srgbClr val="7030A0"/>
                </a:solidFill>
              </a:rPr>
              <a:t>fairness</a:t>
            </a:r>
            <a:r>
              <a:rPr lang="en-US" sz="2800" b="1" dirty="0"/>
              <a:t> </a:t>
            </a:r>
            <a:r>
              <a:rPr lang="en-US" sz="2400" b="1" dirty="0">
                <a:solidFill>
                  <a:srgbClr val="FF0000"/>
                </a:solidFill>
              </a:rPr>
              <a:t>14</a:t>
            </a:r>
            <a:r>
              <a:rPr lang="en-US" sz="2800" b="1" dirty="0"/>
              <a:t> </a:t>
            </a:r>
            <a:r>
              <a:rPr lang="en-US" sz="2800" b="1" i="1" dirty="0">
                <a:solidFill>
                  <a:srgbClr val="0070C0"/>
                </a:solidFill>
              </a:rPr>
              <a:t>your abundance </a:t>
            </a:r>
            <a:r>
              <a:rPr lang="en-US" sz="2800" b="1" i="1" u="sng" dirty="0">
                <a:solidFill>
                  <a:srgbClr val="0070C0"/>
                </a:solidFill>
              </a:rPr>
              <a:t>at the present time</a:t>
            </a:r>
            <a:r>
              <a:rPr lang="en-US" sz="2800" b="1" i="1" dirty="0">
                <a:solidFill>
                  <a:srgbClr val="0070C0"/>
                </a:solidFill>
              </a:rPr>
              <a:t> should supply their need, so that their abundance may supply your need</a:t>
            </a:r>
            <a:r>
              <a:rPr lang="en-US" sz="2800" b="1" i="1" dirty="0"/>
              <a:t>, that there may be </a:t>
            </a:r>
            <a:r>
              <a:rPr lang="en-US" sz="2800" b="1" i="1" dirty="0">
                <a:solidFill>
                  <a:srgbClr val="7030A0"/>
                </a:solidFill>
              </a:rPr>
              <a:t>fairness</a:t>
            </a:r>
            <a:r>
              <a:rPr lang="en-US" sz="2800" b="1" dirty="0"/>
              <a:t>.</a:t>
            </a:r>
            <a:r>
              <a:rPr lang="en-US" sz="2800" b="1" dirty="0">
                <a:solidFill>
                  <a:srgbClr val="FF0000"/>
                </a:solidFill>
              </a:rPr>
              <a:t>*</a:t>
            </a:r>
          </a:p>
          <a:p>
            <a:pPr marL="0" indent="0">
              <a:buNone/>
            </a:pPr>
            <a:r>
              <a:rPr lang="en-US" sz="2800" b="1" dirty="0"/>
              <a:t>“</a:t>
            </a:r>
            <a:r>
              <a:rPr lang="en-US" sz="2800" b="1" i="1" dirty="0"/>
              <a:t>Each one must give as he has decided in his heart, not reluctantly or under compulsion, for God loves a cheerful giver</a:t>
            </a:r>
            <a:r>
              <a:rPr lang="en-US" sz="2800" b="1" dirty="0"/>
              <a:t>.” </a:t>
            </a:r>
            <a:r>
              <a:rPr lang="en-US" sz="2800" b="1" dirty="0">
                <a:solidFill>
                  <a:srgbClr val="C00000"/>
                </a:solidFill>
              </a:rPr>
              <a:t>2 Corinthians 9:7 </a:t>
            </a:r>
            <a:endParaRPr lang="en-US" sz="2800" b="1" dirty="0"/>
          </a:p>
          <a:p>
            <a:pPr marL="0" indent="0">
              <a:buNone/>
            </a:pPr>
            <a:r>
              <a:rPr lang="en-US" sz="2800" b="1" dirty="0">
                <a:solidFill>
                  <a:srgbClr val="FF0000"/>
                </a:solidFill>
              </a:rPr>
              <a:t>*</a:t>
            </a:r>
            <a:r>
              <a:rPr lang="en-US" sz="2800" b="1" dirty="0"/>
              <a:t> </a:t>
            </a:r>
            <a:r>
              <a:rPr lang="en-US" sz="2800" b="1" dirty="0">
                <a:solidFill>
                  <a:srgbClr val="7030A0"/>
                </a:solidFill>
              </a:rPr>
              <a:t>a state of matters being held in proper balance</a:t>
            </a:r>
            <a:endParaRPr lang="en-US" sz="2800" b="1" dirty="0"/>
          </a:p>
        </p:txBody>
      </p:sp>
    </p:spTree>
    <p:extLst>
      <p:ext uri="{BB962C8B-B14F-4D97-AF65-F5344CB8AC3E}">
        <p14:creationId xmlns:p14="http://schemas.microsoft.com/office/powerpoint/2010/main" val="8813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IV. </a:t>
            </a:r>
            <a:r>
              <a:rPr lang="en-US" sz="3600" b="1" dirty="0">
                <a:effectLst/>
                <a:ea typeface="Calibri" panose="020F0502020204030204" pitchFamily="34" charset="0"/>
              </a:rPr>
              <a:t>To give yourself is to give and have enough </a:t>
            </a:r>
            <a:r>
              <a:rPr lang="en-US" sz="3600" b="1" i="1" dirty="0">
                <a:effectLst/>
                <a:ea typeface="Calibri" panose="020F0502020204030204" pitchFamily="34" charset="0"/>
              </a:rPr>
              <a:t>(verses 13-15)</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15</a:t>
            </a:r>
            <a:r>
              <a:rPr lang="en-US" sz="2800" b="1" dirty="0"/>
              <a:t> </a:t>
            </a:r>
            <a:r>
              <a:rPr lang="en-US" sz="2800" b="1" i="1" dirty="0"/>
              <a:t>As it is written, “Whoever gathered much had nothing left over, and whoever gathered little had no lack.”</a:t>
            </a:r>
          </a:p>
          <a:p>
            <a:pPr marL="0" indent="0">
              <a:buNone/>
            </a:pPr>
            <a:r>
              <a:rPr lang="en-US" sz="2800" b="1" dirty="0"/>
              <a:t>“</a:t>
            </a:r>
            <a:r>
              <a:rPr lang="en-US" sz="2800" b="1" i="1" dirty="0"/>
              <a:t>the </a:t>
            </a:r>
            <a:r>
              <a:rPr lang="en-US" sz="2800" b="1" i="1" cap="small" dirty="0"/>
              <a:t>Lord</a:t>
            </a:r>
            <a:r>
              <a:rPr lang="en-US" sz="2800" b="1" i="1" dirty="0"/>
              <a:t> said to Moses, ‘Behold, I am about to rain bread from heaven for you, and the people shall go out and gather a day’s portion every day, </a:t>
            </a:r>
            <a:r>
              <a:rPr lang="en-US" sz="2800" b="1" i="1" dirty="0">
                <a:solidFill>
                  <a:srgbClr val="0070C0"/>
                </a:solidFill>
              </a:rPr>
              <a:t>that I may </a:t>
            </a:r>
            <a:r>
              <a:rPr lang="en-US" sz="2800" b="1" i="1" dirty="0">
                <a:solidFill>
                  <a:srgbClr val="7030A0"/>
                </a:solidFill>
              </a:rPr>
              <a:t>test</a:t>
            </a:r>
            <a:r>
              <a:rPr lang="en-US" sz="2800" b="1" i="1" dirty="0">
                <a:solidFill>
                  <a:srgbClr val="0070C0"/>
                </a:solidFill>
              </a:rPr>
              <a:t> them, whether they will walk in my law or not</a:t>
            </a:r>
            <a:r>
              <a:rPr lang="en-US" sz="2800" b="1" i="1" dirty="0"/>
              <a:t>.’</a:t>
            </a:r>
            <a:r>
              <a:rPr lang="en-US" sz="2800" b="1" dirty="0"/>
              <a:t>” </a:t>
            </a:r>
            <a:r>
              <a:rPr lang="en-US" sz="2800" b="1" dirty="0">
                <a:solidFill>
                  <a:srgbClr val="C00000"/>
                </a:solidFill>
              </a:rPr>
              <a:t>Exodus 16:4</a:t>
            </a:r>
          </a:p>
          <a:p>
            <a:pPr marL="0" indent="0">
              <a:buNone/>
            </a:pPr>
            <a:r>
              <a:rPr lang="en-US" sz="2400" b="1" dirty="0">
                <a:solidFill>
                  <a:srgbClr val="FF0000"/>
                </a:solidFill>
              </a:rPr>
              <a:t>2</a:t>
            </a:r>
            <a:r>
              <a:rPr lang="en-US" sz="2800" b="1" i="1" dirty="0"/>
              <a:t> …</a:t>
            </a:r>
            <a:r>
              <a:rPr lang="en-US" sz="2800" b="1" i="1" dirty="0">
                <a:solidFill>
                  <a:srgbClr val="0070C0"/>
                </a:solidFill>
              </a:rPr>
              <a:t>in a severe </a:t>
            </a:r>
            <a:r>
              <a:rPr lang="en-US" sz="2800" b="1" i="1" dirty="0">
                <a:solidFill>
                  <a:srgbClr val="7030A0"/>
                </a:solidFill>
              </a:rPr>
              <a:t>test </a:t>
            </a:r>
            <a:r>
              <a:rPr lang="en-US" sz="2800" b="1" i="1" dirty="0">
                <a:solidFill>
                  <a:srgbClr val="0070C0"/>
                </a:solidFill>
              </a:rPr>
              <a:t>of affliction</a:t>
            </a:r>
            <a:r>
              <a:rPr lang="en-US" sz="2800" b="1" i="1" dirty="0"/>
              <a:t>, their abundance of joy and their extreme poverty have overflowed in a wealth of generosity on their part</a:t>
            </a:r>
            <a:r>
              <a:rPr lang="en-US" sz="2800" b="1" dirty="0"/>
              <a:t>. </a:t>
            </a:r>
            <a:endParaRPr lang="en-US" sz="2800" b="1" dirty="0">
              <a:solidFill>
                <a:srgbClr val="C00000"/>
              </a:solidFill>
            </a:endParaRPr>
          </a:p>
          <a:p>
            <a:pPr marL="0" indent="0">
              <a:buNone/>
            </a:pPr>
            <a:endParaRPr lang="en-US" sz="3600" b="1" dirty="0"/>
          </a:p>
        </p:txBody>
      </p:sp>
    </p:spTree>
    <p:extLst>
      <p:ext uri="{BB962C8B-B14F-4D97-AF65-F5344CB8AC3E}">
        <p14:creationId xmlns:p14="http://schemas.microsoft.com/office/powerpoint/2010/main" val="141479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7C15-139C-43B3-9BA8-8362587F2640}"/>
              </a:ext>
            </a:extLst>
          </p:cNvPr>
          <p:cNvSpPr>
            <a:spLocks noGrp="1"/>
          </p:cNvSpPr>
          <p:nvPr>
            <p:ph type="ctrTitle"/>
          </p:nvPr>
        </p:nvSpPr>
        <p:spPr>
          <a:xfrm>
            <a:off x="5486400" y="3417733"/>
            <a:ext cx="6705600" cy="2057400"/>
          </a:xfrm>
          <a:noFill/>
        </p:spPr>
        <p:txBody>
          <a:bodyPr/>
          <a:lstStyle/>
          <a:p>
            <a:pPr algn="ctr"/>
            <a:r>
              <a:rPr lang="en-US" sz="4800" b="1" dirty="0">
                <a:solidFill>
                  <a:schemeClr val="bg1"/>
                </a:solidFill>
              </a:rPr>
              <a:t>Give yourself</a:t>
            </a:r>
            <a:br>
              <a:rPr lang="en-US" sz="4800" b="1" dirty="0">
                <a:solidFill>
                  <a:schemeClr val="bg1"/>
                </a:solidFill>
              </a:rPr>
            </a:br>
            <a:endParaRPr lang="en-US" sz="4800" b="1" i="1" dirty="0">
              <a:solidFill>
                <a:schemeClr val="bg1"/>
              </a:solidFill>
            </a:endParaRPr>
          </a:p>
        </p:txBody>
      </p:sp>
    </p:spTree>
    <p:extLst>
      <p:ext uri="{BB962C8B-B14F-4D97-AF65-F5344CB8AC3E}">
        <p14:creationId xmlns:p14="http://schemas.microsoft.com/office/powerpoint/2010/main" val="167376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D80A9-36E1-4DBB-9EF1-B92F135A6391}"/>
              </a:ext>
            </a:extLst>
          </p:cNvPr>
          <p:cNvSpPr>
            <a:spLocks noGrp="1"/>
          </p:cNvSpPr>
          <p:nvPr>
            <p:ph idx="1"/>
          </p:nvPr>
        </p:nvSpPr>
        <p:spPr/>
        <p:txBody>
          <a:bodyPr/>
          <a:lstStyle/>
          <a:p>
            <a:pPr marL="0" indent="0">
              <a:buNone/>
            </a:pPr>
            <a:endParaRPr lang="en-US" sz="1800" dirty="0">
              <a:solidFill>
                <a:srgbClr val="000000"/>
              </a:solidFill>
              <a:effectLst/>
              <a:latin typeface="Times New Roman" panose="02020603050405020304" pitchFamily="18" charset="0"/>
              <a:ea typeface="Calibri" panose="020F0502020204030204" pitchFamily="34" charset="0"/>
            </a:endParaRPr>
          </a:p>
          <a:p>
            <a:pPr marL="0" indent="0">
              <a:buNone/>
            </a:pPr>
            <a:endParaRPr lang="en-US" sz="1800" dirty="0">
              <a:solidFill>
                <a:srgbClr val="000000"/>
              </a:solidFill>
              <a:latin typeface="Times New Roman" panose="02020603050405020304" pitchFamily="18" charset="0"/>
              <a:ea typeface="Calibri" panose="020F0502020204030204" pitchFamily="34" charset="0"/>
            </a:endParaRPr>
          </a:p>
          <a:p>
            <a:pPr marL="0" indent="0">
              <a:buNone/>
            </a:pPr>
            <a:endParaRPr lang="en-US" sz="1800" dirty="0">
              <a:solidFill>
                <a:srgbClr val="000000"/>
              </a:solidFill>
              <a:effectLst/>
              <a:latin typeface="Times New Roman" panose="02020603050405020304" pitchFamily="18" charset="0"/>
              <a:ea typeface="Calibri" panose="020F0502020204030204" pitchFamily="34" charset="0"/>
            </a:endParaRPr>
          </a:p>
          <a:p>
            <a:pPr marL="0" indent="0">
              <a:buNone/>
            </a:pPr>
            <a:endParaRPr lang="en-US" sz="1800" dirty="0">
              <a:solidFill>
                <a:srgbClr val="000000"/>
              </a:solidFill>
              <a:latin typeface="Times New Roman" panose="02020603050405020304" pitchFamily="18" charset="0"/>
              <a:ea typeface="Calibri" panose="020F0502020204030204" pitchFamily="34" charset="0"/>
            </a:endParaRPr>
          </a:p>
          <a:p>
            <a:pPr marL="0" indent="0">
              <a:buNone/>
            </a:pPr>
            <a:r>
              <a:rPr lang="en-US" sz="2800" b="1" dirty="0">
                <a:solidFill>
                  <a:srgbClr val="000000"/>
                </a:solidFill>
                <a:effectLst/>
                <a:ea typeface="Calibri" panose="020F0502020204030204" pitchFamily="34" charset="0"/>
              </a:rPr>
              <a:t>“</a:t>
            </a:r>
            <a:r>
              <a:rPr lang="en-US" sz="2800" b="1" i="1" dirty="0">
                <a:solidFill>
                  <a:srgbClr val="000000"/>
                </a:solidFill>
                <a:effectLst/>
                <a:ea typeface="Calibri" panose="020F0502020204030204" pitchFamily="34" charset="0"/>
              </a:rPr>
              <a:t>I rejoice, because I have complete confidence in you!</a:t>
            </a:r>
            <a:r>
              <a:rPr lang="en-US" sz="2800" b="1" dirty="0">
                <a:solidFill>
                  <a:srgbClr val="000000"/>
                </a:solidFill>
                <a:effectLst/>
                <a:ea typeface="Calibri" panose="020F0502020204030204" pitchFamily="34" charset="0"/>
              </a:rPr>
              <a:t>” </a:t>
            </a:r>
            <a:r>
              <a:rPr lang="en-US" sz="2800" b="1" dirty="0">
                <a:solidFill>
                  <a:srgbClr val="C00000"/>
                </a:solidFill>
                <a:ea typeface="Calibri" panose="020F0502020204030204" pitchFamily="34" charset="0"/>
              </a:rPr>
              <a:t>2 Corinthians </a:t>
            </a:r>
            <a:r>
              <a:rPr lang="en-US" sz="2800" b="1" dirty="0">
                <a:solidFill>
                  <a:srgbClr val="C00000"/>
                </a:solidFill>
                <a:effectLst/>
                <a:ea typeface="Calibri" panose="020F0502020204030204" pitchFamily="34" charset="0"/>
              </a:rPr>
              <a:t>7:16</a:t>
            </a:r>
          </a:p>
          <a:p>
            <a:pPr marL="0" indent="0">
              <a:buNone/>
            </a:pPr>
            <a:r>
              <a:rPr lang="en-US" sz="2800" b="1" i="1" dirty="0"/>
              <a:t>“…let us consider how to stir up one another to love and good works</a:t>
            </a:r>
            <a:r>
              <a:rPr lang="en-US" sz="2800" b="1" dirty="0"/>
              <a:t>.” </a:t>
            </a:r>
            <a:r>
              <a:rPr lang="en-US" sz="2800" b="1" dirty="0">
                <a:solidFill>
                  <a:srgbClr val="C00000"/>
                </a:solidFill>
              </a:rPr>
              <a:t>Hebrews 10:24 </a:t>
            </a:r>
            <a:endParaRPr lang="en-US" sz="4000" b="1" dirty="0">
              <a:solidFill>
                <a:srgbClr val="C00000"/>
              </a:solidFill>
            </a:endParaRPr>
          </a:p>
        </p:txBody>
      </p:sp>
      <p:pic>
        <p:nvPicPr>
          <p:cNvPr id="1026" name="Picture 2" descr="The Church in Corinth">
            <a:extLst>
              <a:ext uri="{FF2B5EF4-FFF2-40B4-BE49-F238E27FC236}">
                <a16:creationId xmlns:a16="http://schemas.microsoft.com/office/drawing/2014/main" id="{A5C92F25-F2EA-4CE1-A0D7-20292BC4B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753" y="0"/>
            <a:ext cx="5970494" cy="335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4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7C15-139C-43B3-9BA8-8362587F2640}"/>
              </a:ext>
            </a:extLst>
          </p:cNvPr>
          <p:cNvSpPr>
            <a:spLocks noGrp="1"/>
          </p:cNvSpPr>
          <p:nvPr>
            <p:ph type="ctrTitle"/>
          </p:nvPr>
        </p:nvSpPr>
        <p:spPr>
          <a:xfrm>
            <a:off x="5486400" y="3417733"/>
            <a:ext cx="6705600" cy="2057400"/>
          </a:xfrm>
          <a:noFill/>
        </p:spPr>
        <p:txBody>
          <a:bodyPr/>
          <a:lstStyle/>
          <a:p>
            <a:pPr algn="ctr"/>
            <a:r>
              <a:rPr lang="en-US" sz="4800" b="1" dirty="0">
                <a:solidFill>
                  <a:schemeClr val="bg1"/>
                </a:solidFill>
              </a:rPr>
              <a:t>Give yourself</a:t>
            </a:r>
            <a:br>
              <a:rPr lang="en-US" sz="4800" b="1" dirty="0">
                <a:solidFill>
                  <a:schemeClr val="bg1"/>
                </a:solidFill>
              </a:rPr>
            </a:br>
            <a:r>
              <a:rPr lang="en-US" sz="3600" b="1" i="1" dirty="0">
                <a:solidFill>
                  <a:schemeClr val="bg1"/>
                </a:solidFill>
              </a:rPr>
              <a:t>2 Corinthians 8:1-15 </a:t>
            </a:r>
            <a:endParaRPr lang="en-US" sz="4800" b="1" i="1" dirty="0">
              <a:solidFill>
                <a:schemeClr val="bg1"/>
              </a:solidFill>
            </a:endParaRPr>
          </a:p>
        </p:txBody>
      </p:sp>
    </p:spTree>
    <p:extLst>
      <p:ext uri="{BB962C8B-B14F-4D97-AF65-F5344CB8AC3E}">
        <p14:creationId xmlns:p14="http://schemas.microsoft.com/office/powerpoint/2010/main" val="383365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Macedonians gave themselves to the Lord and received His amazing grace </a:t>
            </a:r>
            <a:r>
              <a:rPr lang="en-US" sz="3600" b="1" i="1" dirty="0">
                <a:effectLst/>
                <a:ea typeface="Calibri" panose="020F0502020204030204" pitchFamily="34" charset="0"/>
              </a:rPr>
              <a:t>(verses 1-5)</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800" b="1" dirty="0">
                <a:effectLst/>
                <a:ea typeface="Calibri" panose="020F0502020204030204" pitchFamily="34" charset="0"/>
              </a:rPr>
              <a:t>“</a:t>
            </a:r>
            <a:r>
              <a:rPr lang="en-US" sz="2800" b="1" i="1" dirty="0">
                <a:solidFill>
                  <a:srgbClr val="000000"/>
                </a:solidFill>
                <a:effectLst/>
                <a:ea typeface="Calibri" panose="020F0502020204030204" pitchFamily="34" charset="0"/>
              </a:rPr>
              <a:t>Now concerning </a:t>
            </a:r>
            <a:r>
              <a:rPr lang="en-US" sz="2800" b="1" i="1" dirty="0">
                <a:solidFill>
                  <a:srgbClr val="0070C0"/>
                </a:solidFill>
                <a:effectLst/>
                <a:ea typeface="Calibri" panose="020F0502020204030204" pitchFamily="34" charset="0"/>
              </a:rPr>
              <a:t>the collection for the saints</a:t>
            </a:r>
            <a:r>
              <a:rPr lang="en-US" sz="2800" b="1" i="1" dirty="0">
                <a:solidFill>
                  <a:srgbClr val="000000"/>
                </a:solidFill>
                <a:effectLst/>
                <a:ea typeface="Calibri" panose="020F0502020204030204" pitchFamily="34" charset="0"/>
              </a:rPr>
              <a:t>: </a:t>
            </a:r>
            <a:r>
              <a:rPr lang="en-US" sz="2800" b="1" i="1" dirty="0">
                <a:solidFill>
                  <a:srgbClr val="0070C0"/>
                </a:solidFill>
                <a:effectLst/>
                <a:ea typeface="Calibri" panose="020F0502020204030204" pitchFamily="34" charset="0"/>
              </a:rPr>
              <a:t>as I directed the churches of Galatia, so you also are to do</a:t>
            </a:r>
            <a:r>
              <a:rPr lang="en-US" sz="2800" b="1" i="1" dirty="0">
                <a:solidFill>
                  <a:srgbClr val="000000"/>
                </a:solidFill>
                <a:effectLst/>
                <a:ea typeface="Calibri" panose="020F0502020204030204" pitchFamily="34" charset="0"/>
              </a:rPr>
              <a:t>. On </a:t>
            </a:r>
            <a:r>
              <a:rPr lang="en-US" sz="2800" b="1" i="1" dirty="0">
                <a:solidFill>
                  <a:srgbClr val="0070C0"/>
                </a:solidFill>
                <a:effectLst/>
                <a:ea typeface="Calibri" panose="020F0502020204030204" pitchFamily="34" charset="0"/>
              </a:rPr>
              <a:t>the first day of every week, each of you is to put something aside and store it up</a:t>
            </a:r>
            <a:r>
              <a:rPr lang="en-US" sz="2800" b="1" i="1" dirty="0">
                <a:solidFill>
                  <a:srgbClr val="000000"/>
                </a:solidFill>
                <a:effectLst/>
                <a:ea typeface="Calibri" panose="020F0502020204030204" pitchFamily="34" charset="0"/>
              </a:rPr>
              <a:t>, as he may prosper, </a:t>
            </a:r>
            <a:r>
              <a:rPr lang="en-US" sz="2800" b="1" i="1" dirty="0">
                <a:solidFill>
                  <a:srgbClr val="0070C0"/>
                </a:solidFill>
                <a:effectLst/>
                <a:ea typeface="Calibri" panose="020F0502020204030204" pitchFamily="34" charset="0"/>
              </a:rPr>
              <a:t>so that there will be no collecting when I come</a:t>
            </a:r>
            <a:r>
              <a:rPr lang="en-US" sz="2800" b="1" i="1" dirty="0">
                <a:solidFill>
                  <a:srgbClr val="000000"/>
                </a:solidFill>
                <a:effectLst/>
                <a:ea typeface="Calibri" panose="020F0502020204030204" pitchFamily="34" charset="0"/>
              </a:rPr>
              <a:t>. And when I arrive, I will send those whom you accredit by letter to carry your gift to Jerusalem.</a:t>
            </a:r>
            <a:r>
              <a:rPr lang="en-US" sz="2800" b="1" dirty="0">
                <a:solidFill>
                  <a:srgbClr val="000000"/>
                </a:solidFill>
                <a:effectLst/>
                <a:ea typeface="Calibri" panose="020F0502020204030204" pitchFamily="34" charset="0"/>
              </a:rPr>
              <a:t>” </a:t>
            </a:r>
            <a:r>
              <a:rPr lang="en-US" sz="2800" b="1" dirty="0">
                <a:solidFill>
                  <a:srgbClr val="C00000"/>
                </a:solidFill>
                <a:effectLst/>
                <a:ea typeface="Calibri" panose="020F0502020204030204" pitchFamily="34" charset="0"/>
              </a:rPr>
              <a:t>1 Corinthians 16:1-3</a:t>
            </a:r>
            <a:endParaRPr lang="en-US" sz="2800" b="1" dirty="0">
              <a:solidFill>
                <a:srgbClr val="C00000"/>
              </a:solidFill>
            </a:endParaRPr>
          </a:p>
        </p:txBody>
      </p:sp>
    </p:spTree>
    <p:extLst>
      <p:ext uri="{BB962C8B-B14F-4D97-AF65-F5344CB8AC3E}">
        <p14:creationId xmlns:p14="http://schemas.microsoft.com/office/powerpoint/2010/main" val="40859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Macedonians gave themselves to the Lord and received His amazing grace </a:t>
            </a:r>
            <a:r>
              <a:rPr lang="en-US" sz="3600" b="1" i="1" dirty="0">
                <a:effectLst/>
                <a:ea typeface="Calibri" panose="020F0502020204030204" pitchFamily="34" charset="0"/>
              </a:rPr>
              <a:t>(verses 1-5)</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400" b="1" dirty="0">
                <a:solidFill>
                  <a:srgbClr val="FF0000"/>
                </a:solidFill>
              </a:rPr>
              <a:t>1</a:t>
            </a:r>
            <a:r>
              <a:rPr lang="en-US" sz="2800" b="1" dirty="0"/>
              <a:t> </a:t>
            </a:r>
            <a:r>
              <a:rPr lang="en-US" sz="2800" b="1" i="1" dirty="0"/>
              <a:t>We want you to know, brothers, about the grace of God that has been given among the churches of Macedonia</a:t>
            </a:r>
            <a:r>
              <a:rPr lang="en-US" sz="2800" b="1" dirty="0"/>
              <a:t>, </a:t>
            </a:r>
            <a:r>
              <a:rPr lang="en-US" sz="2400" b="1" dirty="0">
                <a:solidFill>
                  <a:srgbClr val="FF0000"/>
                </a:solidFill>
              </a:rPr>
              <a:t>2</a:t>
            </a:r>
            <a:r>
              <a:rPr lang="en-US" sz="2800" b="1" dirty="0"/>
              <a:t> </a:t>
            </a:r>
            <a:r>
              <a:rPr lang="en-US" sz="2800" b="1" i="1" dirty="0"/>
              <a:t>for </a:t>
            </a:r>
            <a:r>
              <a:rPr lang="en-US" sz="2800" b="1" i="1" dirty="0">
                <a:solidFill>
                  <a:srgbClr val="0070C0"/>
                </a:solidFill>
              </a:rPr>
              <a:t>in</a:t>
            </a:r>
            <a:r>
              <a:rPr lang="en-US" sz="2800" b="1" i="1" dirty="0"/>
              <a:t> a </a:t>
            </a:r>
            <a:r>
              <a:rPr lang="en-US" sz="2800" b="1" i="1" dirty="0">
                <a:solidFill>
                  <a:srgbClr val="0070C0"/>
                </a:solidFill>
              </a:rPr>
              <a:t>severe</a:t>
            </a:r>
            <a:r>
              <a:rPr lang="en-US" sz="2800" b="1" i="1" dirty="0"/>
              <a:t> test of </a:t>
            </a:r>
            <a:r>
              <a:rPr lang="en-US" sz="2800" b="1" i="1" dirty="0">
                <a:solidFill>
                  <a:srgbClr val="0070C0"/>
                </a:solidFill>
              </a:rPr>
              <a:t>affliction</a:t>
            </a:r>
            <a:r>
              <a:rPr lang="en-US" sz="2800" b="1" i="1" dirty="0"/>
              <a:t>, their </a:t>
            </a:r>
            <a:r>
              <a:rPr lang="en-US" sz="2800" b="1" i="1" dirty="0">
                <a:solidFill>
                  <a:srgbClr val="0070C0"/>
                </a:solidFill>
              </a:rPr>
              <a:t>abundance of joy and</a:t>
            </a:r>
            <a:r>
              <a:rPr lang="en-US" sz="2800" b="1" i="1" dirty="0"/>
              <a:t> their </a:t>
            </a:r>
            <a:r>
              <a:rPr lang="en-US" sz="2800" b="1" i="1" dirty="0">
                <a:solidFill>
                  <a:srgbClr val="0070C0"/>
                </a:solidFill>
              </a:rPr>
              <a:t>extreme poverty </a:t>
            </a:r>
            <a:r>
              <a:rPr lang="en-US" sz="2800" b="1" i="1" dirty="0"/>
              <a:t>have overflowed in a wealth of generosity on their part</a:t>
            </a:r>
            <a:r>
              <a:rPr lang="en-US" sz="2800" b="1" dirty="0"/>
              <a:t>. </a:t>
            </a:r>
            <a:r>
              <a:rPr lang="en-US" sz="2400" b="1" dirty="0">
                <a:solidFill>
                  <a:srgbClr val="FF0000"/>
                </a:solidFill>
              </a:rPr>
              <a:t>3</a:t>
            </a:r>
            <a:r>
              <a:rPr lang="en-US" sz="2800" b="1" dirty="0"/>
              <a:t> </a:t>
            </a:r>
            <a:r>
              <a:rPr lang="en-US" sz="2800" b="1" i="1" dirty="0"/>
              <a:t>For </a:t>
            </a:r>
            <a:r>
              <a:rPr lang="en-US" sz="2800" b="1" i="1" dirty="0">
                <a:solidFill>
                  <a:srgbClr val="0070C0"/>
                </a:solidFill>
              </a:rPr>
              <a:t>they gave </a:t>
            </a:r>
            <a:r>
              <a:rPr lang="en-US" sz="2800" b="1" i="1" dirty="0"/>
              <a:t>according to their means, as </a:t>
            </a:r>
            <a:r>
              <a:rPr lang="en-US" sz="2800" b="1" i="1" dirty="0">
                <a:solidFill>
                  <a:srgbClr val="0070C0"/>
                </a:solidFill>
              </a:rPr>
              <a:t>I can testify</a:t>
            </a:r>
            <a:r>
              <a:rPr lang="en-US" sz="2800" b="1" i="1" dirty="0"/>
              <a:t>, and </a:t>
            </a:r>
            <a:r>
              <a:rPr lang="en-US" sz="2800" b="1" i="1" dirty="0">
                <a:solidFill>
                  <a:srgbClr val="0070C0"/>
                </a:solidFill>
              </a:rPr>
              <a:t>beyond their means</a:t>
            </a:r>
            <a:r>
              <a:rPr lang="en-US" sz="2800" b="1" i="1" dirty="0"/>
              <a:t>, of their own accord</a:t>
            </a:r>
            <a:r>
              <a:rPr lang="en-US" sz="2800" b="1" dirty="0"/>
              <a:t>, </a:t>
            </a:r>
            <a:r>
              <a:rPr lang="en-US" sz="2400" b="1" dirty="0">
                <a:solidFill>
                  <a:srgbClr val="FF0000"/>
                </a:solidFill>
              </a:rPr>
              <a:t>4</a:t>
            </a:r>
            <a:r>
              <a:rPr lang="en-US" sz="2800" b="1" dirty="0"/>
              <a:t> </a:t>
            </a:r>
            <a:r>
              <a:rPr lang="en-US" sz="2800" b="1" i="1" dirty="0">
                <a:solidFill>
                  <a:srgbClr val="0070C0"/>
                </a:solidFill>
              </a:rPr>
              <a:t>begging us earnestly for the favor of taking part in the relief of the saints</a:t>
            </a:r>
            <a:r>
              <a:rPr lang="en-US" sz="2800" b="1" dirty="0"/>
              <a:t>— </a:t>
            </a:r>
            <a:r>
              <a:rPr lang="en-US" sz="2400" b="1" dirty="0">
                <a:solidFill>
                  <a:srgbClr val="FF0000"/>
                </a:solidFill>
              </a:rPr>
              <a:t>5</a:t>
            </a:r>
            <a:r>
              <a:rPr lang="en-US" sz="2800" b="1" dirty="0"/>
              <a:t> </a:t>
            </a:r>
            <a:r>
              <a:rPr lang="en-US" sz="2800" b="1" i="1" dirty="0"/>
              <a:t>and this, not as we expected, but they gave themselves first to the Lord and then by the will of God to us</a:t>
            </a:r>
            <a:r>
              <a:rPr lang="en-US" sz="2800" b="1" dirty="0"/>
              <a:t>. </a:t>
            </a:r>
          </a:p>
          <a:p>
            <a:pPr marL="0" indent="0">
              <a:buNone/>
            </a:pPr>
            <a:endParaRPr lang="en-US" sz="3600" b="1" dirty="0"/>
          </a:p>
        </p:txBody>
      </p:sp>
    </p:spTree>
    <p:extLst>
      <p:ext uri="{BB962C8B-B14F-4D97-AF65-F5344CB8AC3E}">
        <p14:creationId xmlns:p14="http://schemas.microsoft.com/office/powerpoint/2010/main" val="33436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Macedonians gave themselves to the Lord and received His amazing grace </a:t>
            </a:r>
            <a:r>
              <a:rPr lang="en-US" sz="3600" b="1" i="1" dirty="0">
                <a:effectLst/>
                <a:ea typeface="Calibri" panose="020F0502020204030204" pitchFamily="34" charset="0"/>
              </a:rPr>
              <a:t>(verses 1-5)</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400" b="1" dirty="0">
                <a:solidFill>
                  <a:srgbClr val="FF0000"/>
                </a:solidFill>
              </a:rPr>
              <a:t>1</a:t>
            </a:r>
            <a:r>
              <a:rPr lang="en-US" sz="2800" b="1" dirty="0"/>
              <a:t> </a:t>
            </a:r>
            <a:r>
              <a:rPr lang="en-US" sz="2800" b="1" i="1" dirty="0"/>
              <a:t>We want you to know, brothers, about </a:t>
            </a:r>
            <a:r>
              <a:rPr lang="en-US" sz="2800" b="1" i="1" u="sng" dirty="0">
                <a:solidFill>
                  <a:srgbClr val="0070C0"/>
                </a:solidFill>
              </a:rPr>
              <a:t>the grace of God </a:t>
            </a:r>
            <a:r>
              <a:rPr lang="en-US" sz="2800" b="1" i="1" dirty="0">
                <a:solidFill>
                  <a:srgbClr val="0070C0"/>
                </a:solidFill>
              </a:rPr>
              <a:t>that </a:t>
            </a:r>
            <a:r>
              <a:rPr lang="en-US" sz="2800" b="1" i="1" u="sng" dirty="0">
                <a:solidFill>
                  <a:srgbClr val="0070C0"/>
                </a:solidFill>
              </a:rPr>
              <a:t>has been given</a:t>
            </a:r>
            <a:r>
              <a:rPr lang="en-US" sz="2800" b="1" i="1" dirty="0">
                <a:solidFill>
                  <a:srgbClr val="0070C0"/>
                </a:solidFill>
              </a:rPr>
              <a:t> among the churches of Macedonia</a:t>
            </a:r>
            <a:r>
              <a:rPr lang="en-US" sz="2800" b="1" dirty="0"/>
              <a:t>, </a:t>
            </a:r>
            <a:r>
              <a:rPr lang="en-US" sz="2400" b="1" dirty="0">
                <a:solidFill>
                  <a:srgbClr val="FF0000"/>
                </a:solidFill>
              </a:rPr>
              <a:t>2</a:t>
            </a:r>
            <a:r>
              <a:rPr lang="en-US" sz="2800" b="1" dirty="0"/>
              <a:t> </a:t>
            </a:r>
            <a:r>
              <a:rPr lang="en-US" sz="2800" b="1" i="1" dirty="0"/>
              <a:t>or in a severe test of affliction, their abundance of joy and their extreme poverty have </a:t>
            </a:r>
            <a:r>
              <a:rPr lang="en-US" sz="2800" b="1" i="1" dirty="0">
                <a:solidFill>
                  <a:srgbClr val="0070C0"/>
                </a:solidFill>
              </a:rPr>
              <a:t>overflowed in a wealth of generosity</a:t>
            </a:r>
            <a:r>
              <a:rPr lang="en-US" sz="2800" b="1" i="1" dirty="0"/>
              <a:t> on their part</a:t>
            </a:r>
            <a:r>
              <a:rPr lang="en-US" sz="2800" b="1" dirty="0"/>
              <a:t>. </a:t>
            </a:r>
            <a:r>
              <a:rPr lang="en-US" sz="2400" b="1" dirty="0">
                <a:solidFill>
                  <a:srgbClr val="FF0000"/>
                </a:solidFill>
              </a:rPr>
              <a:t>3</a:t>
            </a:r>
            <a:r>
              <a:rPr lang="en-US" sz="2800" b="1" dirty="0"/>
              <a:t> </a:t>
            </a:r>
            <a:r>
              <a:rPr lang="en-US" sz="2800" b="1" i="1" dirty="0"/>
              <a:t>For they gave according to their means, as I can testify, and beyond their means, of their own accord</a:t>
            </a:r>
            <a:r>
              <a:rPr lang="en-US" sz="2800" b="1" dirty="0"/>
              <a:t>, </a:t>
            </a:r>
            <a:r>
              <a:rPr lang="en-US" sz="2400" b="1" dirty="0">
                <a:solidFill>
                  <a:srgbClr val="FF0000"/>
                </a:solidFill>
              </a:rPr>
              <a:t>4</a:t>
            </a:r>
            <a:r>
              <a:rPr lang="en-US" sz="2800" b="1" dirty="0"/>
              <a:t> </a:t>
            </a:r>
            <a:r>
              <a:rPr lang="en-US" sz="2800" b="1" i="1" dirty="0"/>
              <a:t>begging us earnestly for the favor of taking part in the relief of the saints</a:t>
            </a:r>
            <a:r>
              <a:rPr lang="en-US" sz="2800" b="1" dirty="0"/>
              <a:t>— </a:t>
            </a:r>
            <a:r>
              <a:rPr lang="en-US" sz="2400" b="1" dirty="0">
                <a:solidFill>
                  <a:srgbClr val="FF0000"/>
                </a:solidFill>
              </a:rPr>
              <a:t>5</a:t>
            </a:r>
            <a:r>
              <a:rPr lang="en-US" sz="2800" b="1" dirty="0"/>
              <a:t> </a:t>
            </a:r>
            <a:r>
              <a:rPr lang="en-US" sz="2800" b="1" i="1" dirty="0"/>
              <a:t>and this, </a:t>
            </a:r>
            <a:r>
              <a:rPr lang="en-US" sz="2800" b="1" i="1" dirty="0">
                <a:solidFill>
                  <a:srgbClr val="0070C0"/>
                </a:solidFill>
              </a:rPr>
              <a:t>not as we expected</a:t>
            </a:r>
            <a:r>
              <a:rPr lang="en-US" sz="2800" b="1" i="1" dirty="0"/>
              <a:t>, </a:t>
            </a:r>
            <a:r>
              <a:rPr lang="en-US" sz="2800" b="1" i="1" dirty="0">
                <a:solidFill>
                  <a:srgbClr val="0070C0"/>
                </a:solidFill>
              </a:rPr>
              <a:t>but </a:t>
            </a:r>
            <a:r>
              <a:rPr lang="en-US" sz="2800" b="1" i="1" u="sng" dirty="0">
                <a:solidFill>
                  <a:srgbClr val="0070C0"/>
                </a:solidFill>
              </a:rPr>
              <a:t>they gave themselves first to the Lord</a:t>
            </a:r>
            <a:r>
              <a:rPr lang="en-US" sz="2800" b="1" i="1" dirty="0">
                <a:solidFill>
                  <a:srgbClr val="0070C0"/>
                </a:solidFill>
              </a:rPr>
              <a:t> and then by the will of God to us</a:t>
            </a:r>
            <a:r>
              <a:rPr lang="en-US" sz="2800" b="1" dirty="0"/>
              <a:t>. </a:t>
            </a:r>
          </a:p>
          <a:p>
            <a:pPr marL="0" indent="0">
              <a:buNone/>
            </a:pPr>
            <a:endParaRPr lang="en-US" sz="3600" b="1" dirty="0"/>
          </a:p>
        </p:txBody>
      </p:sp>
    </p:spTree>
    <p:extLst>
      <p:ext uri="{BB962C8B-B14F-4D97-AF65-F5344CB8AC3E}">
        <p14:creationId xmlns:p14="http://schemas.microsoft.com/office/powerpoint/2010/main" val="340396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Lord Jesus Christ gave Himself for us so that we “might become rich” </a:t>
            </a:r>
            <a:r>
              <a:rPr lang="en-US" sz="3600" b="1" i="1" dirty="0"/>
              <a:t>(verses 6-9)</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6</a:t>
            </a:r>
            <a:r>
              <a:rPr lang="en-US" sz="2800" b="1" dirty="0"/>
              <a:t> </a:t>
            </a:r>
            <a:r>
              <a:rPr lang="en-US" sz="2800" b="1" i="1" dirty="0">
                <a:solidFill>
                  <a:srgbClr val="0070C0"/>
                </a:solidFill>
              </a:rPr>
              <a:t>Accordingly, we urged Titus that </a:t>
            </a:r>
            <a:r>
              <a:rPr lang="en-US" sz="2800" b="1" i="1" u="sng" dirty="0">
                <a:solidFill>
                  <a:srgbClr val="0070C0"/>
                </a:solidFill>
              </a:rPr>
              <a:t>as he had started, so he should complete among you</a:t>
            </a:r>
            <a:r>
              <a:rPr lang="en-US" sz="2800" b="1" i="1" dirty="0">
                <a:solidFill>
                  <a:srgbClr val="0070C0"/>
                </a:solidFill>
              </a:rPr>
              <a:t> this act of grace</a:t>
            </a:r>
            <a:r>
              <a:rPr lang="en-US" sz="2800" b="1" dirty="0"/>
              <a:t>. </a:t>
            </a:r>
            <a:r>
              <a:rPr lang="en-US" sz="2400" b="1" dirty="0">
                <a:solidFill>
                  <a:srgbClr val="FF0000"/>
                </a:solidFill>
              </a:rPr>
              <a:t>7</a:t>
            </a:r>
            <a:r>
              <a:rPr lang="en-US" sz="2800" b="1" dirty="0"/>
              <a:t> </a:t>
            </a:r>
            <a:r>
              <a:rPr lang="en-US" sz="2800" b="1" i="1" dirty="0"/>
              <a:t>But as you excel in everything—in faith, in speech, in knowledge, in all earnestness, and in our love for you—see that you excel in this act of grace also</a:t>
            </a:r>
            <a:r>
              <a:rPr lang="en-US" sz="2800" b="1" dirty="0"/>
              <a:t>. </a:t>
            </a:r>
            <a:r>
              <a:rPr lang="en-US" sz="2400" b="1" dirty="0">
                <a:solidFill>
                  <a:srgbClr val="FF0000"/>
                </a:solidFill>
              </a:rPr>
              <a:t>8</a:t>
            </a:r>
            <a:r>
              <a:rPr lang="en-US" sz="2800" b="1" dirty="0"/>
              <a:t> </a:t>
            </a:r>
            <a:r>
              <a:rPr lang="en-US" sz="2800" b="1" i="1" dirty="0"/>
              <a:t>I say this not as a command, but to prove by the earnestness of others that your love also is genuine</a:t>
            </a:r>
            <a:r>
              <a:rPr lang="en-US" sz="2800" b="1" dirty="0"/>
              <a:t>. </a:t>
            </a:r>
            <a:r>
              <a:rPr lang="en-US" sz="2400" b="1" dirty="0">
                <a:solidFill>
                  <a:srgbClr val="FF0000"/>
                </a:solidFill>
              </a:rPr>
              <a:t>9 </a:t>
            </a:r>
            <a:r>
              <a:rPr lang="en-US" sz="2800" b="1" i="1" dirty="0"/>
              <a:t>For you know the grace of our Lord Jesus Christ, that though he was rich, yet for your sake he became poor, so that you by his poverty might become rich</a:t>
            </a:r>
            <a:r>
              <a:rPr lang="en-US" sz="2800" b="1" dirty="0"/>
              <a:t>.  </a:t>
            </a:r>
          </a:p>
        </p:txBody>
      </p:sp>
    </p:spTree>
    <p:extLst>
      <p:ext uri="{BB962C8B-B14F-4D97-AF65-F5344CB8AC3E}">
        <p14:creationId xmlns:p14="http://schemas.microsoft.com/office/powerpoint/2010/main" val="327976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Lord Jesus Christ gave Himself for us so that we “might become rich” </a:t>
            </a:r>
            <a:r>
              <a:rPr lang="en-US" sz="3600" b="1" i="1" dirty="0"/>
              <a:t>(verses 6-9)</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6</a:t>
            </a:r>
            <a:r>
              <a:rPr lang="en-US" sz="2800" b="1" dirty="0"/>
              <a:t> </a:t>
            </a:r>
            <a:r>
              <a:rPr lang="en-US" sz="2800" b="1" i="1" dirty="0"/>
              <a:t>Accordingly, we urged Titus that as he had started, so he should complete among you this act of grace</a:t>
            </a:r>
            <a:r>
              <a:rPr lang="en-US" sz="2800" b="1" dirty="0"/>
              <a:t>. </a:t>
            </a:r>
            <a:r>
              <a:rPr lang="en-US" sz="2400" b="1" dirty="0">
                <a:solidFill>
                  <a:srgbClr val="FF0000"/>
                </a:solidFill>
              </a:rPr>
              <a:t>7</a:t>
            </a:r>
            <a:r>
              <a:rPr lang="en-US" sz="2800" b="1" dirty="0"/>
              <a:t> </a:t>
            </a:r>
            <a:r>
              <a:rPr lang="en-US" sz="2800" b="1" i="1" dirty="0">
                <a:solidFill>
                  <a:srgbClr val="0070C0"/>
                </a:solidFill>
              </a:rPr>
              <a:t>But </a:t>
            </a:r>
            <a:r>
              <a:rPr lang="en-US" sz="2800" b="1" i="1" u="sng" dirty="0">
                <a:solidFill>
                  <a:srgbClr val="0070C0"/>
                </a:solidFill>
              </a:rPr>
              <a:t>as you excel in everything</a:t>
            </a:r>
            <a:r>
              <a:rPr lang="en-US" sz="2800" b="1" i="1" dirty="0">
                <a:solidFill>
                  <a:srgbClr val="0070C0"/>
                </a:solidFill>
              </a:rPr>
              <a:t>—in faith, in speech, in knowledge, in all earnestness, and in our love for you—</a:t>
            </a:r>
            <a:r>
              <a:rPr lang="en-US" sz="2800" b="1" i="1" u="sng" dirty="0">
                <a:solidFill>
                  <a:srgbClr val="0070C0"/>
                </a:solidFill>
              </a:rPr>
              <a:t>see that you excel in this act of grace also</a:t>
            </a:r>
            <a:r>
              <a:rPr lang="en-US" sz="2800" b="1" dirty="0"/>
              <a:t>. </a:t>
            </a:r>
            <a:r>
              <a:rPr lang="en-US" sz="2400" b="1" dirty="0">
                <a:solidFill>
                  <a:srgbClr val="FF0000"/>
                </a:solidFill>
              </a:rPr>
              <a:t>8</a:t>
            </a:r>
            <a:r>
              <a:rPr lang="en-US" sz="2800" b="1" dirty="0"/>
              <a:t> </a:t>
            </a:r>
            <a:r>
              <a:rPr lang="en-US" sz="2800" b="1" i="1" dirty="0"/>
              <a:t>I say this not as a command, but to prove by the earnestness of others that your love also is genuine</a:t>
            </a:r>
            <a:r>
              <a:rPr lang="en-US" sz="2800" b="1" dirty="0"/>
              <a:t>. </a:t>
            </a:r>
            <a:r>
              <a:rPr lang="en-US" sz="2400" b="1" dirty="0">
                <a:solidFill>
                  <a:srgbClr val="FF0000"/>
                </a:solidFill>
              </a:rPr>
              <a:t>9 </a:t>
            </a:r>
            <a:r>
              <a:rPr lang="en-US" sz="2800" b="1" i="1" dirty="0"/>
              <a:t>For you know the grace of our Lord Jesus Christ, that though he was rich, yet for your sake he became poor, so that you by his poverty might become rich</a:t>
            </a:r>
            <a:r>
              <a:rPr lang="en-US" sz="2800" b="1" dirty="0"/>
              <a:t>.  </a:t>
            </a:r>
          </a:p>
        </p:txBody>
      </p:sp>
    </p:spTree>
    <p:extLst>
      <p:ext uri="{BB962C8B-B14F-4D97-AF65-F5344CB8AC3E}">
        <p14:creationId xmlns:p14="http://schemas.microsoft.com/office/powerpoint/2010/main" val="392562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Lord Jesus Christ gave Himself for us so that we “might become rich” </a:t>
            </a:r>
            <a:r>
              <a:rPr lang="en-US" sz="3600" b="1" i="1" dirty="0"/>
              <a:t>(verses 6-9)</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6</a:t>
            </a:r>
            <a:r>
              <a:rPr lang="en-US" sz="2800" b="1" dirty="0"/>
              <a:t> </a:t>
            </a:r>
            <a:r>
              <a:rPr lang="en-US" sz="2800" b="1" i="1" dirty="0"/>
              <a:t>Accordingly, we urged Titus that as he had started, so he should complete among you this act of grace</a:t>
            </a:r>
            <a:r>
              <a:rPr lang="en-US" sz="2800" b="1" dirty="0"/>
              <a:t>. </a:t>
            </a:r>
            <a:r>
              <a:rPr lang="en-US" sz="2400" b="1" dirty="0">
                <a:solidFill>
                  <a:srgbClr val="FF0000"/>
                </a:solidFill>
              </a:rPr>
              <a:t>7</a:t>
            </a:r>
            <a:r>
              <a:rPr lang="en-US" sz="2800" b="1" dirty="0"/>
              <a:t> </a:t>
            </a:r>
            <a:r>
              <a:rPr lang="en-US" sz="2800" b="1" i="1" dirty="0"/>
              <a:t>But as you excel in everything—in faith, in speech, in knowledge, in all earnestness, and in our love for you—see that you excel in this act of grace also</a:t>
            </a:r>
            <a:r>
              <a:rPr lang="en-US" sz="2800" b="1" dirty="0"/>
              <a:t>. </a:t>
            </a:r>
            <a:r>
              <a:rPr lang="en-US" sz="2400" b="1" dirty="0">
                <a:solidFill>
                  <a:srgbClr val="FF0000"/>
                </a:solidFill>
              </a:rPr>
              <a:t>8</a:t>
            </a:r>
            <a:r>
              <a:rPr lang="en-US" sz="2800" b="1" dirty="0"/>
              <a:t> </a:t>
            </a:r>
            <a:r>
              <a:rPr lang="en-US" sz="2800" b="1" i="1" dirty="0">
                <a:solidFill>
                  <a:srgbClr val="0070C0"/>
                </a:solidFill>
              </a:rPr>
              <a:t>I say this not as a command, but </a:t>
            </a:r>
            <a:r>
              <a:rPr lang="en-US" sz="2800" b="1" i="1" u="sng" dirty="0">
                <a:solidFill>
                  <a:srgbClr val="0070C0"/>
                </a:solidFill>
              </a:rPr>
              <a:t>to prove</a:t>
            </a:r>
            <a:r>
              <a:rPr lang="en-US" sz="2800" b="1" i="1" dirty="0">
                <a:solidFill>
                  <a:srgbClr val="0070C0"/>
                </a:solidFill>
              </a:rPr>
              <a:t> by the earnestness of others </a:t>
            </a:r>
            <a:r>
              <a:rPr lang="en-US" sz="2800" b="1" i="1" u="sng" dirty="0">
                <a:solidFill>
                  <a:srgbClr val="0070C0"/>
                </a:solidFill>
              </a:rPr>
              <a:t>that your love also is genuine</a:t>
            </a:r>
            <a:r>
              <a:rPr lang="en-US" sz="2800" b="1" dirty="0"/>
              <a:t>. </a:t>
            </a:r>
            <a:r>
              <a:rPr lang="en-US" sz="2400" b="1" dirty="0">
                <a:solidFill>
                  <a:srgbClr val="FF0000"/>
                </a:solidFill>
              </a:rPr>
              <a:t>9 </a:t>
            </a:r>
            <a:r>
              <a:rPr lang="en-US" sz="2800" b="1" i="1" dirty="0"/>
              <a:t>For you know the grace of our Lord Jesus Christ, that though he was rich, yet for your sake he became poor, so that you by his poverty might become rich</a:t>
            </a:r>
            <a:r>
              <a:rPr lang="en-US" sz="2800" b="1" dirty="0"/>
              <a:t>.  </a:t>
            </a:r>
          </a:p>
        </p:txBody>
      </p:sp>
    </p:spTree>
    <p:extLst>
      <p:ext uri="{BB962C8B-B14F-4D97-AF65-F5344CB8AC3E}">
        <p14:creationId xmlns:p14="http://schemas.microsoft.com/office/powerpoint/2010/main" val="500410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855</TotalTime>
  <Words>1513</Words>
  <Application>Microsoft Office PowerPoint</Application>
  <PresentationFormat>Widescreen</PresentationFormat>
  <Paragraphs>46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Rockwell</vt:lpstr>
      <vt:lpstr>Rockwell Condensed</vt:lpstr>
      <vt:lpstr>Times New Roman</vt:lpstr>
      <vt:lpstr>Wingdings</vt:lpstr>
      <vt:lpstr>Wood Type</vt:lpstr>
      <vt:lpstr>Renewed day-by-day</vt:lpstr>
      <vt:lpstr>PowerPoint Presentation</vt:lpstr>
      <vt:lpstr>Give yourself 2 Corinthians 8:1-15 </vt:lpstr>
      <vt:lpstr>I. The Macedonians gave themselves to the Lord and received His amazing grace (verses 1-5)</vt:lpstr>
      <vt:lpstr>I. The Macedonians gave themselves to the Lord and received His amazing grace (verses 1-5)</vt:lpstr>
      <vt:lpstr>I. The Macedonians gave themselves to the Lord and received His amazing grace (verses 1-5)</vt:lpstr>
      <vt:lpstr>II. The Lord Jesus Christ gave Himself for us so that we “might become rich” (verses 6-9)</vt:lpstr>
      <vt:lpstr>II. The Lord Jesus Christ gave Himself for us so that we “might become rich” (verses 6-9)</vt:lpstr>
      <vt:lpstr>II. The Lord Jesus Christ gave Himself for us so that we “might become rich” (verses 6-9)</vt:lpstr>
      <vt:lpstr>II. The Lord Jesus Christ gave Himself for us so that we “might become rich” (verses 6-9)</vt:lpstr>
      <vt:lpstr>III. To give yourself, you must finish well (verses 10-12)</vt:lpstr>
      <vt:lpstr>III. To give yourself, you must finish well (verses 10-12)</vt:lpstr>
      <vt:lpstr>IV. To give yourself is to give and have enough (verses 13-15)</vt:lpstr>
      <vt:lpstr>IV. To give yourself is to give and have enough (verses 13-15)</vt:lpstr>
      <vt:lpstr>IV. To give yourself is to give and have enough (verses 13-15)</vt:lpstr>
      <vt:lpstr>IV. To give yourself is to give and have enough (verses 13-15)</vt:lpstr>
      <vt:lpstr>Give yourself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61</cp:revision>
  <dcterms:created xsi:type="dcterms:W3CDTF">2020-03-26T18:56:14Z</dcterms:created>
  <dcterms:modified xsi:type="dcterms:W3CDTF">2021-08-30T14:09:12Z</dcterms:modified>
</cp:coreProperties>
</file>