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2"/>
  </p:notesMasterIdLst>
  <p:sldIdLst>
    <p:sldId id="258" r:id="rId2"/>
    <p:sldId id="340" r:id="rId3"/>
    <p:sldId id="256" r:id="rId4"/>
    <p:sldId id="342" r:id="rId5"/>
    <p:sldId id="257" r:id="rId6"/>
    <p:sldId id="344" r:id="rId7"/>
    <p:sldId id="343" r:id="rId8"/>
    <p:sldId id="336" r:id="rId9"/>
    <p:sldId id="337" r:id="rId10"/>
    <p:sldId id="345" r:id="rId11"/>
    <p:sldId id="346" r:id="rId12"/>
    <p:sldId id="536" r:id="rId13"/>
    <p:sldId id="347" r:id="rId14"/>
    <p:sldId id="338" r:id="rId15"/>
    <p:sldId id="348" r:id="rId16"/>
    <p:sldId id="349" r:id="rId17"/>
    <p:sldId id="339" r:id="rId18"/>
    <p:sldId id="350" r:id="rId19"/>
    <p:sldId id="352" r:id="rId20"/>
    <p:sldId id="35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7/18/21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9133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246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8535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5696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7/18/21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365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74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7671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2903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8691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7/18/21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367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7/18/21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6371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7/18/21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130493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44DE-90AD-435D-A43B-0659674131F5}"/>
              </a:ext>
            </a:extLst>
          </p:cNvPr>
          <p:cNvSpPr>
            <a:spLocks noGrp="1"/>
          </p:cNvSpPr>
          <p:nvPr>
            <p:ph type="ctrTitle"/>
          </p:nvPr>
        </p:nvSpPr>
        <p:spPr>
          <a:xfrm>
            <a:off x="688491" y="1432223"/>
            <a:ext cx="9966960" cy="3035808"/>
          </a:xfrm>
        </p:spPr>
        <p:txBody>
          <a:bodyPr/>
          <a:lstStyle/>
          <a:p>
            <a:r>
              <a:rPr lang="en-US" sz="7200" dirty="0">
                <a:solidFill>
                  <a:schemeClr val="bg1"/>
                </a:solidFill>
              </a:rPr>
              <a:t>Renewed day-by-day</a:t>
            </a:r>
          </a:p>
        </p:txBody>
      </p:sp>
      <p:sp>
        <p:nvSpPr>
          <p:cNvPr id="3" name="Subtitle 2">
            <a:extLst>
              <a:ext uri="{FF2B5EF4-FFF2-40B4-BE49-F238E27FC236}">
                <a16:creationId xmlns:a16="http://schemas.microsoft.com/office/drawing/2014/main" id="{AE146843-3437-4EF6-83D9-872515C54506}"/>
              </a:ext>
            </a:extLst>
          </p:cNvPr>
          <p:cNvSpPr>
            <a:spLocks noGrp="1"/>
          </p:cNvSpPr>
          <p:nvPr>
            <p:ph type="subTitle" idx="1"/>
          </p:nvPr>
        </p:nvSpPr>
        <p:spPr>
          <a:xfrm>
            <a:off x="225373" y="4389120"/>
            <a:ext cx="7891272" cy="1069848"/>
          </a:xfrm>
        </p:spPr>
        <p:txBody>
          <a:bodyPr>
            <a:normAutofit/>
          </a:bodyPr>
          <a:lstStyle/>
          <a:p>
            <a:r>
              <a:rPr lang="en-US" sz="3200" b="1" dirty="0">
                <a:solidFill>
                  <a:schemeClr val="bg1"/>
                </a:solidFill>
              </a:rPr>
              <a:t>A Sermon Series from 2</a:t>
            </a:r>
            <a:r>
              <a:rPr lang="en-US" sz="3200" b="1" baseline="30000" dirty="0">
                <a:solidFill>
                  <a:schemeClr val="bg1"/>
                </a:solidFill>
              </a:rPr>
              <a:t>nd</a:t>
            </a:r>
            <a:r>
              <a:rPr lang="en-US" sz="3200" b="1" dirty="0">
                <a:solidFill>
                  <a:schemeClr val="bg1"/>
                </a:solidFill>
              </a:rPr>
              <a:t> Corinthians </a:t>
            </a:r>
          </a:p>
        </p:txBody>
      </p:sp>
    </p:spTree>
    <p:extLst>
      <p:ext uri="{BB962C8B-B14F-4D97-AF65-F5344CB8AC3E}">
        <p14:creationId xmlns:p14="http://schemas.microsoft.com/office/powerpoint/2010/main" val="246972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2"/>
            </a:pPr>
            <a:r>
              <a:rPr lang="en-US" sz="2800" b="1" dirty="0">
                <a:effectLst/>
                <a:ea typeface="Calibri" panose="020F0502020204030204" pitchFamily="34" charset="0"/>
              </a:rPr>
              <a:t>Serve God faithfully through times of suffering </a:t>
            </a:r>
            <a:r>
              <a:rPr lang="en-US" sz="2800" b="1" i="1" dirty="0">
                <a:effectLst/>
                <a:ea typeface="Calibri" panose="020F0502020204030204" pitchFamily="34" charset="0"/>
              </a:rPr>
              <a:t>(4-5)</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4 </a:t>
            </a:r>
            <a:r>
              <a:rPr lang="en-US" sz="2800" b="1" i="1" dirty="0">
                <a:effectLst/>
                <a:ea typeface="Calibri" panose="020F0502020204030204" pitchFamily="34" charset="0"/>
                <a:cs typeface="Times New Roman" panose="02020603050405020304" pitchFamily="18" charset="0"/>
              </a:rPr>
              <a:t>but as </a:t>
            </a:r>
            <a:r>
              <a:rPr lang="en-US" sz="2800" b="1" i="1" dirty="0">
                <a:solidFill>
                  <a:srgbClr val="0070C0"/>
                </a:solidFill>
                <a:effectLst/>
                <a:ea typeface="Calibri" panose="020F0502020204030204" pitchFamily="34" charset="0"/>
                <a:cs typeface="Times New Roman" panose="02020603050405020304" pitchFamily="18" charset="0"/>
              </a:rPr>
              <a:t>servants of God</a:t>
            </a:r>
            <a:r>
              <a:rPr lang="en-US" sz="2800" b="1" i="1" dirty="0">
                <a:effectLst/>
                <a:ea typeface="Calibri" panose="020F0502020204030204" pitchFamily="34" charset="0"/>
                <a:cs typeface="Times New Roman" panose="02020603050405020304" pitchFamily="18" charset="0"/>
              </a:rPr>
              <a:t> we commend ourselves in every way: </a:t>
            </a:r>
            <a:r>
              <a:rPr lang="en-US" sz="2800" b="1" i="1" dirty="0">
                <a:solidFill>
                  <a:srgbClr val="0070C0"/>
                </a:solidFill>
                <a:effectLst/>
                <a:ea typeface="Calibri" panose="020F0502020204030204" pitchFamily="34" charset="0"/>
                <a:cs typeface="Times New Roman" panose="02020603050405020304" pitchFamily="18" charset="0"/>
              </a:rPr>
              <a:t>by great endurance</a:t>
            </a:r>
            <a:r>
              <a:rPr lang="en-US" sz="2800" b="1" i="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in </a:t>
            </a:r>
            <a:r>
              <a:rPr lang="en-US" sz="2800" b="1" i="1" dirty="0">
                <a:effectLst/>
                <a:ea typeface="Calibri" panose="020F0502020204030204" pitchFamily="34" charset="0"/>
                <a:cs typeface="Times New Roman" panose="02020603050405020304" pitchFamily="18" charset="0"/>
              </a:rPr>
              <a:t>afflictions, hardships, calamities</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5</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beatings, imprisonments, riots</a:t>
            </a:r>
            <a:r>
              <a:rPr lang="en-US" sz="2800" b="1" i="1" dirty="0">
                <a:effectLst/>
                <a:ea typeface="Calibri" panose="020F0502020204030204" pitchFamily="34" charset="0"/>
                <a:cs typeface="Times New Roman" panose="02020603050405020304" pitchFamily="18" charset="0"/>
              </a:rPr>
              <a:t>, labors, sleepless nights, hunger</a:t>
            </a:r>
            <a:r>
              <a:rPr lang="en-US" sz="2800" b="1" i="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indent="0">
              <a:buNone/>
            </a:pPr>
            <a:endParaRPr lang="en-US" sz="4400" b="1" i="1" dirty="0">
              <a:solidFill>
                <a:srgbClr val="C00000"/>
              </a:solidFill>
            </a:endParaRPr>
          </a:p>
        </p:txBody>
      </p:sp>
    </p:spTree>
    <p:extLst>
      <p:ext uri="{BB962C8B-B14F-4D97-AF65-F5344CB8AC3E}">
        <p14:creationId xmlns:p14="http://schemas.microsoft.com/office/powerpoint/2010/main" val="87610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2"/>
            </a:pPr>
            <a:r>
              <a:rPr lang="en-US" sz="2800" b="1" dirty="0">
                <a:effectLst/>
                <a:ea typeface="Calibri" panose="020F0502020204030204" pitchFamily="34" charset="0"/>
              </a:rPr>
              <a:t>Serve God faithfully through times of suffering </a:t>
            </a:r>
            <a:r>
              <a:rPr lang="en-US" sz="2800" b="1" i="1" dirty="0">
                <a:effectLst/>
                <a:ea typeface="Calibri" panose="020F0502020204030204" pitchFamily="34" charset="0"/>
              </a:rPr>
              <a:t>(4-5)</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4 </a:t>
            </a:r>
            <a:r>
              <a:rPr lang="en-US" sz="2800" b="1" i="1" dirty="0">
                <a:effectLst/>
                <a:ea typeface="Calibri" panose="020F0502020204030204" pitchFamily="34" charset="0"/>
                <a:cs typeface="Times New Roman" panose="02020603050405020304" pitchFamily="18" charset="0"/>
              </a:rPr>
              <a:t>but as </a:t>
            </a:r>
            <a:r>
              <a:rPr lang="en-US" sz="2800" b="1" i="1" dirty="0">
                <a:solidFill>
                  <a:srgbClr val="0070C0"/>
                </a:solidFill>
                <a:effectLst/>
                <a:ea typeface="Calibri" panose="020F0502020204030204" pitchFamily="34" charset="0"/>
                <a:cs typeface="Times New Roman" panose="02020603050405020304" pitchFamily="18" charset="0"/>
              </a:rPr>
              <a:t>servants of God</a:t>
            </a:r>
            <a:r>
              <a:rPr lang="en-US" sz="2800" b="1" i="1" dirty="0">
                <a:effectLst/>
                <a:ea typeface="Calibri" panose="020F0502020204030204" pitchFamily="34" charset="0"/>
                <a:cs typeface="Times New Roman" panose="02020603050405020304" pitchFamily="18" charset="0"/>
              </a:rPr>
              <a:t> we commend ourselves in every way: </a:t>
            </a:r>
            <a:r>
              <a:rPr lang="en-US" sz="2800" b="1" i="1" dirty="0">
                <a:solidFill>
                  <a:srgbClr val="0070C0"/>
                </a:solidFill>
                <a:effectLst/>
                <a:ea typeface="Calibri" panose="020F0502020204030204" pitchFamily="34" charset="0"/>
                <a:cs typeface="Times New Roman" panose="02020603050405020304" pitchFamily="18" charset="0"/>
              </a:rPr>
              <a:t>by great endurance</a:t>
            </a:r>
            <a:r>
              <a:rPr lang="en-US" sz="2800" b="1" i="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in </a:t>
            </a:r>
            <a:r>
              <a:rPr lang="en-US" sz="2800" b="1" i="1" dirty="0">
                <a:effectLst/>
                <a:ea typeface="Calibri" panose="020F0502020204030204" pitchFamily="34" charset="0"/>
                <a:cs typeface="Times New Roman" panose="02020603050405020304" pitchFamily="18" charset="0"/>
              </a:rPr>
              <a:t>afflictions, hardships, calamities</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5</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beatings, imprisonments, riots, </a:t>
            </a:r>
            <a:r>
              <a:rPr lang="en-US" sz="2800" b="1" i="1" dirty="0">
                <a:solidFill>
                  <a:srgbClr val="0070C0"/>
                </a:solidFill>
                <a:effectLst/>
                <a:ea typeface="Calibri" panose="020F0502020204030204" pitchFamily="34" charset="0"/>
                <a:cs typeface="Times New Roman" panose="02020603050405020304" pitchFamily="18" charset="0"/>
              </a:rPr>
              <a:t>labors, sleepless nights, hunger</a:t>
            </a:r>
            <a:r>
              <a:rPr lang="en-US" sz="2800" b="1" i="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indent="0">
              <a:buNone/>
            </a:pPr>
            <a:endParaRPr lang="en-US" sz="4400" b="1" i="1" dirty="0">
              <a:solidFill>
                <a:srgbClr val="C00000"/>
              </a:solidFill>
            </a:endParaRPr>
          </a:p>
        </p:txBody>
      </p:sp>
    </p:spTree>
    <p:extLst>
      <p:ext uri="{BB962C8B-B14F-4D97-AF65-F5344CB8AC3E}">
        <p14:creationId xmlns:p14="http://schemas.microsoft.com/office/powerpoint/2010/main" val="238874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pPr marL="514350" indent="-514350">
              <a:buFont typeface="+mj-lt"/>
              <a:buAutoNum type="alphaUcPeriod" startAt="2"/>
            </a:pPr>
            <a:r>
              <a:rPr lang="en-US" sz="3200" b="1" dirty="0">
                <a:effectLst/>
                <a:ea typeface="Calibri" panose="020F0502020204030204" pitchFamily="34" charset="0"/>
              </a:rPr>
              <a:t>Serve God faithfully through times of suffering – </a:t>
            </a:r>
            <a:r>
              <a:rPr lang="en-US" sz="3200" b="1" dirty="0">
                <a:solidFill>
                  <a:srgbClr val="C00000"/>
                </a:solidFill>
                <a:effectLst/>
                <a:ea typeface="Calibri" panose="020F0502020204030204" pitchFamily="34" charset="0"/>
              </a:rPr>
              <a:t>2 Corinthians 11:23-27</a:t>
            </a:r>
            <a:endParaRPr lang="en-US" sz="3200" b="1" i="1" dirty="0">
              <a:solidFill>
                <a:srgbClr val="C00000"/>
              </a:solidFill>
              <a:effectLst/>
              <a:ea typeface="Calibri" panose="020F0502020204030204" pitchFamily="34" charset="0"/>
            </a:endParaRPr>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279699" y="1861911"/>
            <a:ext cx="11575228" cy="3515600"/>
          </a:xfrm>
        </p:spPr>
        <p:txBody>
          <a:bodyPr>
            <a:noAutofit/>
          </a:bodyPr>
          <a:lstStyle/>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23</a:t>
            </a:r>
            <a:r>
              <a:rPr lang="en-US" sz="24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Are they servants of Christ? I am a better one—I am talking like a madman—with far greater </a:t>
            </a:r>
            <a:r>
              <a:rPr lang="en-US" sz="2800" b="1" i="1" dirty="0">
                <a:solidFill>
                  <a:srgbClr val="0070C0"/>
                </a:solidFill>
                <a:effectLst/>
                <a:ea typeface="Calibri" panose="020F0502020204030204" pitchFamily="34" charset="0"/>
                <a:cs typeface="Times New Roman" panose="02020603050405020304" pitchFamily="18" charset="0"/>
              </a:rPr>
              <a:t>labors</a:t>
            </a:r>
            <a:r>
              <a:rPr lang="en-US" sz="2800" b="1" i="1" dirty="0">
                <a:effectLst/>
                <a:ea typeface="Calibri" panose="020F0502020204030204" pitchFamily="34" charset="0"/>
                <a:cs typeface="Times New Roman" panose="02020603050405020304" pitchFamily="18" charset="0"/>
              </a:rPr>
              <a:t>, far more </a:t>
            </a:r>
            <a:r>
              <a:rPr lang="en-US" sz="2800" b="1" i="1" dirty="0">
                <a:solidFill>
                  <a:srgbClr val="0070C0"/>
                </a:solidFill>
                <a:effectLst/>
                <a:ea typeface="Calibri" panose="020F0502020204030204" pitchFamily="34" charset="0"/>
                <a:cs typeface="Times New Roman" panose="02020603050405020304" pitchFamily="18" charset="0"/>
              </a:rPr>
              <a:t>imprisonments</a:t>
            </a:r>
            <a:r>
              <a:rPr lang="en-US" sz="2800" b="1" i="1" dirty="0">
                <a:effectLst/>
                <a:ea typeface="Calibri" panose="020F0502020204030204" pitchFamily="34" charset="0"/>
                <a:cs typeface="Times New Roman" panose="02020603050405020304" pitchFamily="18" charset="0"/>
              </a:rPr>
              <a:t>, with </a:t>
            </a:r>
            <a:r>
              <a:rPr lang="en-US" sz="2800" b="1" i="1" dirty="0">
                <a:solidFill>
                  <a:srgbClr val="0070C0"/>
                </a:solidFill>
                <a:effectLst/>
                <a:ea typeface="Calibri" panose="020F0502020204030204" pitchFamily="34" charset="0"/>
                <a:cs typeface="Times New Roman" panose="02020603050405020304" pitchFamily="18" charset="0"/>
              </a:rPr>
              <a:t>countless beatings</a:t>
            </a:r>
            <a:r>
              <a:rPr lang="en-US" sz="2800" b="1" i="1" dirty="0">
                <a:effectLst/>
                <a:ea typeface="Calibri" panose="020F0502020204030204" pitchFamily="34" charset="0"/>
                <a:cs typeface="Times New Roman" panose="02020603050405020304" pitchFamily="18" charset="0"/>
              </a:rPr>
              <a:t>, and </a:t>
            </a:r>
            <a:r>
              <a:rPr lang="en-US" sz="2800" b="1" i="1" dirty="0">
                <a:solidFill>
                  <a:srgbClr val="0070C0"/>
                </a:solidFill>
                <a:effectLst/>
                <a:ea typeface="Calibri" panose="020F0502020204030204" pitchFamily="34" charset="0"/>
                <a:cs typeface="Times New Roman" panose="02020603050405020304" pitchFamily="18" charset="0"/>
              </a:rPr>
              <a:t>often near death</a:t>
            </a:r>
            <a:r>
              <a:rPr lang="en-US" sz="2800" b="1" i="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24</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Five times </a:t>
            </a:r>
            <a:r>
              <a:rPr lang="en-US" sz="2800" b="1" i="1" dirty="0">
                <a:effectLst/>
                <a:ea typeface="Calibri" panose="020F0502020204030204" pitchFamily="34" charset="0"/>
                <a:cs typeface="Times New Roman" panose="02020603050405020304" pitchFamily="18" charset="0"/>
              </a:rPr>
              <a:t>I received at the hands of the Jews the </a:t>
            </a:r>
            <a:r>
              <a:rPr lang="en-US" sz="2800" b="1" i="1" dirty="0">
                <a:solidFill>
                  <a:srgbClr val="0070C0"/>
                </a:solidFill>
                <a:effectLst/>
                <a:ea typeface="Calibri" panose="020F0502020204030204" pitchFamily="34" charset="0"/>
                <a:cs typeface="Times New Roman" panose="02020603050405020304" pitchFamily="18" charset="0"/>
              </a:rPr>
              <a:t>forty lashes less one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25</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Three times </a:t>
            </a:r>
            <a:r>
              <a:rPr lang="en-US" sz="2800" b="1" i="1" dirty="0">
                <a:effectLst/>
                <a:ea typeface="Calibri" panose="020F0502020204030204" pitchFamily="34" charset="0"/>
                <a:cs typeface="Times New Roman" panose="02020603050405020304" pitchFamily="18" charset="0"/>
              </a:rPr>
              <a:t>I was </a:t>
            </a:r>
            <a:r>
              <a:rPr lang="en-US" sz="2800" b="1" i="1" dirty="0">
                <a:solidFill>
                  <a:srgbClr val="0070C0"/>
                </a:solidFill>
                <a:effectLst/>
                <a:ea typeface="Calibri" panose="020F0502020204030204" pitchFamily="34" charset="0"/>
                <a:cs typeface="Times New Roman" panose="02020603050405020304" pitchFamily="18" charset="0"/>
              </a:rPr>
              <a:t>beaten with rods</a:t>
            </a:r>
            <a:r>
              <a:rPr lang="en-US" sz="2800" b="1" i="1" dirty="0">
                <a:effectLst/>
                <a:ea typeface="Calibri" panose="020F0502020204030204" pitchFamily="34" charset="0"/>
                <a:cs typeface="Times New Roman" panose="02020603050405020304" pitchFamily="18" charset="0"/>
              </a:rPr>
              <a:t>. Once I was </a:t>
            </a:r>
            <a:r>
              <a:rPr lang="en-US" sz="2800" b="1" i="1" dirty="0">
                <a:solidFill>
                  <a:srgbClr val="0070C0"/>
                </a:solidFill>
                <a:effectLst/>
                <a:ea typeface="Calibri" panose="020F0502020204030204" pitchFamily="34" charset="0"/>
                <a:cs typeface="Times New Roman" panose="02020603050405020304" pitchFamily="18" charset="0"/>
              </a:rPr>
              <a:t>stoned</a:t>
            </a:r>
            <a:r>
              <a:rPr lang="en-US" sz="2800" b="1" i="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Three times </a:t>
            </a:r>
            <a:r>
              <a:rPr lang="en-US" sz="2800" b="1" i="1" dirty="0">
                <a:effectLst/>
                <a:ea typeface="Calibri" panose="020F0502020204030204" pitchFamily="34" charset="0"/>
                <a:cs typeface="Times New Roman" panose="02020603050405020304" pitchFamily="18" charset="0"/>
              </a:rPr>
              <a:t>I was </a:t>
            </a:r>
            <a:r>
              <a:rPr lang="en-US" sz="2800" b="1" i="1" dirty="0">
                <a:solidFill>
                  <a:srgbClr val="0070C0"/>
                </a:solidFill>
                <a:effectLst/>
                <a:ea typeface="Calibri" panose="020F0502020204030204" pitchFamily="34" charset="0"/>
                <a:cs typeface="Times New Roman" panose="02020603050405020304" pitchFamily="18" charset="0"/>
              </a:rPr>
              <a:t>shipwrecked</a:t>
            </a:r>
            <a:r>
              <a:rPr lang="en-US" sz="2800" b="1" i="1" dirty="0">
                <a:effectLst/>
                <a:ea typeface="Calibri" panose="020F0502020204030204" pitchFamily="34" charset="0"/>
                <a:cs typeface="Times New Roman" panose="02020603050405020304" pitchFamily="18" charset="0"/>
              </a:rPr>
              <a:t>; a night and a day I was adrift at sea</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26</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on frequent journeys, </a:t>
            </a:r>
            <a:r>
              <a:rPr lang="en-US" sz="2800" b="1" i="1" u="sng" dirty="0">
                <a:solidFill>
                  <a:srgbClr val="0070C0"/>
                </a:solidFill>
                <a:effectLst/>
                <a:ea typeface="Calibri" panose="020F0502020204030204" pitchFamily="34" charset="0"/>
                <a:cs typeface="Times New Roman" panose="02020603050405020304" pitchFamily="18" charset="0"/>
              </a:rPr>
              <a:t>in danger from</a:t>
            </a:r>
            <a:r>
              <a:rPr lang="en-US" sz="2800" b="1" i="1" dirty="0">
                <a:solidFill>
                  <a:srgbClr val="0070C0"/>
                </a:solidFill>
                <a:effectLst/>
                <a:ea typeface="Calibri" panose="020F0502020204030204" pitchFamily="34" charset="0"/>
                <a:cs typeface="Times New Roman" panose="02020603050405020304" pitchFamily="18" charset="0"/>
              </a:rPr>
              <a:t> rivers</a:t>
            </a:r>
            <a:r>
              <a:rPr lang="en-US" sz="2800" b="1" i="1" dirty="0">
                <a:effectLst/>
                <a:ea typeface="Calibri" panose="020F0502020204030204" pitchFamily="34" charset="0"/>
                <a:cs typeface="Times New Roman" panose="02020603050405020304" pitchFamily="18" charset="0"/>
              </a:rPr>
              <a:t>, danger from </a:t>
            </a:r>
            <a:r>
              <a:rPr lang="en-US" sz="2800" b="1" i="1" dirty="0">
                <a:solidFill>
                  <a:srgbClr val="0070C0"/>
                </a:solidFill>
                <a:effectLst/>
                <a:ea typeface="Calibri" panose="020F0502020204030204" pitchFamily="34" charset="0"/>
                <a:cs typeface="Times New Roman" panose="02020603050405020304" pitchFamily="18" charset="0"/>
              </a:rPr>
              <a:t>robbers</a:t>
            </a:r>
            <a:r>
              <a:rPr lang="en-US" sz="2800" b="1" i="1" dirty="0">
                <a:effectLst/>
                <a:ea typeface="Calibri" panose="020F0502020204030204" pitchFamily="34" charset="0"/>
                <a:cs typeface="Times New Roman" panose="02020603050405020304" pitchFamily="18" charset="0"/>
              </a:rPr>
              <a:t>, danger from </a:t>
            </a:r>
            <a:r>
              <a:rPr lang="en-US" sz="2800" b="1" i="1" dirty="0">
                <a:solidFill>
                  <a:srgbClr val="0070C0"/>
                </a:solidFill>
                <a:effectLst/>
                <a:ea typeface="Calibri" panose="020F0502020204030204" pitchFamily="34" charset="0"/>
                <a:cs typeface="Times New Roman" panose="02020603050405020304" pitchFamily="18" charset="0"/>
              </a:rPr>
              <a:t>my own people</a:t>
            </a:r>
            <a:r>
              <a:rPr lang="en-US" sz="2800" b="1" i="1" dirty="0">
                <a:effectLst/>
                <a:ea typeface="Calibri" panose="020F0502020204030204" pitchFamily="34" charset="0"/>
                <a:cs typeface="Times New Roman" panose="02020603050405020304" pitchFamily="18" charset="0"/>
              </a:rPr>
              <a:t>, danger from</a:t>
            </a:r>
            <a:r>
              <a:rPr lang="en-US" sz="2800" b="1" i="1" dirty="0">
                <a:solidFill>
                  <a:srgbClr val="0070C0"/>
                </a:solidFill>
                <a:effectLst/>
                <a:ea typeface="Calibri" panose="020F0502020204030204" pitchFamily="34" charset="0"/>
                <a:cs typeface="Times New Roman" panose="02020603050405020304" pitchFamily="18" charset="0"/>
              </a:rPr>
              <a:t> Gentiles</a:t>
            </a:r>
            <a:r>
              <a:rPr lang="en-US" sz="2800" b="1" i="1" dirty="0">
                <a:effectLst/>
                <a:ea typeface="Calibri" panose="020F0502020204030204" pitchFamily="34" charset="0"/>
                <a:cs typeface="Times New Roman" panose="02020603050405020304" pitchFamily="18" charset="0"/>
              </a:rPr>
              <a:t>, danger </a:t>
            </a:r>
            <a:r>
              <a:rPr lang="en-US" sz="2800" b="1" i="1" dirty="0">
                <a:solidFill>
                  <a:srgbClr val="0070C0"/>
                </a:solidFill>
                <a:effectLst/>
                <a:ea typeface="Calibri" panose="020F0502020204030204" pitchFamily="34" charset="0"/>
                <a:cs typeface="Times New Roman" panose="02020603050405020304" pitchFamily="18" charset="0"/>
              </a:rPr>
              <a:t>in the city</a:t>
            </a:r>
            <a:r>
              <a:rPr lang="en-US" sz="2800" b="1" i="1" dirty="0">
                <a:effectLst/>
                <a:ea typeface="Calibri" panose="020F0502020204030204" pitchFamily="34" charset="0"/>
                <a:cs typeface="Times New Roman" panose="02020603050405020304" pitchFamily="18" charset="0"/>
              </a:rPr>
              <a:t>, danger </a:t>
            </a:r>
            <a:r>
              <a:rPr lang="en-US" sz="2800" b="1" i="1" dirty="0">
                <a:solidFill>
                  <a:srgbClr val="0070C0"/>
                </a:solidFill>
                <a:effectLst/>
                <a:ea typeface="Calibri" panose="020F0502020204030204" pitchFamily="34" charset="0"/>
                <a:cs typeface="Times New Roman" panose="02020603050405020304" pitchFamily="18" charset="0"/>
              </a:rPr>
              <a:t>in the wilderness</a:t>
            </a:r>
            <a:r>
              <a:rPr lang="en-US" sz="2800" b="1" i="1" dirty="0">
                <a:effectLst/>
                <a:ea typeface="Calibri" panose="020F0502020204030204" pitchFamily="34" charset="0"/>
                <a:cs typeface="Times New Roman" panose="02020603050405020304" pitchFamily="18" charset="0"/>
              </a:rPr>
              <a:t>, danger </a:t>
            </a:r>
            <a:r>
              <a:rPr lang="en-US" sz="2800" b="1" i="1" dirty="0">
                <a:solidFill>
                  <a:srgbClr val="0070C0"/>
                </a:solidFill>
                <a:effectLst/>
                <a:ea typeface="Calibri" panose="020F0502020204030204" pitchFamily="34" charset="0"/>
                <a:cs typeface="Times New Roman" panose="02020603050405020304" pitchFamily="18" charset="0"/>
              </a:rPr>
              <a:t>at sea</a:t>
            </a:r>
            <a:r>
              <a:rPr lang="en-US" sz="2800" b="1" i="1" dirty="0">
                <a:effectLst/>
                <a:ea typeface="Calibri" panose="020F0502020204030204" pitchFamily="34" charset="0"/>
                <a:cs typeface="Times New Roman" panose="02020603050405020304" pitchFamily="18" charset="0"/>
              </a:rPr>
              <a:t>, danger </a:t>
            </a:r>
            <a:r>
              <a:rPr lang="en-US" sz="2800" b="1" i="1" dirty="0">
                <a:solidFill>
                  <a:srgbClr val="0070C0"/>
                </a:solidFill>
                <a:effectLst/>
                <a:ea typeface="Calibri" panose="020F0502020204030204" pitchFamily="34" charset="0"/>
                <a:cs typeface="Times New Roman" panose="02020603050405020304" pitchFamily="18" charset="0"/>
              </a:rPr>
              <a:t>from false brothers</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27</a:t>
            </a:r>
            <a:r>
              <a:rPr lang="en-US" sz="2800" b="1" dirty="0">
                <a:effectLst/>
                <a:ea typeface="Calibri" panose="020F0502020204030204" pitchFamily="34" charset="0"/>
                <a:cs typeface="Times New Roman" panose="02020603050405020304" pitchFamily="18" charset="0"/>
              </a:rPr>
              <a:t> </a:t>
            </a:r>
            <a:r>
              <a:rPr lang="en-US" sz="2800" b="1" i="1" dirty="0">
                <a:solidFill>
                  <a:srgbClr val="7030A0"/>
                </a:solidFill>
                <a:effectLst/>
                <a:ea typeface="Calibri" panose="020F0502020204030204" pitchFamily="34" charset="0"/>
                <a:cs typeface="Times New Roman" panose="02020603050405020304" pitchFamily="18" charset="0"/>
              </a:rPr>
              <a:t>in toil and hardship, through many a sleepless night, in hunger and thirst, often without food, in cold and exposure</a:t>
            </a:r>
            <a:r>
              <a:rPr lang="en-US" sz="2800" b="1" dirty="0">
                <a:effectLst/>
                <a:ea typeface="Calibri" panose="020F0502020204030204" pitchFamily="34" charset="0"/>
                <a:cs typeface="Times New Roman" panose="02020603050405020304" pitchFamily="18" charset="0"/>
              </a:rPr>
              <a:t>.</a:t>
            </a:r>
          </a:p>
          <a:p>
            <a:pPr marL="0" indent="0">
              <a:buNone/>
            </a:pPr>
            <a:endParaRPr lang="en-US" sz="2800" b="1" i="1" dirty="0">
              <a:solidFill>
                <a:srgbClr val="C00000"/>
              </a:solidFill>
            </a:endParaRPr>
          </a:p>
        </p:txBody>
      </p:sp>
    </p:spTree>
    <p:extLst>
      <p:ext uri="{BB962C8B-B14F-4D97-AF65-F5344CB8AC3E}">
        <p14:creationId xmlns:p14="http://schemas.microsoft.com/office/powerpoint/2010/main" val="27228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pPr marL="514350" indent="-514350">
              <a:buFont typeface="+mj-lt"/>
              <a:buAutoNum type="alphaUcPeriod" startAt="2"/>
            </a:pPr>
            <a:r>
              <a:rPr lang="en-US" sz="3200" b="1" dirty="0">
                <a:effectLst/>
                <a:ea typeface="Calibri" panose="020F0502020204030204" pitchFamily="34" charset="0"/>
              </a:rPr>
              <a:t>Serve God faithfully through times of suffering – </a:t>
            </a:r>
            <a:r>
              <a:rPr lang="en-US" sz="3200" b="1" dirty="0">
                <a:solidFill>
                  <a:srgbClr val="C00000"/>
                </a:solidFill>
                <a:effectLst/>
                <a:ea typeface="Calibri" panose="020F0502020204030204" pitchFamily="34" charset="0"/>
              </a:rPr>
              <a:t>2 Corinthians 11:23-27</a:t>
            </a:r>
            <a:endParaRPr lang="en-US" sz="3200" b="1" i="1" dirty="0">
              <a:solidFill>
                <a:srgbClr val="C00000"/>
              </a:solidFill>
              <a:effectLst/>
              <a:ea typeface="Calibri" panose="020F0502020204030204" pitchFamily="34" charset="0"/>
            </a:endParaRPr>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279699" y="1861911"/>
            <a:ext cx="11575228" cy="3515600"/>
          </a:xfrm>
        </p:spPr>
        <p:txBody>
          <a:bodyPr>
            <a:noAutofit/>
          </a:bodyPr>
          <a:lstStyle/>
          <a:p>
            <a:pPr marL="0" marR="0" indent="0">
              <a:lnSpc>
                <a:spcPct val="100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23</a:t>
            </a:r>
            <a:r>
              <a:rPr lang="en-US" sz="24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Are they servants of Christ? </a:t>
            </a:r>
            <a:r>
              <a:rPr lang="en-US" sz="2800" b="1" i="1" dirty="0">
                <a:solidFill>
                  <a:srgbClr val="7030A0"/>
                </a:solidFill>
                <a:effectLst/>
                <a:ea typeface="Calibri" panose="020F0502020204030204" pitchFamily="34" charset="0"/>
                <a:cs typeface="Times New Roman" panose="02020603050405020304" pitchFamily="18" charset="0"/>
              </a:rPr>
              <a:t>I am a </a:t>
            </a:r>
            <a:r>
              <a:rPr lang="en-US" sz="2800" b="1" i="1" u="sng" dirty="0">
                <a:solidFill>
                  <a:srgbClr val="7030A0"/>
                </a:solidFill>
                <a:effectLst/>
                <a:ea typeface="Calibri" panose="020F0502020204030204" pitchFamily="34" charset="0"/>
                <a:cs typeface="Times New Roman" panose="02020603050405020304" pitchFamily="18" charset="0"/>
              </a:rPr>
              <a:t>better</a:t>
            </a:r>
            <a:r>
              <a:rPr lang="en-US" sz="2800" b="1" i="1" dirty="0">
                <a:solidFill>
                  <a:srgbClr val="7030A0"/>
                </a:solidFill>
                <a:effectLst/>
                <a:ea typeface="Calibri" panose="020F0502020204030204" pitchFamily="34" charset="0"/>
                <a:cs typeface="Times New Roman" panose="02020603050405020304" pitchFamily="18" charset="0"/>
              </a:rPr>
              <a:t> one</a:t>
            </a:r>
            <a:r>
              <a:rPr lang="en-US" sz="2800" b="1" i="1" dirty="0">
                <a:effectLst/>
                <a:ea typeface="Calibri" panose="020F0502020204030204" pitchFamily="34" charset="0"/>
                <a:cs typeface="Times New Roman" panose="02020603050405020304" pitchFamily="18" charset="0"/>
              </a:rPr>
              <a:t>—I am talking like a madman—with far greater labors, far more imprisonments, with countless beatings, and often near death. </a:t>
            </a:r>
            <a:r>
              <a:rPr lang="en-US" sz="2400" b="1" dirty="0">
                <a:solidFill>
                  <a:srgbClr val="FF0000"/>
                </a:solidFill>
                <a:effectLst/>
                <a:ea typeface="Calibri" panose="020F0502020204030204" pitchFamily="34" charset="0"/>
                <a:cs typeface="Times New Roman" panose="02020603050405020304" pitchFamily="18" charset="0"/>
              </a:rPr>
              <a:t>24</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Five times I received at the hands of the Jews the forty lashes less one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25</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Three times I was beaten with rods. Once I was stoned. Three times I was shipwrecked; a night and a day I was adrift at sea</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26</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on frequent journeys, in danger from rivers, danger from robbers, danger from my own people, danger from Gentiles, danger in the city, danger in the wilderness, danger at sea, danger from false brothers</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27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in toil and hardship, through many a sleepless night, in hunger and thirst, often without food, in cold and exposure</a:t>
            </a:r>
            <a:r>
              <a:rPr lang="en-US" sz="2800" b="1" dirty="0">
                <a:effectLst/>
                <a:ea typeface="Calibri" panose="020F0502020204030204" pitchFamily="34" charset="0"/>
                <a:cs typeface="Times New Roman" panose="02020603050405020304" pitchFamily="18" charset="0"/>
              </a:rPr>
              <a:t>.</a:t>
            </a:r>
          </a:p>
          <a:p>
            <a:pPr marL="0" indent="0">
              <a:buNone/>
            </a:pPr>
            <a:endParaRPr lang="en-US" sz="2800" b="1" i="1" dirty="0">
              <a:solidFill>
                <a:srgbClr val="C00000"/>
              </a:solidFill>
            </a:endParaRPr>
          </a:p>
        </p:txBody>
      </p:sp>
    </p:spTree>
    <p:extLst>
      <p:ext uri="{BB962C8B-B14F-4D97-AF65-F5344CB8AC3E}">
        <p14:creationId xmlns:p14="http://schemas.microsoft.com/office/powerpoint/2010/main" val="267965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3"/>
            </a:pPr>
            <a:r>
              <a:rPr lang="en-US" sz="2800" b="1" dirty="0">
                <a:effectLst/>
                <a:ea typeface="Calibri" panose="020F0502020204030204" pitchFamily="34" charset="0"/>
              </a:rPr>
              <a:t>Serve God in the power of His Spirit </a:t>
            </a:r>
            <a:r>
              <a:rPr lang="en-US" sz="2800" b="1" i="1" dirty="0">
                <a:effectLst/>
                <a:ea typeface="Calibri" panose="020F0502020204030204" pitchFamily="34" charset="0"/>
              </a:rPr>
              <a:t>(6-7)</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6 </a:t>
            </a:r>
            <a:r>
              <a:rPr lang="en-US" sz="2800" b="1" i="1" dirty="0">
                <a:solidFill>
                  <a:srgbClr val="0070C0"/>
                </a:solidFill>
                <a:effectLst/>
                <a:ea typeface="Calibri" panose="020F0502020204030204" pitchFamily="34" charset="0"/>
                <a:cs typeface="Times New Roman" panose="02020603050405020304" pitchFamily="18" charset="0"/>
              </a:rPr>
              <a:t>by</a:t>
            </a:r>
            <a:r>
              <a:rPr lang="en-US" sz="2800" b="1" i="1" dirty="0">
                <a:effectLst/>
                <a:ea typeface="Calibri" panose="020F0502020204030204" pitchFamily="34" charset="0"/>
                <a:cs typeface="Times New Roman" panose="02020603050405020304" pitchFamily="18" charset="0"/>
              </a:rPr>
              <a:t> purity, knowledge, patience, kindness, </a:t>
            </a:r>
            <a:r>
              <a:rPr lang="en-US" sz="2800" b="1" i="1" dirty="0">
                <a:solidFill>
                  <a:srgbClr val="0070C0"/>
                </a:solidFill>
                <a:effectLst/>
                <a:ea typeface="Calibri" panose="020F0502020204030204" pitchFamily="34" charset="0"/>
                <a:cs typeface="Times New Roman" panose="02020603050405020304" pitchFamily="18" charset="0"/>
              </a:rPr>
              <a:t>the Holy Spirit</a:t>
            </a:r>
            <a:r>
              <a:rPr lang="en-US" sz="2800" b="1" i="1" dirty="0">
                <a:effectLst/>
                <a:ea typeface="Calibri" panose="020F0502020204030204" pitchFamily="34" charset="0"/>
                <a:cs typeface="Times New Roman" panose="02020603050405020304" pitchFamily="18" charset="0"/>
              </a:rPr>
              <a:t>, genuine love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by truthful speech, </a:t>
            </a:r>
            <a:r>
              <a:rPr lang="en-US" sz="2800" b="1" i="1" dirty="0">
                <a:solidFill>
                  <a:srgbClr val="0070C0"/>
                </a:solidFill>
                <a:effectLst/>
                <a:ea typeface="Calibri" panose="020F0502020204030204" pitchFamily="34" charset="0"/>
                <a:cs typeface="Times New Roman" panose="02020603050405020304" pitchFamily="18" charset="0"/>
              </a:rPr>
              <a:t>and the power of God</a:t>
            </a:r>
            <a:r>
              <a:rPr lang="en-US" sz="2800" b="1" i="1" dirty="0">
                <a:effectLst/>
                <a:ea typeface="Calibri" panose="020F0502020204030204" pitchFamily="34" charset="0"/>
                <a:cs typeface="Times New Roman" panose="02020603050405020304" pitchFamily="18" charset="0"/>
              </a:rPr>
              <a:t>; with the weapons of righteousness for the right hand and for the left</a:t>
            </a:r>
            <a:r>
              <a:rPr lang="en-US" sz="2800" b="1" i="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indent="0">
              <a:buNone/>
            </a:pPr>
            <a:r>
              <a:rPr lang="en-US" sz="2800" b="1" dirty="0"/>
              <a:t>“</a:t>
            </a:r>
            <a:r>
              <a:rPr lang="en-US" sz="2800" b="1" i="1" dirty="0"/>
              <a:t>If we </a:t>
            </a:r>
            <a:r>
              <a:rPr lang="en-US" sz="2800" b="1" i="1" dirty="0">
                <a:solidFill>
                  <a:srgbClr val="0070C0"/>
                </a:solidFill>
              </a:rPr>
              <a:t>live by the Spirit</a:t>
            </a:r>
            <a:r>
              <a:rPr lang="en-US" sz="2800" b="1" dirty="0"/>
              <a:t>, </a:t>
            </a:r>
            <a:r>
              <a:rPr lang="en-US" sz="2800" b="1" i="1" dirty="0"/>
              <a:t>let us also </a:t>
            </a:r>
            <a:r>
              <a:rPr lang="en-US" sz="2800" b="1" i="1" u="sng" dirty="0">
                <a:solidFill>
                  <a:srgbClr val="7030A0"/>
                </a:solidFill>
              </a:rPr>
              <a:t>keep in step with</a:t>
            </a:r>
            <a:r>
              <a:rPr lang="en-US" sz="2800" b="1" i="1" dirty="0">
                <a:solidFill>
                  <a:srgbClr val="7030A0"/>
                </a:solidFill>
              </a:rPr>
              <a:t> the Spirit</a:t>
            </a:r>
            <a:r>
              <a:rPr lang="en-US" sz="2800" b="1" dirty="0"/>
              <a:t>.” </a:t>
            </a:r>
            <a:r>
              <a:rPr lang="en-US" sz="2800" b="1" dirty="0">
                <a:solidFill>
                  <a:srgbClr val="C00000"/>
                </a:solidFill>
              </a:rPr>
              <a:t>Galatians 5:25</a:t>
            </a:r>
            <a:endParaRPr lang="en-US" sz="3600" b="1" i="1" dirty="0">
              <a:solidFill>
                <a:srgbClr val="C00000"/>
              </a:solidFill>
            </a:endParaRPr>
          </a:p>
        </p:txBody>
      </p:sp>
    </p:spTree>
    <p:extLst>
      <p:ext uri="{BB962C8B-B14F-4D97-AF65-F5344CB8AC3E}">
        <p14:creationId xmlns:p14="http://schemas.microsoft.com/office/powerpoint/2010/main" val="35073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3"/>
            </a:pPr>
            <a:r>
              <a:rPr lang="en-US" sz="2800" b="1" dirty="0">
                <a:effectLst/>
                <a:ea typeface="Calibri" panose="020F0502020204030204" pitchFamily="34" charset="0"/>
              </a:rPr>
              <a:t>Serve God in the power of His Spirit </a:t>
            </a:r>
            <a:r>
              <a:rPr lang="en-US" sz="2800" b="1" i="1" dirty="0">
                <a:effectLst/>
                <a:ea typeface="Calibri" panose="020F0502020204030204" pitchFamily="34" charset="0"/>
              </a:rPr>
              <a:t>(6-7)</a:t>
            </a:r>
          </a:p>
          <a:p>
            <a:pPr marL="0" indent="0">
              <a:buNone/>
            </a:pPr>
            <a:r>
              <a:rPr lang="en-US" sz="2800" b="1" dirty="0"/>
              <a:t>“</a:t>
            </a:r>
            <a:r>
              <a:rPr lang="en-US" sz="2800" b="1" i="1" dirty="0"/>
              <a:t>If we </a:t>
            </a:r>
            <a:r>
              <a:rPr lang="en-US" sz="2800" b="1" i="1" dirty="0">
                <a:solidFill>
                  <a:srgbClr val="0070C0"/>
                </a:solidFill>
              </a:rPr>
              <a:t>live by the Spirit</a:t>
            </a:r>
            <a:r>
              <a:rPr lang="en-US" sz="2800" b="1" dirty="0"/>
              <a:t>, </a:t>
            </a:r>
            <a:r>
              <a:rPr lang="en-US" sz="2800" b="1" i="1" dirty="0"/>
              <a:t>let us also </a:t>
            </a:r>
            <a:r>
              <a:rPr lang="en-US" sz="2800" b="1" i="1" u="sng" dirty="0">
                <a:solidFill>
                  <a:srgbClr val="7030A0"/>
                </a:solidFill>
              </a:rPr>
              <a:t>keep in step with</a:t>
            </a:r>
            <a:r>
              <a:rPr lang="en-US" sz="2800" b="1" i="1" dirty="0">
                <a:solidFill>
                  <a:srgbClr val="7030A0"/>
                </a:solidFill>
              </a:rPr>
              <a:t> the Spirit</a:t>
            </a:r>
            <a:r>
              <a:rPr lang="en-US" sz="2800" b="1" dirty="0"/>
              <a:t>.” </a:t>
            </a:r>
            <a:r>
              <a:rPr lang="en-US" sz="2800" b="1" dirty="0">
                <a:solidFill>
                  <a:srgbClr val="C00000"/>
                </a:solidFill>
              </a:rPr>
              <a:t>Galatians 5:25</a:t>
            </a:r>
          </a:p>
          <a:p>
            <a:pPr marL="0" indent="0">
              <a:buNone/>
            </a:pPr>
            <a:r>
              <a:rPr lang="en-US" sz="2800" b="1" dirty="0"/>
              <a:t>“</a:t>
            </a:r>
            <a:r>
              <a:rPr lang="en-US" sz="2800" b="1" i="1" dirty="0"/>
              <a:t>Now </a:t>
            </a:r>
            <a:r>
              <a:rPr lang="en-US" sz="2800" b="1" i="1" dirty="0">
                <a:solidFill>
                  <a:srgbClr val="0070C0"/>
                </a:solidFill>
              </a:rPr>
              <a:t>we have received </a:t>
            </a:r>
            <a:r>
              <a:rPr lang="en-US" sz="2800" b="1" i="1" dirty="0"/>
              <a:t>not the spirit of the world, but </a:t>
            </a:r>
            <a:r>
              <a:rPr lang="en-US" sz="2800" b="1" i="1" dirty="0">
                <a:solidFill>
                  <a:srgbClr val="0070C0"/>
                </a:solidFill>
              </a:rPr>
              <a:t>the Spirit who is from God</a:t>
            </a:r>
            <a:r>
              <a:rPr lang="en-US" sz="2800" b="1" i="1" dirty="0"/>
              <a:t>, </a:t>
            </a:r>
            <a:r>
              <a:rPr lang="en-US" sz="2800" b="1" i="1" dirty="0">
                <a:solidFill>
                  <a:srgbClr val="0070C0"/>
                </a:solidFill>
              </a:rPr>
              <a:t>that we might understand the things freely given us by God</a:t>
            </a:r>
            <a:r>
              <a:rPr lang="en-US" sz="2800" b="1" i="1" dirty="0"/>
              <a:t>. And we impart this in </a:t>
            </a:r>
            <a:r>
              <a:rPr lang="en-US" sz="2800" b="1" i="1" dirty="0">
                <a:solidFill>
                  <a:srgbClr val="0070C0"/>
                </a:solidFill>
              </a:rPr>
              <a:t>words</a:t>
            </a:r>
            <a:r>
              <a:rPr lang="en-US" sz="2800" b="1" i="1" dirty="0"/>
              <a:t> not taught by human wisdom but </a:t>
            </a:r>
            <a:r>
              <a:rPr lang="en-US" sz="2800" b="1" i="1" dirty="0">
                <a:solidFill>
                  <a:srgbClr val="0070C0"/>
                </a:solidFill>
              </a:rPr>
              <a:t>taught by the Spirit</a:t>
            </a:r>
            <a:r>
              <a:rPr lang="en-US" sz="2800" b="1" dirty="0"/>
              <a:t>…” </a:t>
            </a:r>
            <a:r>
              <a:rPr lang="en-US" sz="2800" b="1" dirty="0">
                <a:solidFill>
                  <a:srgbClr val="C00000"/>
                </a:solidFill>
              </a:rPr>
              <a:t>1 Corinthians 2:12-13 </a:t>
            </a:r>
            <a:endParaRPr lang="en-US" sz="4400" b="1" i="1" dirty="0">
              <a:solidFill>
                <a:srgbClr val="C00000"/>
              </a:solidFill>
            </a:endParaRPr>
          </a:p>
        </p:txBody>
      </p:sp>
    </p:spTree>
    <p:extLst>
      <p:ext uri="{BB962C8B-B14F-4D97-AF65-F5344CB8AC3E}">
        <p14:creationId xmlns:p14="http://schemas.microsoft.com/office/powerpoint/2010/main" val="151864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3"/>
            </a:pPr>
            <a:r>
              <a:rPr lang="en-US" sz="2800" b="1" dirty="0">
                <a:effectLst/>
                <a:ea typeface="Calibri" panose="020F0502020204030204" pitchFamily="34" charset="0"/>
              </a:rPr>
              <a:t>Serve God in the power of His Spirit </a:t>
            </a:r>
            <a:r>
              <a:rPr lang="en-US" sz="2800" b="1" i="1" dirty="0">
                <a:effectLst/>
                <a:ea typeface="Calibri" panose="020F0502020204030204" pitchFamily="34" charset="0"/>
              </a:rPr>
              <a:t>(6-7)</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6 </a:t>
            </a:r>
            <a:r>
              <a:rPr lang="en-US" sz="2800" b="1" i="1" dirty="0">
                <a:effectLst/>
                <a:ea typeface="Calibri" panose="020F0502020204030204" pitchFamily="34" charset="0"/>
                <a:cs typeface="Times New Roman" panose="02020603050405020304" pitchFamily="18" charset="0"/>
              </a:rPr>
              <a:t>by purity, knowledge, patience, kindness, the Holy Spirit, genuine love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7</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by truthful speech, and the power of God; </a:t>
            </a:r>
            <a:r>
              <a:rPr lang="en-US" sz="2800" b="1" i="1" dirty="0">
                <a:solidFill>
                  <a:srgbClr val="0070C0"/>
                </a:solidFill>
                <a:effectLst/>
                <a:ea typeface="Calibri" panose="020F0502020204030204" pitchFamily="34" charset="0"/>
                <a:cs typeface="Times New Roman" panose="02020603050405020304" pitchFamily="18" charset="0"/>
              </a:rPr>
              <a:t>with the weapons of righteousness for the right hand and for the left</a:t>
            </a:r>
            <a:r>
              <a:rPr lang="en-US" sz="2800" b="1" i="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4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4"/>
            </a:pPr>
            <a:r>
              <a:rPr lang="en-US" sz="2800" b="1" dirty="0">
                <a:effectLst/>
                <a:ea typeface="Calibri" panose="020F0502020204030204" pitchFamily="34" charset="0"/>
              </a:rPr>
              <a:t>Live in the present in light of eternity </a:t>
            </a:r>
            <a:r>
              <a:rPr lang="en-US" sz="2800" b="1" i="1" dirty="0">
                <a:effectLst/>
                <a:ea typeface="Calibri" panose="020F0502020204030204" pitchFamily="34" charset="0"/>
              </a:rPr>
              <a:t>(8-10)</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through</a:t>
            </a:r>
            <a:r>
              <a:rPr lang="en-US" sz="2800" b="1" i="1" dirty="0">
                <a:effectLst/>
                <a:ea typeface="Calibri" panose="020F0502020204030204" pitchFamily="34" charset="0"/>
                <a:cs typeface="Times New Roman" panose="02020603050405020304" pitchFamily="18" charset="0"/>
              </a:rPr>
              <a:t> honor and </a:t>
            </a:r>
            <a:r>
              <a:rPr lang="en-US" sz="2800" b="1" i="1" dirty="0">
                <a:solidFill>
                  <a:srgbClr val="0070C0"/>
                </a:solidFill>
                <a:effectLst/>
                <a:ea typeface="Calibri" panose="020F0502020204030204" pitchFamily="34" charset="0"/>
                <a:cs typeface="Times New Roman" panose="02020603050405020304" pitchFamily="18" charset="0"/>
              </a:rPr>
              <a:t>dishonor</a:t>
            </a:r>
            <a:r>
              <a:rPr lang="en-US" sz="2800" b="1" i="1" dirty="0">
                <a:effectLst/>
                <a:ea typeface="Calibri" panose="020F0502020204030204" pitchFamily="34" charset="0"/>
                <a:cs typeface="Times New Roman" panose="02020603050405020304" pitchFamily="18" charset="0"/>
              </a:rPr>
              <a:t>, through </a:t>
            </a:r>
            <a:r>
              <a:rPr lang="en-US" sz="2800" b="1" i="1" dirty="0">
                <a:solidFill>
                  <a:srgbClr val="0070C0"/>
                </a:solidFill>
                <a:effectLst/>
                <a:ea typeface="Calibri" panose="020F0502020204030204" pitchFamily="34" charset="0"/>
                <a:cs typeface="Times New Roman" panose="02020603050405020304" pitchFamily="18" charset="0"/>
              </a:rPr>
              <a:t>slander</a:t>
            </a:r>
            <a:r>
              <a:rPr lang="en-US" sz="2800" b="1" i="1" dirty="0">
                <a:effectLst/>
                <a:ea typeface="Calibri" panose="020F0502020204030204" pitchFamily="34" charset="0"/>
                <a:cs typeface="Times New Roman" panose="02020603050405020304" pitchFamily="18" charset="0"/>
              </a:rPr>
              <a:t> and praise. We are </a:t>
            </a:r>
            <a:r>
              <a:rPr lang="en-US" sz="2800" b="1" i="1" dirty="0">
                <a:solidFill>
                  <a:srgbClr val="0070C0"/>
                </a:solidFill>
                <a:effectLst/>
                <a:ea typeface="Calibri" panose="020F0502020204030204" pitchFamily="34" charset="0"/>
                <a:cs typeface="Times New Roman" panose="02020603050405020304" pitchFamily="18" charset="0"/>
              </a:rPr>
              <a:t>treated as impostors</a:t>
            </a:r>
            <a:r>
              <a:rPr lang="en-US" sz="2800" b="1" i="1" dirty="0">
                <a:effectLst/>
                <a:ea typeface="Calibri" panose="020F0502020204030204" pitchFamily="34" charset="0"/>
                <a:cs typeface="Times New Roman" panose="02020603050405020304" pitchFamily="18" charset="0"/>
              </a:rPr>
              <a:t>, and yet are true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as </a:t>
            </a:r>
            <a:r>
              <a:rPr lang="en-US" sz="2800" b="1" i="1" dirty="0">
                <a:solidFill>
                  <a:srgbClr val="0070C0"/>
                </a:solidFill>
                <a:effectLst/>
                <a:ea typeface="Calibri" panose="020F0502020204030204" pitchFamily="34" charset="0"/>
                <a:cs typeface="Times New Roman" panose="02020603050405020304" pitchFamily="18" charset="0"/>
              </a:rPr>
              <a:t>unknown</a:t>
            </a:r>
            <a:r>
              <a:rPr lang="en-US" sz="2800" b="1" i="1" dirty="0">
                <a:effectLst/>
                <a:ea typeface="Calibri" panose="020F0502020204030204" pitchFamily="34" charset="0"/>
                <a:cs typeface="Times New Roman" panose="02020603050405020304" pitchFamily="18" charset="0"/>
              </a:rPr>
              <a:t>, and yet well known; as </a:t>
            </a:r>
            <a:r>
              <a:rPr lang="en-US" sz="2800" b="1" i="1" dirty="0">
                <a:solidFill>
                  <a:srgbClr val="0070C0"/>
                </a:solidFill>
                <a:effectLst/>
                <a:ea typeface="Calibri" panose="020F0502020204030204" pitchFamily="34" charset="0"/>
                <a:cs typeface="Times New Roman" panose="02020603050405020304" pitchFamily="18" charset="0"/>
              </a:rPr>
              <a:t>dying</a:t>
            </a:r>
            <a:r>
              <a:rPr lang="en-US" sz="2800" b="1" i="1" dirty="0">
                <a:effectLst/>
                <a:ea typeface="Calibri" panose="020F0502020204030204" pitchFamily="34" charset="0"/>
                <a:cs typeface="Times New Roman" panose="02020603050405020304" pitchFamily="18" charset="0"/>
              </a:rPr>
              <a:t>, and behold, we live; as </a:t>
            </a:r>
            <a:r>
              <a:rPr lang="en-US" sz="2800" b="1" i="1" dirty="0">
                <a:solidFill>
                  <a:srgbClr val="0070C0"/>
                </a:solidFill>
                <a:effectLst/>
                <a:ea typeface="Calibri" panose="020F0502020204030204" pitchFamily="34" charset="0"/>
                <a:cs typeface="Times New Roman" panose="02020603050405020304" pitchFamily="18" charset="0"/>
              </a:rPr>
              <a:t>punished</a:t>
            </a:r>
            <a:r>
              <a:rPr lang="en-US" sz="2800" b="1" i="1" dirty="0">
                <a:effectLst/>
                <a:ea typeface="Calibri" panose="020F0502020204030204" pitchFamily="34" charset="0"/>
                <a:cs typeface="Times New Roman" panose="02020603050405020304" pitchFamily="18" charset="0"/>
              </a:rPr>
              <a:t>, and yet not killed</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solidFill>
                  <a:srgbClr val="FF0000"/>
                </a:solidFill>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as </a:t>
            </a:r>
            <a:r>
              <a:rPr lang="en-US" sz="2800" b="1" i="1" dirty="0">
                <a:solidFill>
                  <a:srgbClr val="0070C0"/>
                </a:solidFill>
                <a:effectLst/>
                <a:ea typeface="Calibri" panose="020F0502020204030204" pitchFamily="34" charset="0"/>
                <a:cs typeface="Times New Roman" panose="02020603050405020304" pitchFamily="18" charset="0"/>
              </a:rPr>
              <a:t>sorrowful</a:t>
            </a:r>
            <a:r>
              <a:rPr lang="en-US" sz="2800" b="1" i="1" dirty="0">
                <a:effectLst/>
                <a:ea typeface="Calibri" panose="020F0502020204030204" pitchFamily="34" charset="0"/>
                <a:cs typeface="Times New Roman" panose="02020603050405020304" pitchFamily="18" charset="0"/>
              </a:rPr>
              <a:t>, yet always rejoicing; as </a:t>
            </a:r>
            <a:r>
              <a:rPr lang="en-US" sz="2800" b="1" i="1" dirty="0">
                <a:solidFill>
                  <a:srgbClr val="0070C0"/>
                </a:solidFill>
                <a:effectLst/>
                <a:ea typeface="Calibri" panose="020F0502020204030204" pitchFamily="34" charset="0"/>
                <a:cs typeface="Times New Roman" panose="02020603050405020304" pitchFamily="18" charset="0"/>
              </a:rPr>
              <a:t>poor</a:t>
            </a:r>
            <a:r>
              <a:rPr lang="en-US" sz="2800" b="1" i="1" dirty="0">
                <a:effectLst/>
                <a:ea typeface="Calibri" panose="020F0502020204030204" pitchFamily="34" charset="0"/>
                <a:cs typeface="Times New Roman" panose="02020603050405020304" pitchFamily="18" charset="0"/>
              </a:rPr>
              <a:t>, yet making many rich; </a:t>
            </a:r>
            <a:r>
              <a:rPr lang="en-US" sz="2800" b="1" i="1" dirty="0">
                <a:solidFill>
                  <a:srgbClr val="0070C0"/>
                </a:solidFill>
                <a:effectLst/>
                <a:ea typeface="Calibri" panose="020F0502020204030204" pitchFamily="34" charset="0"/>
                <a:cs typeface="Times New Roman" panose="02020603050405020304" pitchFamily="18" charset="0"/>
              </a:rPr>
              <a:t>as having nothing</a:t>
            </a:r>
            <a:r>
              <a:rPr lang="en-US" sz="2800" b="1" i="1" dirty="0">
                <a:effectLst/>
                <a:ea typeface="Calibri" panose="020F0502020204030204" pitchFamily="34" charset="0"/>
                <a:cs typeface="Times New Roman" panose="02020603050405020304" pitchFamily="18" charset="0"/>
              </a:rPr>
              <a:t>, yet possessing everything</a:t>
            </a:r>
            <a:r>
              <a:rPr lang="en-US" sz="28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endParaRPr lang="en-US" sz="2800" b="1" dirty="0"/>
          </a:p>
          <a:p>
            <a:pPr marL="0" marR="0" indent="0" algn="ctr">
              <a:lnSpc>
                <a:spcPct val="107000"/>
              </a:lnSpc>
              <a:spcBef>
                <a:spcPts val="0"/>
              </a:spcBef>
              <a:spcAft>
                <a:spcPts val="0"/>
              </a:spcAft>
              <a:buNone/>
            </a:pPr>
            <a:r>
              <a:rPr lang="en-US" sz="2800" b="1" dirty="0">
                <a:solidFill>
                  <a:srgbClr val="C00000"/>
                </a:solidFill>
              </a:rPr>
              <a:t>A question Paul may be asking the Corinthians here is “</a:t>
            </a:r>
            <a:r>
              <a:rPr lang="en-US" sz="2800" b="1" i="1" dirty="0">
                <a:solidFill>
                  <a:srgbClr val="C00000"/>
                </a:solidFill>
              </a:rPr>
              <a:t>Is this the narrative you believe?</a:t>
            </a:r>
            <a:r>
              <a:rPr lang="en-US" sz="2800" b="1" dirty="0">
                <a:solidFill>
                  <a:srgbClr val="C00000"/>
                </a:solidFill>
              </a:rPr>
              <a:t>”</a:t>
            </a:r>
            <a:endParaRPr lang="en-US" sz="2800" b="1" dirty="0">
              <a:solidFill>
                <a:srgbClr val="C00000"/>
              </a:solidFill>
              <a:effectLst/>
              <a:ea typeface="Calibri" panose="020F0502020204030204" pitchFamily="34" charset="0"/>
              <a:cs typeface="Times New Roman" panose="02020603050405020304" pitchFamily="18" charset="0"/>
            </a:endParaRPr>
          </a:p>
          <a:p>
            <a:pPr marL="0" indent="0">
              <a:buNone/>
            </a:pPr>
            <a:endParaRPr lang="en-US" sz="2800" b="1" i="1" dirty="0">
              <a:solidFill>
                <a:srgbClr val="C00000"/>
              </a:solidFill>
            </a:endParaRPr>
          </a:p>
        </p:txBody>
      </p:sp>
    </p:spTree>
    <p:extLst>
      <p:ext uri="{BB962C8B-B14F-4D97-AF65-F5344CB8AC3E}">
        <p14:creationId xmlns:p14="http://schemas.microsoft.com/office/powerpoint/2010/main" val="99321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4"/>
            </a:pPr>
            <a:r>
              <a:rPr lang="en-US" sz="2800" b="1" dirty="0">
                <a:effectLst/>
                <a:ea typeface="Calibri" panose="020F0502020204030204" pitchFamily="34" charset="0"/>
              </a:rPr>
              <a:t>Live in the present in light of eternity </a:t>
            </a:r>
            <a:r>
              <a:rPr lang="en-US" sz="2800" b="1" i="1" dirty="0">
                <a:effectLst/>
                <a:ea typeface="Calibri" panose="020F0502020204030204" pitchFamily="34" charset="0"/>
              </a:rPr>
              <a:t>(8-10)</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8</a:t>
            </a:r>
            <a:r>
              <a:rPr lang="en-US" sz="2800" b="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through</a:t>
            </a:r>
            <a:r>
              <a:rPr lang="en-US" sz="2800" b="1" i="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honor</a:t>
            </a:r>
            <a:r>
              <a:rPr lang="en-US" sz="2800" b="1" i="1" dirty="0">
                <a:effectLst/>
                <a:ea typeface="Calibri" panose="020F0502020204030204" pitchFamily="34" charset="0"/>
                <a:cs typeface="Times New Roman" panose="02020603050405020304" pitchFamily="18" charset="0"/>
              </a:rPr>
              <a:t> and dishonor, through slander and </a:t>
            </a:r>
            <a:r>
              <a:rPr lang="en-US" sz="2800" b="1" i="1" dirty="0">
                <a:solidFill>
                  <a:srgbClr val="0070C0"/>
                </a:solidFill>
                <a:effectLst/>
                <a:ea typeface="Calibri" panose="020F0502020204030204" pitchFamily="34" charset="0"/>
                <a:cs typeface="Times New Roman" panose="02020603050405020304" pitchFamily="18" charset="0"/>
              </a:rPr>
              <a:t>praise</a:t>
            </a:r>
            <a:r>
              <a:rPr lang="en-US" sz="2800" b="1" i="1" dirty="0">
                <a:effectLst/>
                <a:ea typeface="Calibri" panose="020F0502020204030204" pitchFamily="34" charset="0"/>
                <a:cs typeface="Times New Roman" panose="02020603050405020304" pitchFamily="18" charset="0"/>
              </a:rPr>
              <a:t>. We are treated as impostors, and </a:t>
            </a:r>
            <a:r>
              <a:rPr lang="en-US" sz="2800" b="1" i="1" dirty="0">
                <a:solidFill>
                  <a:srgbClr val="0070C0"/>
                </a:solidFill>
                <a:effectLst/>
                <a:ea typeface="Calibri" panose="020F0502020204030204" pitchFamily="34" charset="0"/>
                <a:cs typeface="Times New Roman" panose="02020603050405020304" pitchFamily="18" charset="0"/>
              </a:rPr>
              <a:t>yet are true</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9</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as unknown, and yet </a:t>
            </a:r>
            <a:r>
              <a:rPr lang="en-US" sz="2800" b="1" i="1" dirty="0">
                <a:solidFill>
                  <a:srgbClr val="0070C0"/>
                </a:solidFill>
                <a:effectLst/>
                <a:ea typeface="Calibri" panose="020F0502020204030204" pitchFamily="34" charset="0"/>
                <a:cs typeface="Times New Roman" panose="02020603050405020304" pitchFamily="18" charset="0"/>
              </a:rPr>
              <a:t>well known</a:t>
            </a:r>
            <a:r>
              <a:rPr lang="en-US" sz="2800" b="1" i="1" dirty="0">
                <a:effectLst/>
                <a:ea typeface="Calibri" panose="020F0502020204030204" pitchFamily="34" charset="0"/>
                <a:cs typeface="Times New Roman" panose="02020603050405020304" pitchFamily="18" charset="0"/>
              </a:rPr>
              <a:t>; as dying, and </a:t>
            </a:r>
            <a:r>
              <a:rPr lang="en-US" sz="2800" b="1" i="1" dirty="0">
                <a:solidFill>
                  <a:srgbClr val="0070C0"/>
                </a:solidFill>
                <a:effectLst/>
                <a:ea typeface="Calibri" panose="020F0502020204030204" pitchFamily="34" charset="0"/>
                <a:cs typeface="Times New Roman" panose="02020603050405020304" pitchFamily="18" charset="0"/>
              </a:rPr>
              <a:t>behold, we live</a:t>
            </a:r>
            <a:r>
              <a:rPr lang="en-US" sz="2800" b="1" i="1" dirty="0">
                <a:effectLst/>
                <a:ea typeface="Calibri" panose="020F0502020204030204" pitchFamily="34" charset="0"/>
                <a:cs typeface="Times New Roman" panose="02020603050405020304" pitchFamily="18" charset="0"/>
              </a:rPr>
              <a:t>; as punished, and yet </a:t>
            </a:r>
            <a:r>
              <a:rPr lang="en-US" sz="2800" b="1" i="1" dirty="0">
                <a:solidFill>
                  <a:srgbClr val="0070C0"/>
                </a:solidFill>
                <a:effectLst/>
                <a:ea typeface="Calibri" panose="020F0502020204030204" pitchFamily="34" charset="0"/>
                <a:cs typeface="Times New Roman" panose="02020603050405020304" pitchFamily="18" charset="0"/>
              </a:rPr>
              <a:t>not killed</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10</a:t>
            </a:r>
            <a:r>
              <a:rPr lang="en-US" sz="2800" b="1" dirty="0">
                <a:solidFill>
                  <a:srgbClr val="FF0000"/>
                </a:solidFill>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as sorrowful, yet </a:t>
            </a:r>
            <a:r>
              <a:rPr lang="en-US" sz="2800" b="1" i="1" dirty="0">
                <a:solidFill>
                  <a:srgbClr val="0070C0"/>
                </a:solidFill>
                <a:effectLst/>
                <a:ea typeface="Calibri" panose="020F0502020204030204" pitchFamily="34" charset="0"/>
                <a:cs typeface="Times New Roman" panose="02020603050405020304" pitchFamily="18" charset="0"/>
              </a:rPr>
              <a:t>always rejoicing</a:t>
            </a:r>
            <a:r>
              <a:rPr lang="en-US" sz="2800" b="1" i="1" dirty="0">
                <a:effectLst/>
                <a:ea typeface="Calibri" panose="020F0502020204030204" pitchFamily="34" charset="0"/>
                <a:cs typeface="Times New Roman" panose="02020603050405020304" pitchFamily="18" charset="0"/>
              </a:rPr>
              <a:t>; as poor, yet </a:t>
            </a:r>
            <a:r>
              <a:rPr lang="en-US" sz="2800" b="1" i="1" dirty="0">
                <a:solidFill>
                  <a:srgbClr val="0070C0"/>
                </a:solidFill>
                <a:effectLst/>
                <a:ea typeface="Calibri" panose="020F0502020204030204" pitchFamily="34" charset="0"/>
                <a:cs typeface="Times New Roman" panose="02020603050405020304" pitchFamily="18" charset="0"/>
              </a:rPr>
              <a:t>making many rich</a:t>
            </a:r>
            <a:r>
              <a:rPr lang="en-US" sz="2800" b="1" i="1" dirty="0">
                <a:effectLst/>
                <a:ea typeface="Calibri" panose="020F0502020204030204" pitchFamily="34" charset="0"/>
                <a:cs typeface="Times New Roman" panose="02020603050405020304" pitchFamily="18" charset="0"/>
              </a:rPr>
              <a:t>; as having nothing, yet </a:t>
            </a:r>
            <a:r>
              <a:rPr lang="en-US" sz="2800" b="1" i="1" dirty="0">
                <a:solidFill>
                  <a:srgbClr val="0070C0"/>
                </a:solidFill>
                <a:effectLst/>
                <a:ea typeface="Calibri" panose="020F0502020204030204" pitchFamily="34" charset="0"/>
                <a:cs typeface="Times New Roman" panose="02020603050405020304" pitchFamily="18" charset="0"/>
              </a:rPr>
              <a:t>possessing everything</a:t>
            </a:r>
            <a:r>
              <a:rPr lang="en-US" sz="28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endParaRPr lang="en-US" sz="2800" b="1" dirty="0"/>
          </a:p>
        </p:txBody>
      </p:sp>
    </p:spTree>
    <p:extLst>
      <p:ext uri="{BB962C8B-B14F-4D97-AF65-F5344CB8AC3E}">
        <p14:creationId xmlns:p14="http://schemas.microsoft.com/office/powerpoint/2010/main" val="363139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0" marR="0" indent="0">
              <a:lnSpc>
                <a:spcPct val="107000"/>
              </a:lnSpc>
              <a:spcBef>
                <a:spcPts val="0"/>
              </a:spcBef>
              <a:spcAft>
                <a:spcPts val="0"/>
              </a:spcAft>
              <a:buNone/>
            </a:pPr>
            <a:r>
              <a:rPr lang="en-US" sz="2800" b="1" u="sng" dirty="0">
                <a:solidFill>
                  <a:srgbClr val="C00000"/>
                </a:solidFill>
                <a:effectLst/>
                <a:ea typeface="Calibri" panose="020F0502020204030204" pitchFamily="34" charset="0"/>
              </a:rPr>
              <a:t>To receive the grace of God</a:t>
            </a:r>
            <a:endParaRPr lang="en-US" sz="2800" b="1" u="sng" dirty="0">
              <a:effectLst/>
              <a:ea typeface="Calibri" panose="020F0502020204030204" pitchFamily="34" charset="0"/>
            </a:endParaRPr>
          </a:p>
          <a:p>
            <a:pPr marR="0">
              <a:lnSpc>
                <a:spcPct val="107000"/>
              </a:lnSpc>
              <a:spcBef>
                <a:spcPts val="0"/>
              </a:spcBef>
              <a:spcAft>
                <a:spcPts val="0"/>
              </a:spcAft>
              <a:buFont typeface="Wingdings" panose="05000000000000000000" pitchFamily="2" charset="2"/>
              <a:buChar char="Ø"/>
            </a:pPr>
            <a:r>
              <a:rPr lang="en-US" sz="2800" b="1" dirty="0">
                <a:ea typeface="Calibri" panose="020F0502020204030204" pitchFamily="34" charset="0"/>
              </a:rPr>
              <a:t> Y</a:t>
            </a:r>
            <a:r>
              <a:rPr lang="en-US" sz="2800" b="1" dirty="0">
                <a:effectLst/>
                <a:ea typeface="Calibri" panose="020F0502020204030204" pitchFamily="34" charset="0"/>
              </a:rPr>
              <a:t>oke your affections, not to an unbelieving world, but to the one who has guaranteed eternity to you</a:t>
            </a:r>
          </a:p>
          <a:p>
            <a:pPr>
              <a:lnSpc>
                <a:spcPct val="107000"/>
              </a:lnSpc>
              <a:spcBef>
                <a:spcPts val="0"/>
              </a:spcBef>
              <a:buFont typeface="Wingdings" panose="05000000000000000000" pitchFamily="2" charset="2"/>
              <a:buChar char="Ø"/>
            </a:pPr>
            <a:r>
              <a:rPr lang="en-US" sz="2800" b="1" dirty="0">
                <a:ea typeface="Calibri" panose="020F0502020204030204" pitchFamily="34" charset="0"/>
              </a:rPr>
              <a:t> </a:t>
            </a:r>
            <a:r>
              <a:rPr lang="en-US" sz="2800" b="1" dirty="0"/>
              <a:t>Make His kingdom agenda your undivided focus</a:t>
            </a:r>
          </a:p>
          <a:p>
            <a:pPr>
              <a:lnSpc>
                <a:spcPct val="107000"/>
              </a:lnSpc>
              <a:spcBef>
                <a:spcPts val="0"/>
              </a:spcBef>
              <a:buFont typeface="Wingdings" panose="05000000000000000000" pitchFamily="2" charset="2"/>
              <a:buChar char="Ø"/>
            </a:pPr>
            <a:r>
              <a:rPr lang="en-US" sz="2800" b="1" dirty="0">
                <a:effectLst/>
                <a:ea typeface="Calibri" panose="020F0502020204030204" pitchFamily="34" charset="0"/>
              </a:rPr>
              <a:t> </a:t>
            </a:r>
            <a:r>
              <a:rPr lang="en-US" sz="2800" b="1" dirty="0"/>
              <a:t>Endure all the hardship and suffering that faithful ministry brings, knowing that in God’s household, such suffering makes us better servants</a:t>
            </a:r>
          </a:p>
          <a:p>
            <a:pPr>
              <a:lnSpc>
                <a:spcPct val="107000"/>
              </a:lnSpc>
              <a:spcBef>
                <a:spcPts val="0"/>
              </a:spcBef>
              <a:buFont typeface="Wingdings" panose="05000000000000000000" pitchFamily="2" charset="2"/>
              <a:buChar char="Ø"/>
            </a:pPr>
            <a:r>
              <a:rPr lang="en-US" sz="2800" b="1" dirty="0">
                <a:effectLst/>
                <a:ea typeface="Calibri" panose="020F0502020204030204" pitchFamily="34" charset="0"/>
              </a:rPr>
              <a:t> </a:t>
            </a:r>
            <a:r>
              <a:rPr lang="en-US" sz="2800" b="1" dirty="0"/>
              <a:t>Serve Him in the power of the Holy Spirit, determining in our will to </a:t>
            </a:r>
            <a:r>
              <a:rPr lang="en-US" sz="2800" b="1" i="1" dirty="0"/>
              <a:t>keep in step with</a:t>
            </a:r>
            <a:r>
              <a:rPr lang="en-US" sz="2800" b="1" dirty="0"/>
              <a:t> the Spirit by all the means of grace God has made available to us</a:t>
            </a:r>
            <a:endParaRPr lang="en-US" sz="2800" b="1" dirty="0">
              <a:effectLst/>
              <a:ea typeface="Calibri" panose="020F0502020204030204" pitchFamily="34" charset="0"/>
            </a:endParaRPr>
          </a:p>
          <a:p>
            <a:pPr marL="0" marR="0" indent="0">
              <a:lnSpc>
                <a:spcPct val="107000"/>
              </a:lnSpc>
              <a:spcBef>
                <a:spcPts val="0"/>
              </a:spcBef>
              <a:spcAft>
                <a:spcPts val="0"/>
              </a:spcAft>
              <a:buNone/>
            </a:pPr>
            <a:endParaRPr lang="en-US" sz="2800" b="1" dirty="0"/>
          </a:p>
        </p:txBody>
      </p:sp>
    </p:spTree>
    <p:extLst>
      <p:ext uri="{BB962C8B-B14F-4D97-AF65-F5344CB8AC3E}">
        <p14:creationId xmlns:p14="http://schemas.microsoft.com/office/powerpoint/2010/main" val="75189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E78249-AD80-446B-BF39-57F87211A405}"/>
              </a:ext>
            </a:extLst>
          </p:cNvPr>
          <p:cNvPicPr>
            <a:picLocks noChangeAspect="1"/>
          </p:cNvPicPr>
          <p:nvPr/>
        </p:nvPicPr>
        <p:blipFill rotWithShape="1">
          <a:blip r:embed="rId2"/>
          <a:srcRect l="37161" t="24784" r="12152" b="5725"/>
          <a:stretch/>
        </p:blipFill>
        <p:spPr>
          <a:xfrm>
            <a:off x="2094156" y="0"/>
            <a:ext cx="8003689" cy="6858000"/>
          </a:xfrm>
          <a:prstGeom prst="rect">
            <a:avLst/>
          </a:prstGeom>
        </p:spPr>
      </p:pic>
    </p:spTree>
    <p:extLst>
      <p:ext uri="{BB962C8B-B14F-4D97-AF65-F5344CB8AC3E}">
        <p14:creationId xmlns:p14="http://schemas.microsoft.com/office/powerpoint/2010/main" val="411398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18648B-18BF-494E-8822-4715DA0EF53A}"/>
              </a:ext>
            </a:extLst>
          </p:cNvPr>
          <p:cNvPicPr>
            <a:picLocks noChangeAspect="1"/>
          </p:cNvPicPr>
          <p:nvPr/>
        </p:nvPicPr>
        <p:blipFill rotWithShape="1">
          <a:blip r:embed="rId2"/>
          <a:srcRect l="16822" t="21020"/>
          <a:stretch/>
        </p:blipFill>
        <p:spPr>
          <a:xfrm>
            <a:off x="3942057" y="1343551"/>
            <a:ext cx="8162855" cy="541647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EAD91348-358F-42FF-A83B-D1A6565766A6}"/>
              </a:ext>
            </a:extLst>
          </p:cNvPr>
          <p:cNvPicPr>
            <a:picLocks noChangeAspect="1"/>
          </p:cNvPicPr>
          <p:nvPr/>
        </p:nvPicPr>
        <p:blipFill>
          <a:blip r:embed="rId3"/>
          <a:stretch>
            <a:fillRect/>
          </a:stretch>
        </p:blipFill>
        <p:spPr>
          <a:xfrm>
            <a:off x="87088" y="87088"/>
            <a:ext cx="5202936" cy="292608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A17ECDA9-7BE6-4E5E-BE75-E6E68E6BE687}"/>
              </a:ext>
            </a:extLst>
          </p:cNvPr>
          <p:cNvSpPr txBox="1"/>
          <p:nvPr/>
        </p:nvSpPr>
        <p:spPr>
          <a:xfrm>
            <a:off x="87087" y="3138616"/>
            <a:ext cx="5115107" cy="3539430"/>
          </a:xfrm>
          <a:prstGeom prst="rect">
            <a:avLst/>
          </a:prstGeom>
          <a:solidFill>
            <a:schemeClr val="bg1"/>
          </a:solidFill>
          <a:effectLst>
            <a:softEdge rad="1270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Rockwell" panose="02060603020205020403"/>
                <a:ea typeface="+mn-ea"/>
                <a:cs typeface="+mn-cs"/>
              </a:rPr>
              <a:t>“…truly, I say to you, if you have faith like a grain of mustard seed, you will say to this mountain, ‘Move from here to there,’ and it will move, and nothing will be impossible for you</a:t>
            </a: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mn-ea"/>
                <a:cs typeface="+mn-cs"/>
              </a:rPr>
              <a:t>Matthew 17:20</a:t>
            </a:r>
          </a:p>
        </p:txBody>
      </p:sp>
    </p:spTree>
    <p:extLst>
      <p:ext uri="{BB962C8B-B14F-4D97-AF65-F5344CB8AC3E}">
        <p14:creationId xmlns:p14="http://schemas.microsoft.com/office/powerpoint/2010/main" val="28135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C15-139C-43B3-9BA8-8362587F2640}"/>
              </a:ext>
            </a:extLst>
          </p:cNvPr>
          <p:cNvSpPr>
            <a:spLocks noGrp="1"/>
          </p:cNvSpPr>
          <p:nvPr>
            <p:ph type="ctrTitle"/>
          </p:nvPr>
        </p:nvSpPr>
        <p:spPr>
          <a:xfrm>
            <a:off x="5290024" y="0"/>
            <a:ext cx="6901976" cy="1441525"/>
          </a:xfrm>
        </p:spPr>
        <p:txBody>
          <a:bodyPr/>
          <a:lstStyle/>
          <a:p>
            <a:pPr algn="ctr"/>
            <a:r>
              <a:rPr lang="en-US" sz="4800" dirty="0">
                <a:solidFill>
                  <a:schemeClr val="tx1"/>
                </a:solidFill>
              </a:rPr>
              <a:t>Receive the grace of god!</a:t>
            </a:r>
            <a:br>
              <a:rPr lang="en-US" sz="4800" dirty="0">
                <a:solidFill>
                  <a:schemeClr val="tx1"/>
                </a:solidFill>
              </a:rPr>
            </a:br>
            <a:r>
              <a:rPr lang="en-US" sz="3600" i="1" dirty="0">
                <a:solidFill>
                  <a:schemeClr val="tx1"/>
                </a:solidFill>
              </a:rPr>
              <a:t>2 Corinthians 6:1-10 </a:t>
            </a:r>
            <a:endParaRPr lang="en-US" sz="4800" i="1" dirty="0">
              <a:solidFill>
                <a:schemeClr val="tx1"/>
              </a:solidFill>
            </a:endParaRPr>
          </a:p>
        </p:txBody>
      </p:sp>
      <p:pic>
        <p:nvPicPr>
          <p:cNvPr id="9" name="Picture 8">
            <a:extLst>
              <a:ext uri="{FF2B5EF4-FFF2-40B4-BE49-F238E27FC236}">
                <a16:creationId xmlns:a16="http://schemas.microsoft.com/office/drawing/2014/main" id="{F418648B-18BF-494E-8822-4715DA0EF53A}"/>
              </a:ext>
            </a:extLst>
          </p:cNvPr>
          <p:cNvPicPr>
            <a:picLocks noChangeAspect="1"/>
          </p:cNvPicPr>
          <p:nvPr/>
        </p:nvPicPr>
        <p:blipFill rotWithShape="1">
          <a:blip r:embed="rId2"/>
          <a:srcRect l="16822" t="21020"/>
          <a:stretch/>
        </p:blipFill>
        <p:spPr>
          <a:xfrm>
            <a:off x="3942057" y="1343551"/>
            <a:ext cx="8162855" cy="541647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EAD91348-358F-42FF-A83B-D1A6565766A6}"/>
              </a:ext>
            </a:extLst>
          </p:cNvPr>
          <p:cNvPicPr>
            <a:picLocks noChangeAspect="1"/>
          </p:cNvPicPr>
          <p:nvPr/>
        </p:nvPicPr>
        <p:blipFill>
          <a:blip r:embed="rId3"/>
          <a:stretch>
            <a:fillRect/>
          </a:stretch>
        </p:blipFill>
        <p:spPr>
          <a:xfrm>
            <a:off x="87088" y="87088"/>
            <a:ext cx="5202936" cy="292608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091AF150-18AE-41DF-A5E8-D93EA8F04CC8}"/>
              </a:ext>
            </a:extLst>
          </p:cNvPr>
          <p:cNvSpPr txBox="1"/>
          <p:nvPr/>
        </p:nvSpPr>
        <p:spPr>
          <a:xfrm>
            <a:off x="87088" y="3211285"/>
            <a:ext cx="3668483"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a:t>
            </a:r>
            <a:r>
              <a:rPr kumimoji="0" lang="en-US" sz="2800" b="1" i="1"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I am the vine; you are the branches. Whoever abides in me and I in him, he it is that bears much fruit, </a:t>
            </a:r>
            <a:r>
              <a:rPr kumimoji="0" lang="en-US" sz="2800" b="1" i="1" u="none" strike="noStrike" kern="1200" cap="none" spc="0" normalizeH="0" baseline="0" noProof="0" dirty="0">
                <a:ln>
                  <a:noFill/>
                </a:ln>
                <a:solidFill>
                  <a:srgbClr val="0070C0"/>
                </a:solidFill>
                <a:effectLst/>
                <a:uLnTx/>
                <a:uFillTx/>
                <a:latin typeface="Rockwell" panose="02060603020205020403"/>
                <a:ea typeface="Calibri" panose="020F0502020204030204" pitchFamily="34" charset="0"/>
                <a:cs typeface="+mn-cs"/>
              </a:rPr>
              <a:t>for apart from me you can do nothing</a:t>
            </a:r>
            <a:r>
              <a:rPr kumimoji="0" lang="en-US" sz="2800" b="1" i="0" u="none" strike="noStrike" kern="1200" cap="none" spc="0" normalizeH="0" baseline="0" noProof="0" dirty="0">
                <a:ln>
                  <a:noFill/>
                </a:ln>
                <a:solidFill>
                  <a:prstClr val="black"/>
                </a:solidFill>
                <a:effectLst/>
                <a:uLnTx/>
                <a:uFillTx/>
                <a:latin typeface="Rockwell" panose="02060603020205020403"/>
                <a:ea typeface="Calibri" panose="020F0502020204030204" pitchFamily="34" charset="0"/>
                <a:cs typeface="+mn-cs"/>
              </a:rPr>
              <a:t>.” </a:t>
            </a:r>
            <a:r>
              <a:rPr kumimoji="0" lang="en-US" sz="2800" b="1" i="0" u="none" strike="noStrike" kern="1200" cap="none" spc="0" normalizeH="0" baseline="0" noProof="0" dirty="0">
                <a:ln>
                  <a:noFill/>
                </a:ln>
                <a:solidFill>
                  <a:srgbClr val="C00000"/>
                </a:solidFill>
                <a:effectLst/>
                <a:uLnTx/>
                <a:uFillTx/>
                <a:latin typeface="Rockwell" panose="02060603020205020403"/>
                <a:ea typeface="Calibri" panose="020F0502020204030204" pitchFamily="34" charset="0"/>
                <a:cs typeface="+mn-cs"/>
              </a:rPr>
              <a:t>John 15:5</a:t>
            </a:r>
            <a:endParaRPr kumimoji="0" lang="en-US" sz="28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83365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7C15-139C-43B3-9BA8-8362587F2640}"/>
              </a:ext>
            </a:extLst>
          </p:cNvPr>
          <p:cNvSpPr>
            <a:spLocks noGrp="1"/>
          </p:cNvSpPr>
          <p:nvPr>
            <p:ph type="ctrTitle"/>
          </p:nvPr>
        </p:nvSpPr>
        <p:spPr>
          <a:xfrm>
            <a:off x="5290024" y="0"/>
            <a:ext cx="6901976" cy="1441525"/>
          </a:xfrm>
        </p:spPr>
        <p:txBody>
          <a:bodyPr/>
          <a:lstStyle/>
          <a:p>
            <a:pPr algn="ctr"/>
            <a:r>
              <a:rPr lang="en-US" sz="4800" dirty="0">
                <a:solidFill>
                  <a:schemeClr val="tx1"/>
                </a:solidFill>
              </a:rPr>
              <a:t>Receive the grace of god!</a:t>
            </a:r>
            <a:br>
              <a:rPr lang="en-US" sz="4800" dirty="0">
                <a:solidFill>
                  <a:schemeClr val="tx1"/>
                </a:solidFill>
              </a:rPr>
            </a:br>
            <a:r>
              <a:rPr lang="en-US" sz="3600" i="1" dirty="0">
                <a:solidFill>
                  <a:schemeClr val="tx1"/>
                </a:solidFill>
              </a:rPr>
              <a:t>2 Corinthians 6:1-10 </a:t>
            </a:r>
            <a:endParaRPr lang="en-US" sz="4800" i="1" dirty="0">
              <a:solidFill>
                <a:schemeClr val="tx1"/>
              </a:solidFill>
            </a:endParaRPr>
          </a:p>
        </p:txBody>
      </p:sp>
      <p:pic>
        <p:nvPicPr>
          <p:cNvPr id="9" name="Picture 8">
            <a:extLst>
              <a:ext uri="{FF2B5EF4-FFF2-40B4-BE49-F238E27FC236}">
                <a16:creationId xmlns:a16="http://schemas.microsoft.com/office/drawing/2014/main" id="{F418648B-18BF-494E-8822-4715DA0EF53A}"/>
              </a:ext>
            </a:extLst>
          </p:cNvPr>
          <p:cNvPicPr>
            <a:picLocks noChangeAspect="1"/>
          </p:cNvPicPr>
          <p:nvPr/>
        </p:nvPicPr>
        <p:blipFill rotWithShape="1">
          <a:blip r:embed="rId2"/>
          <a:srcRect l="16822" t="21020"/>
          <a:stretch/>
        </p:blipFill>
        <p:spPr>
          <a:xfrm>
            <a:off x="3942057" y="1343551"/>
            <a:ext cx="8162855" cy="5416475"/>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EAD91348-358F-42FF-A83B-D1A6565766A6}"/>
              </a:ext>
            </a:extLst>
          </p:cNvPr>
          <p:cNvPicPr>
            <a:picLocks noChangeAspect="1"/>
          </p:cNvPicPr>
          <p:nvPr/>
        </p:nvPicPr>
        <p:blipFill>
          <a:blip r:embed="rId3"/>
          <a:stretch>
            <a:fillRect/>
          </a:stretch>
        </p:blipFill>
        <p:spPr>
          <a:xfrm>
            <a:off x="87088" y="87088"/>
            <a:ext cx="5202936" cy="292608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091AF150-18AE-41DF-A5E8-D93EA8F04CC8}"/>
              </a:ext>
            </a:extLst>
          </p:cNvPr>
          <p:cNvSpPr txBox="1"/>
          <p:nvPr/>
        </p:nvSpPr>
        <p:spPr>
          <a:xfrm>
            <a:off x="87087" y="3211285"/>
            <a:ext cx="5584663" cy="3539430"/>
          </a:xfrm>
          <a:prstGeom prst="rect">
            <a:avLst/>
          </a:prstGeom>
          <a:solidFill>
            <a:schemeClr val="bg1"/>
          </a:solidFill>
          <a:effectLst>
            <a:softEdge rad="1270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“He receives grace into a vacuum … who does not work with it, who does not give it his heart, and who, through sloth, makes that grace ineffectual, by not doing all that he can to express it in good works.” </a:t>
            </a:r>
            <a:r>
              <a:rPr kumimoji="0" lang="en-US" sz="2800" b="1" i="0" u="none" strike="noStrike" kern="1200" cap="none" spc="0" normalizeH="0" baseline="0" noProof="0" dirty="0">
                <a:ln>
                  <a:noFill/>
                </a:ln>
                <a:solidFill>
                  <a:srgbClr val="C00000"/>
                </a:solidFill>
                <a:effectLst/>
                <a:uLnTx/>
                <a:uFillTx/>
                <a:latin typeface="Rockwell" panose="02060603020205020403"/>
                <a:ea typeface="+mn-ea"/>
                <a:cs typeface="+mn-cs"/>
              </a:rPr>
              <a:t>Anselm of Canterbury </a:t>
            </a:r>
          </a:p>
        </p:txBody>
      </p:sp>
    </p:spTree>
    <p:extLst>
      <p:ext uri="{BB962C8B-B14F-4D97-AF65-F5344CB8AC3E}">
        <p14:creationId xmlns:p14="http://schemas.microsoft.com/office/powerpoint/2010/main" val="1893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God’s grace is always available to help us in Every way </a:t>
            </a:r>
            <a:r>
              <a:rPr lang="en-US" sz="3600" b="1" i="1" dirty="0">
                <a:effectLst/>
                <a:ea typeface="Calibri" panose="020F0502020204030204" pitchFamily="34" charset="0"/>
              </a:rPr>
              <a:t>(verses 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1 </a:t>
            </a:r>
            <a:r>
              <a:rPr lang="en-US" sz="2800" b="1" i="1" dirty="0">
                <a:solidFill>
                  <a:srgbClr val="7030A0"/>
                </a:solidFill>
              </a:rPr>
              <a:t>Working together</a:t>
            </a:r>
            <a:r>
              <a:rPr lang="en-US" sz="2800" b="1" i="1" dirty="0">
                <a:solidFill>
                  <a:srgbClr val="FF0000"/>
                </a:solidFill>
              </a:rPr>
              <a:t>*</a:t>
            </a:r>
            <a:r>
              <a:rPr lang="en-US" sz="2800" b="1" i="1" dirty="0">
                <a:solidFill>
                  <a:srgbClr val="7030A0"/>
                </a:solidFill>
              </a:rPr>
              <a:t> </a:t>
            </a:r>
            <a:r>
              <a:rPr lang="en-US" sz="2800" b="1" i="1" dirty="0">
                <a:solidFill>
                  <a:srgbClr val="0070C0"/>
                </a:solidFill>
              </a:rPr>
              <a:t>with him</a:t>
            </a:r>
            <a:r>
              <a:rPr lang="en-US" sz="2800" b="1" i="1" dirty="0"/>
              <a:t>, then, we appeal to you not to receive the grace of God in vain</a:t>
            </a:r>
            <a:r>
              <a:rPr lang="en-US" sz="2800" b="1" dirty="0"/>
              <a:t>. </a:t>
            </a:r>
          </a:p>
          <a:p>
            <a:pPr marL="0" indent="0">
              <a:buNone/>
            </a:pPr>
            <a:r>
              <a:rPr lang="en-US" sz="2800" b="1" dirty="0"/>
              <a:t>“We receive God’s grace by working together with Him and we’re deeply concerned because we think you’re not working together with Him, which will lead to a fruitless life in Christ.” </a:t>
            </a:r>
            <a:r>
              <a:rPr lang="en-US" sz="2800" b="1" dirty="0">
                <a:solidFill>
                  <a:srgbClr val="C00000"/>
                </a:solidFill>
              </a:rPr>
              <a:t>Pastor’s paraphrase of verse 1</a:t>
            </a:r>
          </a:p>
          <a:p>
            <a:pPr marL="0" indent="0">
              <a:buNone/>
            </a:pPr>
            <a:endParaRPr lang="en-US" sz="2800" b="1" i="1" dirty="0">
              <a:solidFill>
                <a:srgbClr val="C00000"/>
              </a:solidFill>
            </a:endParaRPr>
          </a:p>
          <a:p>
            <a:pPr marL="0" indent="0">
              <a:buNone/>
            </a:pPr>
            <a:endParaRPr lang="en-US" sz="2800" b="1" i="1" dirty="0">
              <a:solidFill>
                <a:srgbClr val="C00000"/>
              </a:solidFill>
            </a:endParaRPr>
          </a:p>
          <a:p>
            <a:pPr marL="0" indent="0">
              <a:buNone/>
            </a:pPr>
            <a:r>
              <a:rPr lang="en-US" sz="2800" b="1" i="1" dirty="0">
                <a:solidFill>
                  <a:srgbClr val="C00000"/>
                </a:solidFill>
              </a:rPr>
              <a:t>* </a:t>
            </a:r>
            <a:r>
              <a:rPr lang="en-US" sz="2800" b="1" dirty="0">
                <a:solidFill>
                  <a:srgbClr val="7030A0"/>
                </a:solidFill>
              </a:rPr>
              <a:t>“to engage in </a:t>
            </a:r>
            <a:r>
              <a:rPr lang="en-US" sz="2800" b="1" u="sng" dirty="0">
                <a:solidFill>
                  <a:srgbClr val="7030A0"/>
                </a:solidFill>
              </a:rPr>
              <a:t>cooperative</a:t>
            </a:r>
            <a:r>
              <a:rPr lang="en-US" sz="2800" b="1" dirty="0">
                <a:solidFill>
                  <a:srgbClr val="7030A0"/>
                </a:solidFill>
              </a:rPr>
              <a:t> endeavor” </a:t>
            </a:r>
            <a:endParaRPr lang="en-US" sz="2800" b="1" i="1" dirty="0">
              <a:solidFill>
                <a:srgbClr val="7030A0"/>
              </a:solidFill>
            </a:endParaRPr>
          </a:p>
        </p:txBody>
      </p:sp>
    </p:spTree>
    <p:extLst>
      <p:ext uri="{BB962C8B-B14F-4D97-AF65-F5344CB8AC3E}">
        <p14:creationId xmlns:p14="http://schemas.microsoft.com/office/powerpoint/2010/main" val="40859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God’s grace is always available to help us in every way </a:t>
            </a:r>
            <a:r>
              <a:rPr lang="en-US" sz="3600" b="1" i="1" dirty="0">
                <a:effectLst/>
                <a:ea typeface="Calibri" panose="020F0502020204030204" pitchFamily="34" charset="0"/>
              </a:rPr>
              <a:t>(verses 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lnSpcReduction="10000"/>
          </a:bodyPr>
          <a:lstStyle/>
          <a:p>
            <a:pPr marL="0" indent="0">
              <a:buNone/>
            </a:pPr>
            <a:r>
              <a:rPr lang="en-US" sz="2400" b="1" dirty="0">
                <a:solidFill>
                  <a:srgbClr val="FF0000"/>
                </a:solidFill>
              </a:rPr>
              <a:t>1 </a:t>
            </a:r>
            <a:r>
              <a:rPr lang="en-US" sz="2800" b="1" i="1" dirty="0">
                <a:solidFill>
                  <a:srgbClr val="7030A0"/>
                </a:solidFill>
              </a:rPr>
              <a:t>Working together</a:t>
            </a:r>
            <a:r>
              <a:rPr lang="en-US" sz="2800" b="1" i="1" dirty="0">
                <a:solidFill>
                  <a:srgbClr val="FF0000"/>
                </a:solidFill>
              </a:rPr>
              <a:t>*</a:t>
            </a:r>
            <a:r>
              <a:rPr lang="en-US" sz="2800" b="1" i="1" dirty="0">
                <a:solidFill>
                  <a:srgbClr val="7030A0"/>
                </a:solidFill>
              </a:rPr>
              <a:t> </a:t>
            </a:r>
            <a:r>
              <a:rPr lang="en-US" sz="2800" b="1" i="1" dirty="0">
                <a:solidFill>
                  <a:srgbClr val="0070C0"/>
                </a:solidFill>
              </a:rPr>
              <a:t>with him</a:t>
            </a:r>
            <a:r>
              <a:rPr lang="en-US" sz="2800" b="1" i="1" dirty="0"/>
              <a:t>, then, we appeal to you not to receive the grace of God in vain</a:t>
            </a:r>
            <a:r>
              <a:rPr lang="en-US" sz="2800" b="1" dirty="0"/>
              <a:t>. </a:t>
            </a:r>
          </a:p>
          <a:p>
            <a:pPr marL="0" indent="0">
              <a:buNone/>
            </a:pPr>
            <a:endParaRPr lang="en-US" sz="2800" b="1" dirty="0"/>
          </a:p>
          <a:p>
            <a:pPr marL="0" indent="0">
              <a:buNone/>
            </a:pPr>
            <a:r>
              <a:rPr lang="en-US" sz="2800" b="1" dirty="0"/>
              <a:t>“…</a:t>
            </a:r>
            <a:r>
              <a:rPr lang="en-US" sz="2800" b="1" i="1" dirty="0"/>
              <a:t>we are </a:t>
            </a:r>
            <a:r>
              <a:rPr lang="en-US" sz="2800" b="1" i="1" dirty="0">
                <a:solidFill>
                  <a:srgbClr val="7030A0"/>
                </a:solidFill>
              </a:rPr>
              <a:t>God’s fellow workers</a:t>
            </a:r>
            <a:r>
              <a:rPr lang="en-US" sz="2800" b="1" i="1" dirty="0"/>
              <a:t>.</a:t>
            </a:r>
            <a:r>
              <a:rPr lang="en-US" sz="2800" b="1" dirty="0"/>
              <a:t>” </a:t>
            </a:r>
            <a:r>
              <a:rPr lang="en-US" sz="2800" b="1" dirty="0">
                <a:solidFill>
                  <a:srgbClr val="C00000"/>
                </a:solidFill>
              </a:rPr>
              <a:t>1 Corinthians 3:9 </a:t>
            </a:r>
            <a:endParaRPr lang="en-US" sz="2800" b="1" i="1" dirty="0">
              <a:solidFill>
                <a:srgbClr val="C00000"/>
              </a:solidFill>
            </a:endParaRPr>
          </a:p>
          <a:p>
            <a:pPr marL="0" indent="0">
              <a:buNone/>
            </a:pPr>
            <a:endParaRPr lang="en-US" sz="2800" b="1" i="1" dirty="0">
              <a:solidFill>
                <a:srgbClr val="C00000"/>
              </a:solidFill>
            </a:endParaRPr>
          </a:p>
          <a:p>
            <a:pPr marL="0" indent="0">
              <a:buNone/>
            </a:pPr>
            <a:endParaRPr lang="en-US" sz="2800" b="1" i="1" dirty="0">
              <a:solidFill>
                <a:srgbClr val="C00000"/>
              </a:solidFill>
            </a:endParaRPr>
          </a:p>
          <a:p>
            <a:pPr marL="0" indent="0">
              <a:buNone/>
            </a:pPr>
            <a:endParaRPr lang="en-US" sz="2800" b="1" i="1" dirty="0">
              <a:solidFill>
                <a:srgbClr val="C00000"/>
              </a:solidFill>
            </a:endParaRPr>
          </a:p>
          <a:p>
            <a:pPr marL="0" indent="0">
              <a:buNone/>
            </a:pPr>
            <a:endParaRPr lang="en-US" sz="2800" b="1" i="1" dirty="0">
              <a:solidFill>
                <a:srgbClr val="C00000"/>
              </a:solidFill>
            </a:endParaRPr>
          </a:p>
          <a:p>
            <a:pPr marL="0" indent="0">
              <a:buNone/>
            </a:pPr>
            <a:r>
              <a:rPr lang="en-US" sz="2800" b="1" i="1" dirty="0">
                <a:solidFill>
                  <a:srgbClr val="C00000"/>
                </a:solidFill>
              </a:rPr>
              <a:t>* </a:t>
            </a:r>
            <a:r>
              <a:rPr lang="en-US" sz="2800" b="1" dirty="0">
                <a:solidFill>
                  <a:srgbClr val="7030A0"/>
                </a:solidFill>
              </a:rPr>
              <a:t>“to engage in </a:t>
            </a:r>
            <a:r>
              <a:rPr lang="en-US" sz="2800" b="1" u="sng" dirty="0">
                <a:solidFill>
                  <a:srgbClr val="7030A0"/>
                </a:solidFill>
              </a:rPr>
              <a:t>cooperative</a:t>
            </a:r>
            <a:r>
              <a:rPr lang="en-US" sz="2800" b="1" dirty="0">
                <a:solidFill>
                  <a:srgbClr val="7030A0"/>
                </a:solidFill>
              </a:rPr>
              <a:t> endeavor” </a:t>
            </a:r>
            <a:endParaRPr lang="en-US" sz="2800" b="1" i="1" dirty="0">
              <a:solidFill>
                <a:srgbClr val="7030A0"/>
              </a:solidFill>
            </a:endParaRPr>
          </a:p>
        </p:txBody>
      </p:sp>
    </p:spTree>
    <p:extLst>
      <p:ext uri="{BB962C8B-B14F-4D97-AF65-F5344CB8AC3E}">
        <p14:creationId xmlns:p14="http://schemas.microsoft.com/office/powerpoint/2010/main" val="25292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Autofit/>
          </a:bodyPr>
          <a:lstStyle/>
          <a:p>
            <a:r>
              <a:rPr lang="en-US" sz="3600" b="1" dirty="0">
                <a:solidFill>
                  <a:srgbClr val="C00000"/>
                </a:solidFill>
                <a:effectLst/>
                <a:ea typeface="Calibri" panose="020F0502020204030204" pitchFamily="34" charset="0"/>
              </a:rPr>
              <a:t>I. </a:t>
            </a:r>
            <a:r>
              <a:rPr lang="en-US" sz="3600" b="1" dirty="0">
                <a:effectLst/>
                <a:ea typeface="Calibri" panose="020F0502020204030204" pitchFamily="34" charset="0"/>
              </a:rPr>
              <a:t>God’s grace is always available to help us in every way </a:t>
            </a:r>
            <a:r>
              <a:rPr lang="en-US" sz="3600" b="1" i="1" dirty="0">
                <a:effectLst/>
                <a:ea typeface="Calibri" panose="020F0502020204030204" pitchFamily="34" charset="0"/>
              </a:rPr>
              <a:t>(verses 1-2)</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7"/>
            <a:ext cx="10058400" cy="4588311"/>
          </a:xfrm>
        </p:spPr>
        <p:txBody>
          <a:bodyPr>
            <a:normAutofit/>
          </a:bodyPr>
          <a:lstStyle/>
          <a:p>
            <a:pPr marL="0" indent="0">
              <a:buNone/>
            </a:pPr>
            <a:r>
              <a:rPr lang="en-US" sz="2400" b="1" dirty="0">
                <a:solidFill>
                  <a:srgbClr val="FF0000"/>
                </a:solidFill>
              </a:rPr>
              <a:t>1 </a:t>
            </a:r>
            <a:r>
              <a:rPr lang="en-US" sz="2800" b="1" i="1" dirty="0"/>
              <a:t>Working together with him, then, </a:t>
            </a:r>
            <a:r>
              <a:rPr lang="en-US" sz="2800" b="1" i="1" dirty="0">
                <a:solidFill>
                  <a:srgbClr val="0070C0"/>
                </a:solidFill>
              </a:rPr>
              <a:t>we appeal to you </a:t>
            </a:r>
            <a:r>
              <a:rPr lang="en-US" sz="2800" b="1" i="1" u="sng" dirty="0">
                <a:solidFill>
                  <a:srgbClr val="0070C0"/>
                </a:solidFill>
              </a:rPr>
              <a:t>not to receive the grace of God in vain</a:t>
            </a:r>
            <a:r>
              <a:rPr lang="en-US" sz="2800" b="1" dirty="0"/>
              <a:t>. </a:t>
            </a:r>
            <a:r>
              <a:rPr lang="en-US" sz="2400" b="1" dirty="0">
                <a:solidFill>
                  <a:srgbClr val="FF0000"/>
                </a:solidFill>
              </a:rPr>
              <a:t>2</a:t>
            </a:r>
            <a:r>
              <a:rPr lang="en-US" sz="2800" b="1" dirty="0"/>
              <a:t> </a:t>
            </a:r>
            <a:r>
              <a:rPr lang="en-US" sz="2800" b="1" i="1" dirty="0">
                <a:solidFill>
                  <a:srgbClr val="0070C0"/>
                </a:solidFill>
              </a:rPr>
              <a:t>For</a:t>
            </a:r>
            <a:r>
              <a:rPr lang="en-US" sz="2800" b="1" i="1" dirty="0"/>
              <a:t> he says, “In a </a:t>
            </a:r>
            <a:r>
              <a:rPr lang="en-US" sz="2800" b="1" i="1" dirty="0">
                <a:solidFill>
                  <a:srgbClr val="0070C0"/>
                </a:solidFill>
              </a:rPr>
              <a:t>favorable time </a:t>
            </a:r>
            <a:r>
              <a:rPr lang="en-US" sz="2800" b="1" i="1" dirty="0"/>
              <a:t>I listened to you, and in a </a:t>
            </a:r>
            <a:r>
              <a:rPr lang="en-US" sz="2800" b="1" i="1" dirty="0">
                <a:solidFill>
                  <a:srgbClr val="0070C0"/>
                </a:solidFill>
              </a:rPr>
              <a:t>day of salvation I have helped you</a:t>
            </a:r>
            <a:r>
              <a:rPr lang="en-US" sz="2800" b="1" i="1" dirty="0"/>
              <a:t>.” Behold, </a:t>
            </a:r>
            <a:r>
              <a:rPr lang="en-US" sz="2800" b="1" i="1" dirty="0">
                <a:solidFill>
                  <a:srgbClr val="7030A0"/>
                </a:solidFill>
              </a:rPr>
              <a:t>now</a:t>
            </a:r>
            <a:r>
              <a:rPr lang="en-US" sz="2800" b="1" i="1" dirty="0"/>
              <a:t> is the favorable time; behold, </a:t>
            </a:r>
            <a:r>
              <a:rPr lang="en-US" sz="2800" b="1" i="1" dirty="0">
                <a:solidFill>
                  <a:srgbClr val="7030A0"/>
                </a:solidFill>
              </a:rPr>
              <a:t>now </a:t>
            </a:r>
            <a:r>
              <a:rPr lang="en-US" sz="2800" b="1" i="1" dirty="0"/>
              <a:t>is the day of salvation</a:t>
            </a:r>
            <a:r>
              <a:rPr lang="en-US" sz="2800" b="1" dirty="0"/>
              <a:t>. </a:t>
            </a:r>
          </a:p>
          <a:p>
            <a:pPr marL="0" indent="0">
              <a:buNone/>
            </a:pPr>
            <a:r>
              <a:rPr lang="en-US" sz="2800" b="1" dirty="0"/>
              <a:t>“</a:t>
            </a:r>
            <a:r>
              <a:rPr lang="en-US" sz="2800" b="1" i="1" dirty="0"/>
              <a:t>Therefore, my beloved, as you have always obeyed, so now, not only as in my presence but much more in my absence, work out your own salvation with fear and trembling, for </a:t>
            </a:r>
            <a:r>
              <a:rPr lang="en-US" sz="2800" b="1" i="1" dirty="0">
                <a:solidFill>
                  <a:srgbClr val="0070C0"/>
                </a:solidFill>
              </a:rPr>
              <a:t>it is God who works in you, both to will and to work </a:t>
            </a:r>
            <a:r>
              <a:rPr lang="en-US" sz="2800" b="1" i="1" u="sng" dirty="0">
                <a:solidFill>
                  <a:srgbClr val="0070C0"/>
                </a:solidFill>
              </a:rPr>
              <a:t>for his good pleasure</a:t>
            </a:r>
            <a:r>
              <a:rPr lang="en-US" sz="2800" b="1" dirty="0"/>
              <a:t>.” </a:t>
            </a:r>
            <a:r>
              <a:rPr lang="en-US" sz="2800" b="1" dirty="0">
                <a:solidFill>
                  <a:srgbClr val="C00000"/>
                </a:solidFill>
              </a:rPr>
              <a:t>Philippians 2:12-13 </a:t>
            </a:r>
          </a:p>
          <a:p>
            <a:pPr marL="0" indent="0">
              <a:buNone/>
            </a:pPr>
            <a:endParaRPr lang="en-US" sz="8000" b="1" i="1" dirty="0">
              <a:solidFill>
                <a:srgbClr val="C00000"/>
              </a:solidFill>
            </a:endParaRPr>
          </a:p>
        </p:txBody>
      </p:sp>
    </p:spTree>
    <p:extLst>
      <p:ext uri="{BB962C8B-B14F-4D97-AF65-F5344CB8AC3E}">
        <p14:creationId xmlns:p14="http://schemas.microsoft.com/office/powerpoint/2010/main" val="20836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457200" indent="-457200">
              <a:buFont typeface="+mj-lt"/>
              <a:buAutoNum type="alphaUcPeriod"/>
            </a:pPr>
            <a:r>
              <a:rPr lang="en-US" sz="2800" b="1" dirty="0"/>
              <a:t>Do nothing to discredit the gospel or your witness </a:t>
            </a:r>
            <a:r>
              <a:rPr lang="en-US" sz="2800" b="1" i="1" dirty="0"/>
              <a:t>(3)</a:t>
            </a:r>
          </a:p>
          <a:p>
            <a:pPr marL="0" indent="0">
              <a:buNone/>
            </a:pPr>
            <a:r>
              <a:rPr lang="en-US" sz="2400" b="1" dirty="0">
                <a:solidFill>
                  <a:srgbClr val="FF0000"/>
                </a:solidFill>
              </a:rPr>
              <a:t>3</a:t>
            </a:r>
            <a:r>
              <a:rPr lang="en-US" sz="2800" b="1" dirty="0"/>
              <a:t> </a:t>
            </a:r>
            <a:r>
              <a:rPr lang="en-US" sz="2800" b="1" i="1" dirty="0"/>
              <a:t>We </a:t>
            </a:r>
            <a:r>
              <a:rPr lang="en-US" sz="2800" b="1" i="1" dirty="0">
                <a:solidFill>
                  <a:srgbClr val="0070C0"/>
                </a:solidFill>
              </a:rPr>
              <a:t>put no obstacle in anyone’s way</a:t>
            </a:r>
            <a:r>
              <a:rPr lang="en-US" sz="2800" b="1" i="1" dirty="0"/>
              <a:t>, so that no fault may be found with our ministry…</a:t>
            </a:r>
          </a:p>
          <a:p>
            <a:pPr marL="0" indent="0">
              <a:buNone/>
            </a:pPr>
            <a:endParaRPr lang="en-US" sz="2800" b="1" i="1" dirty="0"/>
          </a:p>
          <a:p>
            <a:pPr marL="0" indent="0">
              <a:buNone/>
            </a:pPr>
            <a:r>
              <a:rPr lang="en-US" sz="2800" b="1" dirty="0"/>
              <a:t>“</a:t>
            </a:r>
            <a:r>
              <a:rPr lang="en-US" sz="2800" b="1" i="1" dirty="0"/>
              <a:t>For I decided to </a:t>
            </a:r>
            <a:r>
              <a:rPr lang="en-US" sz="2800" b="1" i="1" dirty="0">
                <a:solidFill>
                  <a:srgbClr val="0070C0"/>
                </a:solidFill>
              </a:rPr>
              <a:t>know </a:t>
            </a:r>
            <a:r>
              <a:rPr lang="en-US" sz="2800" b="1" i="1" u="sng" dirty="0">
                <a:solidFill>
                  <a:srgbClr val="0070C0"/>
                </a:solidFill>
              </a:rPr>
              <a:t>nothing</a:t>
            </a:r>
            <a:r>
              <a:rPr lang="en-US" sz="2800" b="1" i="1" dirty="0">
                <a:solidFill>
                  <a:srgbClr val="0070C0"/>
                </a:solidFill>
              </a:rPr>
              <a:t> among you </a:t>
            </a:r>
            <a:r>
              <a:rPr lang="en-US" sz="2800" b="1" i="1" u="sng" dirty="0">
                <a:solidFill>
                  <a:srgbClr val="0070C0"/>
                </a:solidFill>
              </a:rPr>
              <a:t>except</a:t>
            </a:r>
            <a:r>
              <a:rPr lang="en-US" sz="2800" b="1" i="1" dirty="0"/>
              <a:t> Jesus Christ and him crucified</a:t>
            </a:r>
            <a:r>
              <a:rPr lang="en-US" sz="2800" b="1" dirty="0"/>
              <a:t>.” </a:t>
            </a:r>
            <a:r>
              <a:rPr lang="en-US" sz="2800" b="1" dirty="0">
                <a:solidFill>
                  <a:srgbClr val="C00000"/>
                </a:solidFill>
              </a:rPr>
              <a:t>1 Corinthians 2:2</a:t>
            </a:r>
            <a:endParaRPr lang="en-US" sz="2800" b="1" i="1" dirty="0">
              <a:solidFill>
                <a:srgbClr val="C00000"/>
              </a:solidFill>
            </a:endParaRPr>
          </a:p>
          <a:p>
            <a:pPr marL="0" indent="0">
              <a:buNone/>
            </a:pPr>
            <a:endParaRPr lang="en-US" sz="4400" b="1" i="1" dirty="0">
              <a:solidFill>
                <a:srgbClr val="C00000"/>
              </a:solidFill>
            </a:endParaRPr>
          </a:p>
        </p:txBody>
      </p:sp>
    </p:spTree>
    <p:extLst>
      <p:ext uri="{BB962C8B-B14F-4D97-AF65-F5344CB8AC3E}">
        <p14:creationId xmlns:p14="http://schemas.microsoft.com/office/powerpoint/2010/main" val="32797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6AF8-E009-4B2E-AAC2-083ED8EC3EA2}"/>
              </a:ext>
            </a:extLst>
          </p:cNvPr>
          <p:cNvSpPr>
            <a:spLocks noGrp="1"/>
          </p:cNvSpPr>
          <p:nvPr>
            <p:ph type="title"/>
          </p:nvPr>
        </p:nvSpPr>
        <p:spPr/>
        <p:txBody>
          <a:bodyPr>
            <a:normAutofit/>
          </a:bodyPr>
          <a:lstStyle/>
          <a:p>
            <a:r>
              <a:rPr lang="en-US" sz="3600" b="1" dirty="0">
                <a:solidFill>
                  <a:srgbClr val="C00000"/>
                </a:solidFill>
                <a:effectLst/>
                <a:ea typeface="Calibri" panose="020F0502020204030204" pitchFamily="34" charset="0"/>
              </a:rPr>
              <a:t>II. </a:t>
            </a:r>
            <a:r>
              <a:rPr lang="en-US" sz="3600" b="1" dirty="0">
                <a:effectLst/>
                <a:ea typeface="Calibri" panose="020F0502020204030204" pitchFamily="34" charset="0"/>
              </a:rPr>
              <a:t>Receive the grace of God! </a:t>
            </a:r>
            <a:r>
              <a:rPr lang="en-US" sz="3600" b="1" i="1" dirty="0">
                <a:effectLst/>
                <a:ea typeface="Calibri" panose="020F0502020204030204" pitchFamily="34" charset="0"/>
              </a:rPr>
              <a:t>(Verses 3-10)</a:t>
            </a:r>
            <a:endParaRPr lang="en-US" sz="3600" i="1" dirty="0"/>
          </a:p>
        </p:txBody>
      </p:sp>
      <p:sp>
        <p:nvSpPr>
          <p:cNvPr id="3" name="Content Placeholder 2">
            <a:extLst>
              <a:ext uri="{FF2B5EF4-FFF2-40B4-BE49-F238E27FC236}">
                <a16:creationId xmlns:a16="http://schemas.microsoft.com/office/drawing/2014/main" id="{65CA5BA5-F350-45F1-A9E9-25A04A0BC278}"/>
              </a:ext>
            </a:extLst>
          </p:cNvPr>
          <p:cNvSpPr>
            <a:spLocks noGrp="1"/>
          </p:cNvSpPr>
          <p:nvPr>
            <p:ph idx="1"/>
          </p:nvPr>
        </p:nvSpPr>
        <p:spPr>
          <a:xfrm>
            <a:off x="1069848" y="2121408"/>
            <a:ext cx="10058400" cy="3515600"/>
          </a:xfrm>
        </p:spPr>
        <p:txBody>
          <a:bodyPr>
            <a:noAutofit/>
          </a:bodyPr>
          <a:lstStyle/>
          <a:p>
            <a:pPr marL="514350" indent="-514350">
              <a:buFont typeface="+mj-lt"/>
              <a:buAutoNum type="alphaUcPeriod" startAt="2"/>
            </a:pPr>
            <a:r>
              <a:rPr lang="en-US" sz="2800" b="1" dirty="0">
                <a:effectLst/>
                <a:ea typeface="Calibri" panose="020F0502020204030204" pitchFamily="34" charset="0"/>
              </a:rPr>
              <a:t>Serve God faithfully through times of suffering </a:t>
            </a:r>
            <a:r>
              <a:rPr lang="en-US" sz="2800" b="1" i="1" dirty="0">
                <a:effectLst/>
                <a:ea typeface="Calibri" panose="020F0502020204030204" pitchFamily="34" charset="0"/>
              </a:rPr>
              <a:t>(4-5)</a:t>
            </a:r>
          </a:p>
          <a:p>
            <a:pPr marL="0" marR="0" indent="0">
              <a:lnSpc>
                <a:spcPct val="107000"/>
              </a:lnSpc>
              <a:spcBef>
                <a:spcPts val="0"/>
              </a:spcBef>
              <a:spcAft>
                <a:spcPts val="0"/>
              </a:spcAft>
              <a:buNone/>
            </a:pPr>
            <a:r>
              <a:rPr lang="en-US" sz="2400" b="1" dirty="0">
                <a:solidFill>
                  <a:srgbClr val="FF0000"/>
                </a:solidFill>
                <a:effectLst/>
                <a:ea typeface="Calibri" panose="020F0502020204030204" pitchFamily="34" charset="0"/>
                <a:cs typeface="Times New Roman" panose="02020603050405020304" pitchFamily="18" charset="0"/>
              </a:rPr>
              <a:t>4 </a:t>
            </a:r>
            <a:r>
              <a:rPr lang="en-US" sz="2800" b="1" i="1" dirty="0">
                <a:effectLst/>
                <a:ea typeface="Calibri" panose="020F0502020204030204" pitchFamily="34" charset="0"/>
                <a:cs typeface="Times New Roman" panose="02020603050405020304" pitchFamily="18" charset="0"/>
              </a:rPr>
              <a:t>but as </a:t>
            </a:r>
            <a:r>
              <a:rPr lang="en-US" sz="2800" b="1" i="1" dirty="0">
                <a:solidFill>
                  <a:srgbClr val="0070C0"/>
                </a:solidFill>
                <a:effectLst/>
                <a:ea typeface="Calibri" panose="020F0502020204030204" pitchFamily="34" charset="0"/>
                <a:cs typeface="Times New Roman" panose="02020603050405020304" pitchFamily="18" charset="0"/>
              </a:rPr>
              <a:t>servants of God</a:t>
            </a:r>
            <a:r>
              <a:rPr lang="en-US" sz="2800" b="1" i="1" dirty="0">
                <a:effectLst/>
                <a:ea typeface="Calibri" panose="020F0502020204030204" pitchFamily="34" charset="0"/>
                <a:cs typeface="Times New Roman" panose="02020603050405020304" pitchFamily="18" charset="0"/>
              </a:rPr>
              <a:t> we commend ourselves in every way: </a:t>
            </a:r>
            <a:r>
              <a:rPr lang="en-US" sz="2800" b="1" i="1" dirty="0">
                <a:solidFill>
                  <a:srgbClr val="0070C0"/>
                </a:solidFill>
                <a:effectLst/>
                <a:ea typeface="Calibri" panose="020F0502020204030204" pitchFamily="34" charset="0"/>
                <a:cs typeface="Times New Roman" panose="02020603050405020304" pitchFamily="18" charset="0"/>
              </a:rPr>
              <a:t>by great endurance</a:t>
            </a:r>
            <a:r>
              <a:rPr lang="en-US" sz="2800" b="1" i="1" dirty="0">
                <a:effectLst/>
                <a:ea typeface="Calibri" panose="020F0502020204030204" pitchFamily="34" charset="0"/>
                <a:cs typeface="Times New Roman" panose="02020603050405020304" pitchFamily="18" charset="0"/>
              </a:rPr>
              <a:t>, </a:t>
            </a:r>
            <a:r>
              <a:rPr lang="en-US" sz="2800" b="1" i="1" dirty="0">
                <a:solidFill>
                  <a:srgbClr val="0070C0"/>
                </a:solidFill>
                <a:effectLst/>
                <a:ea typeface="Calibri" panose="020F0502020204030204" pitchFamily="34" charset="0"/>
                <a:cs typeface="Times New Roman" panose="02020603050405020304" pitchFamily="18" charset="0"/>
              </a:rPr>
              <a:t>in afflictions, hardships, calamities</a:t>
            </a:r>
            <a:r>
              <a:rPr lang="en-US" sz="2800" b="1" dirty="0">
                <a:effectLst/>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5</a:t>
            </a:r>
            <a:r>
              <a:rPr lang="en-US" sz="2800" b="1" dirty="0">
                <a:effectLst/>
                <a:ea typeface="Calibri" panose="020F0502020204030204" pitchFamily="34" charset="0"/>
                <a:cs typeface="Times New Roman" panose="02020603050405020304" pitchFamily="18" charset="0"/>
              </a:rPr>
              <a:t> </a:t>
            </a:r>
            <a:r>
              <a:rPr lang="en-US" sz="2800" b="1" i="1" dirty="0">
                <a:effectLst/>
                <a:ea typeface="Calibri" panose="020F0502020204030204" pitchFamily="34" charset="0"/>
                <a:cs typeface="Times New Roman" panose="02020603050405020304" pitchFamily="18" charset="0"/>
              </a:rPr>
              <a:t>beatings, imprisonments, riots, labors, sleepless nights, hunger</a:t>
            </a:r>
            <a:r>
              <a:rPr lang="en-US" sz="2800" b="1" i="1" dirty="0">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a:p>
            <a:pPr marL="0" indent="0">
              <a:buNone/>
            </a:pPr>
            <a:endParaRPr lang="en-US" sz="4400" b="1" i="1" dirty="0">
              <a:solidFill>
                <a:srgbClr val="C00000"/>
              </a:solidFill>
            </a:endParaRPr>
          </a:p>
        </p:txBody>
      </p:sp>
    </p:spTree>
    <p:extLst>
      <p:ext uri="{BB962C8B-B14F-4D97-AF65-F5344CB8AC3E}">
        <p14:creationId xmlns:p14="http://schemas.microsoft.com/office/powerpoint/2010/main" val="41623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1197</TotalTime>
  <Words>1596</Words>
  <Application>Microsoft Macintosh PowerPoint</Application>
  <PresentationFormat>Widescreen</PresentationFormat>
  <Paragraphs>68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Rockwell</vt:lpstr>
      <vt:lpstr>Rockwell Condensed</vt:lpstr>
      <vt:lpstr>Times New Roman</vt:lpstr>
      <vt:lpstr>Wingdings</vt:lpstr>
      <vt:lpstr>Wood Type</vt:lpstr>
      <vt:lpstr>Renewed day-by-day</vt:lpstr>
      <vt:lpstr>PowerPoint Presentation</vt:lpstr>
      <vt:lpstr>Receive the grace of god! 2 Corinthians 6:1-10 </vt:lpstr>
      <vt:lpstr>Receive the grace of god! 2 Corinthians 6:1-10 </vt:lpstr>
      <vt:lpstr>I. God’s grace is always available to help us in Every way (verses 1-2)</vt:lpstr>
      <vt:lpstr>I. God’s grace is always available to help us in every way (verses 1-2)</vt:lpstr>
      <vt:lpstr>I. God’s grace is always available to help us in every way (verses 1-2)</vt:lpstr>
      <vt:lpstr>II. Receive the grace of God! (Verses 3-10)</vt:lpstr>
      <vt:lpstr>II. Receive the grace of God! (Verses 3-10)</vt:lpstr>
      <vt:lpstr>II. Receive the grace of God! (Verses 3-10)</vt:lpstr>
      <vt:lpstr>II. Receive the grace of God! (Verses 3-10)</vt:lpstr>
      <vt:lpstr>Serve God faithfully through times of suffering – 2 Corinthians 11:23-27</vt:lpstr>
      <vt:lpstr>Serve God faithfully through times of suffering – 2 Corinthians 11:23-27</vt:lpstr>
      <vt:lpstr>II. Receive the grace of God! (Verses 3-10)</vt:lpstr>
      <vt:lpstr>II. Receive the grace of God! (Verses 3-10)</vt:lpstr>
      <vt:lpstr>II. Receive the grace of God! (Verses 3-10)</vt:lpstr>
      <vt:lpstr>II. Receive the grace of God! (Verses 3-10)</vt:lpstr>
      <vt:lpstr>II. Receive the grace of God! (Verses 3-10)</vt:lpstr>
      <vt:lpstr>II. Receive the grace of God! (Verses 3-10)</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AV Leptondale</cp:lastModifiedBy>
  <cp:revision>62</cp:revision>
  <dcterms:created xsi:type="dcterms:W3CDTF">2020-03-26T18:56:14Z</dcterms:created>
  <dcterms:modified xsi:type="dcterms:W3CDTF">2021-07-18T14:03:19Z</dcterms:modified>
</cp:coreProperties>
</file>