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8"/>
  </p:notesMasterIdLst>
  <p:sldIdLst>
    <p:sldId id="258" r:id="rId2"/>
    <p:sldId id="256" r:id="rId3"/>
    <p:sldId id="257" r:id="rId4"/>
    <p:sldId id="535" r:id="rId5"/>
    <p:sldId id="289" r:id="rId6"/>
    <p:sldId id="536" r:id="rId7"/>
    <p:sldId id="292" r:id="rId8"/>
    <p:sldId id="288" r:id="rId9"/>
    <p:sldId id="259" r:id="rId10"/>
    <p:sldId id="293" r:id="rId11"/>
    <p:sldId id="294" r:id="rId12"/>
    <p:sldId id="295" r:id="rId13"/>
    <p:sldId id="296" r:id="rId14"/>
    <p:sldId id="297" r:id="rId15"/>
    <p:sldId id="298" r:id="rId16"/>
    <p:sldId id="29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6/21/21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8044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041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1964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2586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6/21/21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2861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4306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8393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4627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6779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6/21/21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3395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6/21/21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127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6/21/21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4416324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44DE-90AD-435D-A43B-0659674131F5}"/>
              </a:ext>
            </a:extLst>
          </p:cNvPr>
          <p:cNvSpPr>
            <a:spLocks noGrp="1"/>
          </p:cNvSpPr>
          <p:nvPr>
            <p:ph type="ctrTitle"/>
          </p:nvPr>
        </p:nvSpPr>
        <p:spPr>
          <a:xfrm>
            <a:off x="688491" y="1432223"/>
            <a:ext cx="9966960" cy="3035808"/>
          </a:xfrm>
        </p:spPr>
        <p:txBody>
          <a:bodyPr/>
          <a:lstStyle/>
          <a:p>
            <a:r>
              <a:rPr lang="en-US" sz="7200" dirty="0">
                <a:solidFill>
                  <a:schemeClr val="bg1"/>
                </a:solidFill>
              </a:rPr>
              <a:t>Renewed day-by-day</a:t>
            </a:r>
          </a:p>
        </p:txBody>
      </p:sp>
      <p:sp>
        <p:nvSpPr>
          <p:cNvPr id="3" name="Subtitle 2">
            <a:extLst>
              <a:ext uri="{FF2B5EF4-FFF2-40B4-BE49-F238E27FC236}">
                <a16:creationId xmlns:a16="http://schemas.microsoft.com/office/drawing/2014/main" id="{AE146843-3437-4EF6-83D9-872515C54506}"/>
              </a:ext>
            </a:extLst>
          </p:cNvPr>
          <p:cNvSpPr>
            <a:spLocks noGrp="1"/>
          </p:cNvSpPr>
          <p:nvPr>
            <p:ph type="subTitle" idx="1"/>
          </p:nvPr>
        </p:nvSpPr>
        <p:spPr>
          <a:xfrm>
            <a:off x="225373" y="4389120"/>
            <a:ext cx="7891272" cy="1069848"/>
          </a:xfrm>
        </p:spPr>
        <p:txBody>
          <a:bodyPr>
            <a:normAutofit/>
          </a:bodyPr>
          <a:lstStyle/>
          <a:p>
            <a:r>
              <a:rPr lang="en-US" sz="3200" b="1" dirty="0">
                <a:solidFill>
                  <a:schemeClr val="bg1"/>
                </a:solidFill>
              </a:rPr>
              <a:t>A Sermon Series from 2</a:t>
            </a:r>
            <a:r>
              <a:rPr lang="en-US" sz="3200" b="1" baseline="30000" dirty="0">
                <a:solidFill>
                  <a:schemeClr val="bg1"/>
                </a:solidFill>
              </a:rPr>
              <a:t>nd</a:t>
            </a:r>
            <a:r>
              <a:rPr lang="en-US" sz="3200" b="1" dirty="0">
                <a:solidFill>
                  <a:schemeClr val="bg1"/>
                </a:solidFill>
              </a:rPr>
              <a:t> Corinthians </a:t>
            </a:r>
          </a:p>
        </p:txBody>
      </p:sp>
    </p:spTree>
    <p:extLst>
      <p:ext uri="{BB962C8B-B14F-4D97-AF65-F5344CB8AC3E}">
        <p14:creationId xmlns:p14="http://schemas.microsoft.com/office/powerpoint/2010/main" val="24697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ministry of the gospel must share in Christ’s sufferings </a:t>
            </a:r>
            <a:r>
              <a:rPr lang="en-US" sz="3600" b="1" i="1" dirty="0">
                <a:effectLst/>
                <a:ea typeface="Calibri" panose="020F0502020204030204" pitchFamily="34" charset="0"/>
              </a:rPr>
              <a:t>(verses 7-12)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a:pPr>
            <a:r>
              <a:rPr lang="en-US" sz="2800" b="1" dirty="0"/>
              <a:t>Embrace the power of suffering </a:t>
            </a:r>
            <a:r>
              <a:rPr lang="en-US" sz="2800" b="1" i="1" dirty="0"/>
              <a:t>(7, 10-12)</a:t>
            </a:r>
          </a:p>
          <a:p>
            <a:pPr marL="0" indent="0">
              <a:buNone/>
            </a:pPr>
            <a:r>
              <a:rPr lang="en-US" sz="2800" b="1" dirty="0"/>
              <a:t>“</a:t>
            </a:r>
            <a:r>
              <a:rPr lang="en-US" sz="2800" b="1" i="1" dirty="0"/>
              <a:t>Although he was a son, </a:t>
            </a:r>
            <a:r>
              <a:rPr lang="en-US" sz="2800" b="1" i="1" dirty="0">
                <a:solidFill>
                  <a:srgbClr val="0070C0"/>
                </a:solidFill>
              </a:rPr>
              <a:t>he learned obedience through what he suffered</a:t>
            </a:r>
            <a:r>
              <a:rPr lang="en-US" sz="2800" b="1" dirty="0"/>
              <a:t>.” </a:t>
            </a:r>
            <a:r>
              <a:rPr lang="en-US" sz="2800" b="1" dirty="0">
                <a:solidFill>
                  <a:srgbClr val="C00000"/>
                </a:solidFill>
              </a:rPr>
              <a:t>Hebrews 5:8</a:t>
            </a:r>
          </a:p>
          <a:p>
            <a:pPr marL="0" indent="0">
              <a:buNone/>
            </a:pPr>
            <a:r>
              <a:rPr lang="en-US" sz="2800" b="1" dirty="0"/>
              <a:t>“</a:t>
            </a:r>
            <a:r>
              <a:rPr lang="en-US" sz="2800" b="1" i="1" dirty="0"/>
              <a:t>For to this you have been called, because </a:t>
            </a:r>
            <a:r>
              <a:rPr lang="en-US" sz="2800" b="1" i="1" dirty="0">
                <a:solidFill>
                  <a:srgbClr val="0070C0"/>
                </a:solidFill>
              </a:rPr>
              <a:t>Christ also suffered for you, leaving you an example, so that you might follow in his steps</a:t>
            </a:r>
            <a:r>
              <a:rPr lang="en-US" sz="2800" b="1" i="1" dirty="0"/>
              <a:t>. He committed no sin, neither was deceit found in his mouth. When he was reviled, </a:t>
            </a:r>
            <a:r>
              <a:rPr lang="en-US" sz="2800" b="1" i="1" dirty="0">
                <a:solidFill>
                  <a:srgbClr val="0070C0"/>
                </a:solidFill>
              </a:rPr>
              <a:t>he did not revile in return</a:t>
            </a:r>
            <a:r>
              <a:rPr lang="en-US" sz="2800" b="1" i="1" dirty="0"/>
              <a:t>; when he suffered, </a:t>
            </a:r>
            <a:r>
              <a:rPr lang="en-US" sz="2800" b="1" i="1" dirty="0">
                <a:solidFill>
                  <a:srgbClr val="0070C0"/>
                </a:solidFill>
              </a:rPr>
              <a:t>he did not threaten</a:t>
            </a:r>
            <a:r>
              <a:rPr lang="en-US" sz="2800" b="1" i="1" dirty="0"/>
              <a:t>, </a:t>
            </a:r>
            <a:r>
              <a:rPr lang="en-US" sz="2800" b="1" i="1" dirty="0">
                <a:solidFill>
                  <a:srgbClr val="0070C0"/>
                </a:solidFill>
              </a:rPr>
              <a:t>but continued entrusting himself to him who judges justly</a:t>
            </a:r>
            <a:r>
              <a:rPr lang="en-US" sz="2800" b="1" dirty="0"/>
              <a:t>.” </a:t>
            </a:r>
            <a:r>
              <a:rPr lang="en-US" sz="2800" b="1" dirty="0">
                <a:solidFill>
                  <a:srgbClr val="C00000"/>
                </a:solidFill>
              </a:rPr>
              <a:t>1 Peter 2:21-23</a:t>
            </a:r>
            <a:endParaRPr lang="en-US" sz="2800" b="1" i="1" dirty="0">
              <a:solidFill>
                <a:srgbClr val="C00000"/>
              </a:solidFill>
              <a:ea typeface="Calibri" panose="020F0502020204030204" pitchFamily="34" charset="0"/>
            </a:endParaRPr>
          </a:p>
        </p:txBody>
      </p:sp>
    </p:spTree>
    <p:extLst>
      <p:ext uri="{BB962C8B-B14F-4D97-AF65-F5344CB8AC3E}">
        <p14:creationId xmlns:p14="http://schemas.microsoft.com/office/powerpoint/2010/main" val="8275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ministry of the gospel must share in Christ’s sufferings </a:t>
            </a:r>
            <a:r>
              <a:rPr lang="en-US" sz="3600" b="1" i="1" dirty="0">
                <a:effectLst/>
                <a:ea typeface="Calibri" panose="020F0502020204030204" pitchFamily="34" charset="0"/>
              </a:rPr>
              <a:t>(verses 7-12)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a:pPr>
            <a:r>
              <a:rPr lang="en-US" sz="2800" b="1" dirty="0"/>
              <a:t>Embrace the power of suffering </a:t>
            </a:r>
            <a:r>
              <a:rPr lang="en-US" sz="2800" b="1" i="1" dirty="0"/>
              <a:t>(7, 10-12)</a:t>
            </a:r>
          </a:p>
          <a:p>
            <a:pPr marL="0" indent="0">
              <a:buNone/>
            </a:pPr>
            <a:r>
              <a:rPr lang="en-US" sz="2400" b="1" dirty="0">
                <a:solidFill>
                  <a:srgbClr val="FF0000"/>
                </a:solidFill>
              </a:rPr>
              <a:t>11</a:t>
            </a:r>
            <a:r>
              <a:rPr lang="en-US" sz="2800" b="1" dirty="0"/>
              <a:t> </a:t>
            </a:r>
            <a:r>
              <a:rPr lang="en-US" sz="2800" b="1" i="1" dirty="0"/>
              <a:t>For </a:t>
            </a:r>
            <a:r>
              <a:rPr lang="en-US" sz="2800" b="1" i="1" dirty="0">
                <a:solidFill>
                  <a:srgbClr val="0070C0"/>
                </a:solidFill>
              </a:rPr>
              <a:t>we who live are always being given over to death</a:t>
            </a:r>
            <a:r>
              <a:rPr lang="en-US" sz="2800" b="1" i="1" dirty="0"/>
              <a:t> for Jesus’ sake, </a:t>
            </a:r>
            <a:r>
              <a:rPr lang="en-US" sz="2800" b="1" i="1" dirty="0">
                <a:solidFill>
                  <a:srgbClr val="0070C0"/>
                </a:solidFill>
              </a:rPr>
              <a:t>so that the life of Jesus also may be manifested</a:t>
            </a:r>
            <a:r>
              <a:rPr lang="en-US" sz="2800" b="1" i="1" dirty="0"/>
              <a:t> </a:t>
            </a:r>
            <a:r>
              <a:rPr lang="en-US" sz="2800" b="1" i="1" dirty="0">
                <a:solidFill>
                  <a:srgbClr val="0070C0"/>
                </a:solidFill>
              </a:rPr>
              <a:t>in our mortal flesh</a:t>
            </a:r>
            <a:r>
              <a:rPr lang="en-US" sz="2800" b="1" dirty="0"/>
              <a:t>. </a:t>
            </a:r>
            <a:r>
              <a:rPr lang="en-US" sz="2400" b="1" dirty="0">
                <a:solidFill>
                  <a:srgbClr val="FF0000"/>
                </a:solidFill>
              </a:rPr>
              <a:t>12</a:t>
            </a:r>
            <a:r>
              <a:rPr lang="en-US" sz="2800" b="1" dirty="0"/>
              <a:t> </a:t>
            </a:r>
            <a:r>
              <a:rPr lang="en-US" sz="2800" b="1" i="1" dirty="0">
                <a:solidFill>
                  <a:srgbClr val="0070C0"/>
                </a:solidFill>
              </a:rPr>
              <a:t>So death is at work in us, but life in you</a:t>
            </a:r>
            <a:r>
              <a:rPr lang="en-US" sz="2800" b="1" dirty="0"/>
              <a:t>.  </a:t>
            </a:r>
          </a:p>
        </p:txBody>
      </p:sp>
    </p:spTree>
    <p:extLst>
      <p:ext uri="{BB962C8B-B14F-4D97-AF65-F5344CB8AC3E}">
        <p14:creationId xmlns:p14="http://schemas.microsoft.com/office/powerpoint/2010/main" val="39026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ministry of the gospel must share in Christ’s sufferings </a:t>
            </a:r>
            <a:r>
              <a:rPr lang="en-US" sz="3600" b="1" i="1" dirty="0">
                <a:effectLst/>
                <a:ea typeface="Calibri" panose="020F0502020204030204" pitchFamily="34" charset="0"/>
              </a:rPr>
              <a:t>(verses 7-12)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828438" y="1775415"/>
            <a:ext cx="10535124" cy="3515600"/>
          </a:xfrm>
        </p:spPr>
        <p:txBody>
          <a:bodyPr>
            <a:noAutofit/>
          </a:bodyPr>
          <a:lstStyle/>
          <a:p>
            <a:pPr marL="0" indent="0">
              <a:buNone/>
            </a:pPr>
            <a:r>
              <a:rPr lang="en-US" sz="2800" b="1" u="sng" dirty="0">
                <a:solidFill>
                  <a:srgbClr val="C00000"/>
                </a:solidFill>
              </a:rPr>
              <a:t>The power unleashed when we share in Christ’s sufferings</a:t>
            </a:r>
          </a:p>
          <a:p>
            <a:pPr marL="457200" indent="-457200">
              <a:buAutoNum type="arabicParenR"/>
            </a:pPr>
            <a:r>
              <a:rPr lang="en-US" sz="2800" b="1" dirty="0"/>
              <a:t>We are revealed as the weak and ordinary </a:t>
            </a:r>
            <a:r>
              <a:rPr lang="en-US" sz="2800" b="1" i="1" dirty="0"/>
              <a:t>jars of clay </a:t>
            </a:r>
            <a:r>
              <a:rPr lang="en-US" sz="2800" b="1" dirty="0"/>
              <a:t>that we are</a:t>
            </a:r>
          </a:p>
          <a:p>
            <a:pPr marL="457200" indent="-457200">
              <a:buAutoNum type="arabicParenR"/>
            </a:pPr>
            <a:r>
              <a:rPr lang="en-US" sz="2800" b="1" dirty="0"/>
              <a:t>Faithfulness to do the Father’s will as Jesus did brings the suffering Jesus endured</a:t>
            </a:r>
          </a:p>
          <a:p>
            <a:pPr marL="457200" indent="-457200">
              <a:buAutoNum type="arabicParenR"/>
            </a:pPr>
            <a:r>
              <a:rPr lang="en-US" sz="2800" b="1" dirty="0"/>
              <a:t>Obediently suffering as Jesus did forms His life in us</a:t>
            </a:r>
          </a:p>
          <a:p>
            <a:pPr marL="457200" indent="-457200">
              <a:buAutoNum type="arabicParenR"/>
            </a:pPr>
            <a:r>
              <a:rPr lang="en-US" sz="2800" b="1" dirty="0"/>
              <a:t>His life and its surpassing power is mightily revealed for all to witness</a:t>
            </a:r>
          </a:p>
          <a:p>
            <a:pPr marL="457200" indent="-457200">
              <a:buAutoNum type="arabicParenR"/>
            </a:pPr>
            <a:r>
              <a:rPr lang="en-US" sz="2800" b="1" dirty="0"/>
              <a:t>The surpassing power of His life revealed through us is mighty to save</a:t>
            </a:r>
          </a:p>
        </p:txBody>
      </p:sp>
    </p:spTree>
    <p:extLst>
      <p:ext uri="{BB962C8B-B14F-4D97-AF65-F5344CB8AC3E}">
        <p14:creationId xmlns:p14="http://schemas.microsoft.com/office/powerpoint/2010/main" val="41591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ministry of the gospel must share in Christ’s sufferings </a:t>
            </a:r>
            <a:r>
              <a:rPr lang="en-US" sz="3600" b="1" i="1" dirty="0">
                <a:effectLst/>
                <a:ea typeface="Calibri" panose="020F0502020204030204" pitchFamily="34" charset="0"/>
              </a:rPr>
              <a:t>(verses 7-12)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2"/>
            </a:pPr>
            <a:r>
              <a:rPr lang="en-US" sz="2800" b="1" dirty="0"/>
              <a:t>Experience God’s provision in the midst of suffering </a:t>
            </a:r>
            <a:r>
              <a:rPr lang="en-US" sz="2800" b="1" i="1" dirty="0"/>
              <a:t>(8-9)</a:t>
            </a:r>
          </a:p>
          <a:p>
            <a:pPr marL="0" indent="0">
              <a:buNone/>
            </a:pPr>
            <a:r>
              <a:rPr lang="en-US" sz="2800" b="1" dirty="0"/>
              <a:t>“</a:t>
            </a:r>
            <a:r>
              <a:rPr lang="en-US" sz="2800" b="1" i="1" dirty="0"/>
              <a:t>For as we share abundantly in Christ’s sufferings, so through Christ we share abundantly in comfort too</a:t>
            </a:r>
            <a:r>
              <a:rPr lang="en-US" sz="2800" b="1" dirty="0"/>
              <a:t>.” </a:t>
            </a:r>
            <a:r>
              <a:rPr lang="en-US" sz="2800" b="1" dirty="0">
                <a:solidFill>
                  <a:srgbClr val="C00000"/>
                </a:solidFill>
              </a:rPr>
              <a:t>2 Corinthians 1:5</a:t>
            </a:r>
            <a:endParaRPr lang="en-US" sz="4400" b="1" i="1" dirty="0">
              <a:solidFill>
                <a:srgbClr val="C00000"/>
              </a:solidFill>
            </a:endParaRPr>
          </a:p>
          <a:p>
            <a:pPr marL="0" indent="0">
              <a:buNone/>
            </a:pPr>
            <a:r>
              <a:rPr lang="en-US" sz="2400" b="1" dirty="0">
                <a:solidFill>
                  <a:srgbClr val="FF0000"/>
                </a:solidFill>
              </a:rPr>
              <a:t>8</a:t>
            </a:r>
            <a:r>
              <a:rPr lang="en-US" sz="2800" b="1" dirty="0"/>
              <a:t> </a:t>
            </a:r>
            <a:r>
              <a:rPr lang="en-US" sz="2800" b="1" i="1" dirty="0"/>
              <a:t>We are afflicted in every way, but not crushed; perplexed, but not driven to despair; </a:t>
            </a:r>
            <a:r>
              <a:rPr lang="en-US" sz="2400" b="1" dirty="0">
                <a:solidFill>
                  <a:srgbClr val="FF0000"/>
                </a:solidFill>
              </a:rPr>
              <a:t>9</a:t>
            </a:r>
            <a:r>
              <a:rPr lang="en-US" sz="2800" b="1" i="1" dirty="0"/>
              <a:t> persecuted, but not forsaken; struck down, but not destroyed.</a:t>
            </a:r>
            <a:endParaRPr lang="en-US" sz="3600" b="1" dirty="0">
              <a:solidFill>
                <a:srgbClr val="C00000"/>
              </a:solidFill>
            </a:endParaRPr>
          </a:p>
        </p:txBody>
      </p:sp>
    </p:spTree>
    <p:extLst>
      <p:ext uri="{BB962C8B-B14F-4D97-AF65-F5344CB8AC3E}">
        <p14:creationId xmlns:p14="http://schemas.microsoft.com/office/powerpoint/2010/main" val="22544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Don’t lose heart!</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indent="0">
              <a:buNone/>
            </a:pPr>
            <a:r>
              <a:rPr lang="en-US" sz="2800" b="1" dirty="0"/>
              <a:t>“</a:t>
            </a:r>
            <a:r>
              <a:rPr lang="en-US" sz="2800" b="1" i="1" dirty="0"/>
              <a:t>For we do not want you to be unaware, brothers, of the affliction we experienced in Asia. For we were so utterly burdened beyond our strength that </a:t>
            </a:r>
            <a:r>
              <a:rPr lang="en-US" sz="2800" b="1" i="1" dirty="0">
                <a:solidFill>
                  <a:srgbClr val="0070C0"/>
                </a:solidFill>
              </a:rPr>
              <a:t>we despaired of life itself</a:t>
            </a:r>
            <a:r>
              <a:rPr lang="en-US" sz="2800" b="1" i="1" dirty="0"/>
              <a:t>.</a:t>
            </a:r>
            <a:r>
              <a:rPr lang="en-US" sz="2800" b="1" dirty="0"/>
              <a:t>” </a:t>
            </a:r>
            <a:r>
              <a:rPr lang="en-US" sz="2800" b="1" dirty="0">
                <a:solidFill>
                  <a:srgbClr val="C00000"/>
                </a:solidFill>
              </a:rPr>
              <a:t>2 Corinthians 1:9</a:t>
            </a:r>
            <a:endParaRPr lang="en-US" sz="4400" b="1" dirty="0">
              <a:solidFill>
                <a:srgbClr val="C00000"/>
              </a:solidFill>
            </a:endParaRPr>
          </a:p>
        </p:txBody>
      </p:sp>
    </p:spTree>
    <p:extLst>
      <p:ext uri="{BB962C8B-B14F-4D97-AF65-F5344CB8AC3E}">
        <p14:creationId xmlns:p14="http://schemas.microsoft.com/office/powerpoint/2010/main" val="414113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Don’t lose heart!</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457200" indent="-457200">
              <a:buFont typeface="+mj-lt"/>
              <a:buAutoNum type="alphaUcPeriod"/>
            </a:pPr>
            <a:r>
              <a:rPr lang="en-US" sz="2800" b="1" dirty="0"/>
              <a:t>Share in Christ’s sufferings</a:t>
            </a:r>
          </a:p>
          <a:p>
            <a:pPr marL="0" indent="0">
              <a:buNone/>
            </a:pPr>
            <a:endParaRPr lang="en-US" sz="5400" b="1" dirty="0">
              <a:solidFill>
                <a:srgbClr val="C00000"/>
              </a:solidFill>
            </a:endParaRPr>
          </a:p>
        </p:txBody>
      </p:sp>
      <p:pic>
        <p:nvPicPr>
          <p:cNvPr id="5" name="Picture 4">
            <a:extLst>
              <a:ext uri="{FF2B5EF4-FFF2-40B4-BE49-F238E27FC236}">
                <a16:creationId xmlns:a16="http://schemas.microsoft.com/office/drawing/2014/main" id="{CA1B29BF-6B52-4EB4-B7CE-CEC5EC4BFA02}"/>
              </a:ext>
            </a:extLst>
          </p:cNvPr>
          <p:cNvPicPr>
            <a:picLocks noChangeAspect="1"/>
          </p:cNvPicPr>
          <p:nvPr/>
        </p:nvPicPr>
        <p:blipFill>
          <a:blip r:embed="rId2"/>
          <a:stretch>
            <a:fillRect/>
          </a:stretch>
        </p:blipFill>
        <p:spPr>
          <a:xfrm>
            <a:off x="3453714" y="2684506"/>
            <a:ext cx="5284573" cy="3963430"/>
          </a:xfrm>
          <a:prstGeom prst="rect">
            <a:avLst/>
          </a:prstGeom>
        </p:spPr>
      </p:pic>
    </p:spTree>
    <p:extLst>
      <p:ext uri="{BB962C8B-B14F-4D97-AF65-F5344CB8AC3E}">
        <p14:creationId xmlns:p14="http://schemas.microsoft.com/office/powerpoint/2010/main" val="12237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Don’t lose heart!</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457200" indent="-457200">
              <a:buFont typeface="+mj-lt"/>
              <a:buAutoNum type="alphaUcPeriod" startAt="2"/>
            </a:pPr>
            <a:r>
              <a:rPr lang="en-US" sz="2800" b="1" dirty="0"/>
              <a:t>Trust in God’s comfort</a:t>
            </a:r>
          </a:p>
          <a:p>
            <a:pPr marL="0" indent="0">
              <a:buNone/>
            </a:pPr>
            <a:endParaRPr lang="en-US" i="1" dirty="0"/>
          </a:p>
          <a:p>
            <a:pPr marL="0" indent="0">
              <a:buNone/>
            </a:pPr>
            <a:r>
              <a:rPr lang="en-US" sz="2800" b="1" i="1" dirty="0"/>
              <a:t>“With God it is not just comfort; it is comfort with strength in it, with teeth in it.” </a:t>
            </a:r>
            <a:r>
              <a:rPr lang="en-US" sz="2800" b="1" dirty="0">
                <a:solidFill>
                  <a:srgbClr val="C00000"/>
                </a:solidFill>
              </a:rPr>
              <a:t>Pastor Bob Page</a:t>
            </a:r>
            <a:endParaRPr lang="en-US" sz="8000" b="1" dirty="0">
              <a:solidFill>
                <a:srgbClr val="C00000"/>
              </a:solidFill>
            </a:endParaRPr>
          </a:p>
        </p:txBody>
      </p:sp>
    </p:spTree>
    <p:extLst>
      <p:ext uri="{BB962C8B-B14F-4D97-AF65-F5344CB8AC3E}">
        <p14:creationId xmlns:p14="http://schemas.microsoft.com/office/powerpoint/2010/main" val="19533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E0DA-B4E4-4FD9-A6AC-C3533F58BD3E}"/>
              </a:ext>
            </a:extLst>
          </p:cNvPr>
          <p:cNvSpPr>
            <a:spLocks noGrp="1"/>
          </p:cNvSpPr>
          <p:nvPr>
            <p:ph type="ctrTitle"/>
          </p:nvPr>
        </p:nvSpPr>
        <p:spPr>
          <a:xfrm>
            <a:off x="7870371" y="0"/>
            <a:ext cx="4321629" cy="3035808"/>
          </a:xfrm>
        </p:spPr>
        <p:txBody>
          <a:bodyPr/>
          <a:lstStyle/>
          <a:p>
            <a:pPr algn="ctr"/>
            <a:r>
              <a:rPr lang="en-US" sz="4800" dirty="0">
                <a:solidFill>
                  <a:schemeClr val="bg1"/>
                </a:solidFill>
              </a:rPr>
              <a:t>Don’t Lose Heart Part 1</a:t>
            </a:r>
          </a:p>
        </p:txBody>
      </p:sp>
      <p:sp>
        <p:nvSpPr>
          <p:cNvPr id="3" name="Subtitle 2">
            <a:extLst>
              <a:ext uri="{FF2B5EF4-FFF2-40B4-BE49-F238E27FC236}">
                <a16:creationId xmlns:a16="http://schemas.microsoft.com/office/drawing/2014/main" id="{AEBD7678-6FAC-4FFC-A997-2A572FE2EA33}"/>
              </a:ext>
            </a:extLst>
          </p:cNvPr>
          <p:cNvSpPr>
            <a:spLocks noGrp="1"/>
          </p:cNvSpPr>
          <p:nvPr>
            <p:ph type="subTitle" idx="1"/>
          </p:nvPr>
        </p:nvSpPr>
        <p:spPr>
          <a:xfrm>
            <a:off x="699246" y="5236824"/>
            <a:ext cx="3101788" cy="1069848"/>
          </a:xfrm>
        </p:spPr>
        <p:txBody>
          <a:bodyPr>
            <a:normAutofit/>
          </a:bodyPr>
          <a:lstStyle/>
          <a:p>
            <a:pPr algn="ctr"/>
            <a:r>
              <a:rPr lang="en-US" sz="3200" b="1" dirty="0">
                <a:solidFill>
                  <a:schemeClr val="bg1"/>
                </a:solidFill>
              </a:rPr>
              <a:t>2 Corinthians 4:1-12</a:t>
            </a:r>
          </a:p>
        </p:txBody>
      </p:sp>
    </p:spTree>
    <p:extLst>
      <p:ext uri="{BB962C8B-B14F-4D97-AF65-F5344CB8AC3E}">
        <p14:creationId xmlns:p14="http://schemas.microsoft.com/office/powerpoint/2010/main" val="38336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ministry of the gospel must be above reproach </a:t>
            </a:r>
            <a:r>
              <a:rPr lang="en-US" sz="3600" b="1" i="1" dirty="0">
                <a:effectLst/>
                <a:ea typeface="Calibri" panose="020F0502020204030204" pitchFamily="34" charset="0"/>
              </a:rPr>
              <a:t>(verses 1-6)</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800" b="1" dirty="0"/>
              <a:t>“</a:t>
            </a:r>
            <a:r>
              <a:rPr lang="en-US" sz="2800" b="1" i="1" dirty="0"/>
              <a:t>But even if we or an angel from heaven should preach to you a gospel contrary to the one we preached to you, let him be accursed.</a:t>
            </a:r>
            <a:r>
              <a:rPr lang="en-US" sz="2800" b="1" dirty="0"/>
              <a:t>” </a:t>
            </a:r>
            <a:r>
              <a:rPr lang="en-US" sz="2800" b="1" dirty="0">
                <a:solidFill>
                  <a:srgbClr val="C00000"/>
                </a:solidFill>
              </a:rPr>
              <a:t>Galatians 1:8</a:t>
            </a:r>
            <a:endParaRPr lang="en-US" sz="3600" b="1" i="1" dirty="0">
              <a:solidFill>
                <a:srgbClr val="C00000"/>
              </a:solidFill>
            </a:endParaRPr>
          </a:p>
        </p:txBody>
      </p:sp>
    </p:spTree>
    <p:extLst>
      <p:ext uri="{BB962C8B-B14F-4D97-AF65-F5344CB8AC3E}">
        <p14:creationId xmlns:p14="http://schemas.microsoft.com/office/powerpoint/2010/main" val="40859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ministry of the gospel must be above reproach </a:t>
            </a:r>
            <a:r>
              <a:rPr lang="en-US" sz="3600" b="1" i="1" dirty="0">
                <a:effectLst/>
                <a:ea typeface="Calibri" panose="020F0502020204030204" pitchFamily="34" charset="0"/>
              </a:rPr>
              <a:t>(verses 1-6)</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457200" indent="-457200">
              <a:buFont typeface="+mj-lt"/>
              <a:buAutoNum type="alphaUcPeriod"/>
            </a:pPr>
            <a:r>
              <a:rPr lang="en-US" sz="2800" b="1" dirty="0"/>
              <a:t>By faithfully proclaiming the message </a:t>
            </a:r>
            <a:r>
              <a:rPr lang="en-US" sz="2800" b="1" i="1" dirty="0"/>
              <a:t>(1-4)</a:t>
            </a:r>
          </a:p>
          <a:p>
            <a:pPr marL="0" indent="0">
              <a:buNone/>
            </a:pPr>
            <a:r>
              <a:rPr lang="en-US" sz="2800" b="1" dirty="0"/>
              <a:t>“</a:t>
            </a:r>
            <a:r>
              <a:rPr lang="en-US" sz="2800" b="1" i="1" dirty="0"/>
              <a:t>For we are not, like so many, peddlers of God’s word</a:t>
            </a:r>
            <a:r>
              <a:rPr lang="en-US" sz="2800" b="1" dirty="0"/>
              <a:t>.” </a:t>
            </a:r>
            <a:r>
              <a:rPr lang="en-US" sz="2800" b="1" dirty="0">
                <a:solidFill>
                  <a:srgbClr val="C00000"/>
                </a:solidFill>
              </a:rPr>
              <a:t>2 Corinthians 2:17</a:t>
            </a:r>
            <a:endParaRPr lang="en-US" sz="2800" b="1" i="1" dirty="0">
              <a:solidFill>
                <a:srgbClr val="C00000"/>
              </a:solidFill>
            </a:endParaRPr>
          </a:p>
          <a:p>
            <a:pPr marL="0" indent="0">
              <a:buNone/>
            </a:pPr>
            <a:endParaRPr lang="en-US" sz="2800" b="1" i="1" dirty="0"/>
          </a:p>
        </p:txBody>
      </p:sp>
    </p:spTree>
    <p:extLst>
      <p:ext uri="{BB962C8B-B14F-4D97-AF65-F5344CB8AC3E}">
        <p14:creationId xmlns:p14="http://schemas.microsoft.com/office/powerpoint/2010/main" val="30611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ministry of the gospel must be above reproach </a:t>
            </a:r>
            <a:r>
              <a:rPr lang="en-US" sz="3600" b="1" i="1" dirty="0">
                <a:effectLst/>
                <a:ea typeface="Calibri" panose="020F0502020204030204" pitchFamily="34" charset="0"/>
              </a:rPr>
              <a:t>(verses 1-6)</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457200" indent="-457200">
              <a:buFont typeface="+mj-lt"/>
              <a:buAutoNum type="alphaUcPeriod"/>
            </a:pPr>
            <a:r>
              <a:rPr lang="en-US" sz="2800" b="1" dirty="0"/>
              <a:t>By faithfully proclaiming the message </a:t>
            </a:r>
            <a:r>
              <a:rPr lang="en-US" sz="2800" b="1" i="1" dirty="0"/>
              <a:t>(1-4)</a:t>
            </a:r>
          </a:p>
          <a:p>
            <a:pPr marL="0" indent="0">
              <a:buNone/>
            </a:pPr>
            <a:r>
              <a:rPr lang="en-US" sz="2400" b="1" dirty="0">
                <a:solidFill>
                  <a:srgbClr val="FF0000"/>
                </a:solidFill>
              </a:rPr>
              <a:t>1</a:t>
            </a:r>
            <a:r>
              <a:rPr lang="en-US" sz="2800" b="1" dirty="0"/>
              <a:t> </a:t>
            </a:r>
            <a:r>
              <a:rPr lang="en-US" sz="2800" b="1" i="1" dirty="0">
                <a:solidFill>
                  <a:srgbClr val="0070C0"/>
                </a:solidFill>
              </a:rPr>
              <a:t>Therefore, having this ministry by the mercy of God, we do not lose heart</a:t>
            </a:r>
            <a:r>
              <a:rPr lang="en-US" sz="2800" b="1" dirty="0"/>
              <a:t>. </a:t>
            </a:r>
            <a:r>
              <a:rPr lang="en-US" sz="2400" b="1" dirty="0">
                <a:solidFill>
                  <a:srgbClr val="FF0000"/>
                </a:solidFill>
              </a:rPr>
              <a:t>2</a:t>
            </a:r>
            <a:r>
              <a:rPr lang="en-US" sz="2800" b="1" dirty="0"/>
              <a:t> </a:t>
            </a:r>
            <a:r>
              <a:rPr lang="en-US" sz="2800" b="1" i="1" dirty="0"/>
              <a:t>But we have renounced disgraceful, underhanded ways. We refuse to practice cunning or to tamper with God’s word, but by the open statement of the truth we would commend ourselves to everyone’s conscience in the sight of God</a:t>
            </a:r>
            <a:r>
              <a:rPr lang="en-US" sz="2800" b="1" dirty="0"/>
              <a:t>. </a:t>
            </a:r>
            <a:r>
              <a:rPr lang="en-US" sz="2400" b="1" dirty="0">
                <a:solidFill>
                  <a:srgbClr val="FF0000"/>
                </a:solidFill>
              </a:rPr>
              <a:t>3</a:t>
            </a:r>
            <a:r>
              <a:rPr lang="en-US" sz="2800" b="1" dirty="0"/>
              <a:t> </a:t>
            </a:r>
            <a:r>
              <a:rPr lang="en-US" sz="2800" b="1" i="1" dirty="0"/>
              <a:t>And even if our gospel is veiled, it is veiled to those who are perishing</a:t>
            </a:r>
            <a:r>
              <a:rPr lang="en-US" sz="2800" b="1" dirty="0"/>
              <a:t>. </a:t>
            </a:r>
            <a:r>
              <a:rPr lang="en-US" sz="2400" b="1" dirty="0">
                <a:solidFill>
                  <a:srgbClr val="FF0000"/>
                </a:solidFill>
              </a:rPr>
              <a:t>4</a:t>
            </a:r>
            <a:r>
              <a:rPr lang="en-US" sz="2800" b="1" dirty="0"/>
              <a:t> </a:t>
            </a:r>
            <a:r>
              <a:rPr lang="en-US" sz="2800" b="1" i="1" dirty="0"/>
              <a:t>In their case the god of this world has blinded the minds of the unbelievers, to keep them from seeing the light of the gospel of the glory of Christ, who is the image of God</a:t>
            </a:r>
            <a:r>
              <a:rPr lang="en-US" sz="2800" b="1" dirty="0"/>
              <a:t>. </a:t>
            </a:r>
          </a:p>
          <a:p>
            <a:pPr marL="0" indent="0">
              <a:buNone/>
            </a:pPr>
            <a:endParaRPr lang="en-US" sz="2800" b="1" i="1" dirty="0"/>
          </a:p>
        </p:txBody>
      </p:sp>
    </p:spTree>
    <p:extLst>
      <p:ext uri="{BB962C8B-B14F-4D97-AF65-F5344CB8AC3E}">
        <p14:creationId xmlns:p14="http://schemas.microsoft.com/office/powerpoint/2010/main" val="2170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ministry of the gospel must be above reproach </a:t>
            </a:r>
            <a:r>
              <a:rPr lang="en-US" sz="3600" b="1" i="1" dirty="0">
                <a:effectLst/>
                <a:ea typeface="Calibri" panose="020F0502020204030204" pitchFamily="34" charset="0"/>
              </a:rPr>
              <a:t>(verses 1-6)</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457200" indent="-457200">
              <a:buFont typeface="+mj-lt"/>
              <a:buAutoNum type="alphaUcPeriod"/>
            </a:pPr>
            <a:r>
              <a:rPr lang="en-US" sz="2800" b="1" dirty="0"/>
              <a:t>By faithfully proclaiming the message </a:t>
            </a:r>
            <a:r>
              <a:rPr lang="en-US" sz="2800" b="1" i="1" dirty="0"/>
              <a:t>(1-4)</a:t>
            </a:r>
          </a:p>
          <a:p>
            <a:pPr marL="0" indent="0">
              <a:buNone/>
            </a:pPr>
            <a:r>
              <a:rPr lang="en-US" sz="2400" b="1" dirty="0">
                <a:solidFill>
                  <a:srgbClr val="FF0000"/>
                </a:solidFill>
              </a:rPr>
              <a:t>1</a:t>
            </a:r>
            <a:r>
              <a:rPr lang="en-US" sz="2800" b="1" dirty="0"/>
              <a:t> </a:t>
            </a:r>
            <a:r>
              <a:rPr lang="en-US" sz="2800" b="1" i="1" dirty="0"/>
              <a:t>Therefore, having this ministry by the mercy of God, we do not lose heart</a:t>
            </a:r>
            <a:r>
              <a:rPr lang="en-US" sz="2800" b="1" dirty="0"/>
              <a:t>. </a:t>
            </a:r>
            <a:r>
              <a:rPr lang="en-US" sz="2400" b="1" dirty="0">
                <a:solidFill>
                  <a:srgbClr val="FF0000"/>
                </a:solidFill>
              </a:rPr>
              <a:t>2</a:t>
            </a:r>
            <a:r>
              <a:rPr lang="en-US" sz="2800" b="1" dirty="0"/>
              <a:t> </a:t>
            </a:r>
            <a:r>
              <a:rPr lang="en-US" sz="2800" b="1" i="1" dirty="0">
                <a:solidFill>
                  <a:srgbClr val="0070C0"/>
                </a:solidFill>
              </a:rPr>
              <a:t>But we have renounced disgraceful, underhanded ways. We refuse to practice cunning or to </a:t>
            </a:r>
            <a:r>
              <a:rPr lang="en-US" sz="2800" b="1" i="1" u="sng" dirty="0">
                <a:solidFill>
                  <a:srgbClr val="0070C0"/>
                </a:solidFill>
              </a:rPr>
              <a:t>tamper with God’s word</a:t>
            </a:r>
            <a:r>
              <a:rPr lang="en-US" sz="2800" b="1" i="1" dirty="0">
                <a:solidFill>
                  <a:srgbClr val="0070C0"/>
                </a:solidFill>
              </a:rPr>
              <a:t>, but by the open statement of the truth we would commend ourselves to everyone’s conscience in the sight of God</a:t>
            </a:r>
            <a:r>
              <a:rPr lang="en-US" sz="2800" b="1" dirty="0"/>
              <a:t>. </a:t>
            </a:r>
            <a:r>
              <a:rPr lang="en-US" sz="2400" b="1" dirty="0">
                <a:solidFill>
                  <a:srgbClr val="FF0000"/>
                </a:solidFill>
              </a:rPr>
              <a:t>3</a:t>
            </a:r>
            <a:r>
              <a:rPr lang="en-US" sz="2800" b="1" dirty="0"/>
              <a:t> </a:t>
            </a:r>
            <a:r>
              <a:rPr lang="en-US" sz="2800" b="1" i="1" dirty="0"/>
              <a:t>And even if our gospel is veiled, it is veiled to those who are perishing</a:t>
            </a:r>
            <a:r>
              <a:rPr lang="en-US" sz="2800" b="1" dirty="0"/>
              <a:t>. </a:t>
            </a:r>
            <a:r>
              <a:rPr lang="en-US" sz="2400" b="1" dirty="0">
                <a:solidFill>
                  <a:srgbClr val="FF0000"/>
                </a:solidFill>
              </a:rPr>
              <a:t>4</a:t>
            </a:r>
            <a:r>
              <a:rPr lang="en-US" sz="2800" b="1" dirty="0"/>
              <a:t> </a:t>
            </a:r>
            <a:r>
              <a:rPr lang="en-US" sz="2800" b="1" i="1" dirty="0"/>
              <a:t>In their case the god of this world has blinded the minds of the unbelievers, to keep them from seeing the light of the gospel of the glory of Christ, who is the image of God</a:t>
            </a:r>
            <a:r>
              <a:rPr lang="en-US" sz="2800" b="1" dirty="0"/>
              <a:t>. </a:t>
            </a:r>
          </a:p>
          <a:p>
            <a:pPr marL="0" indent="0">
              <a:buNone/>
            </a:pPr>
            <a:endParaRPr lang="en-US" sz="2800" b="1" i="1" dirty="0"/>
          </a:p>
        </p:txBody>
      </p:sp>
    </p:spTree>
    <p:extLst>
      <p:ext uri="{BB962C8B-B14F-4D97-AF65-F5344CB8AC3E}">
        <p14:creationId xmlns:p14="http://schemas.microsoft.com/office/powerpoint/2010/main" val="328473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ministry of the gospel must be above reproach </a:t>
            </a:r>
            <a:r>
              <a:rPr lang="en-US" sz="3600" b="1" i="1" dirty="0">
                <a:effectLst/>
                <a:ea typeface="Calibri" panose="020F0502020204030204" pitchFamily="34" charset="0"/>
              </a:rPr>
              <a:t>(verses 1-6)</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457200" indent="-457200">
              <a:buFont typeface="+mj-lt"/>
              <a:buAutoNum type="alphaUcPeriod"/>
            </a:pPr>
            <a:r>
              <a:rPr lang="en-US" sz="2800" b="1" dirty="0"/>
              <a:t>By faithfully proclaiming the message </a:t>
            </a:r>
            <a:r>
              <a:rPr lang="en-US" sz="2800" b="1" i="1" dirty="0"/>
              <a:t>(1-4)</a:t>
            </a:r>
          </a:p>
          <a:p>
            <a:pPr marL="0" indent="0">
              <a:buNone/>
            </a:pPr>
            <a:r>
              <a:rPr lang="en-US" sz="2400" b="1" dirty="0">
                <a:solidFill>
                  <a:srgbClr val="FF0000"/>
                </a:solidFill>
              </a:rPr>
              <a:t>1</a:t>
            </a:r>
            <a:r>
              <a:rPr lang="en-US" sz="2800" b="1" dirty="0"/>
              <a:t> </a:t>
            </a:r>
            <a:r>
              <a:rPr lang="en-US" sz="2800" b="1" i="1" dirty="0"/>
              <a:t>Therefore, having this ministry by the mercy of God, we do not lose heart</a:t>
            </a:r>
            <a:r>
              <a:rPr lang="en-US" sz="2800" b="1" dirty="0"/>
              <a:t>. </a:t>
            </a:r>
            <a:r>
              <a:rPr lang="en-US" sz="2400" b="1" dirty="0">
                <a:solidFill>
                  <a:srgbClr val="FF0000"/>
                </a:solidFill>
              </a:rPr>
              <a:t>2</a:t>
            </a:r>
            <a:r>
              <a:rPr lang="en-US" sz="2800" b="1" dirty="0"/>
              <a:t> </a:t>
            </a:r>
            <a:r>
              <a:rPr lang="en-US" sz="2800" b="1" i="1" dirty="0"/>
              <a:t>But we have renounced disgraceful, underhanded ways. We refuse to practice cunning or to tamper with God’s word, but by the open statement of the truth we would commend ourselves to everyone’s conscience in the sight of God</a:t>
            </a:r>
            <a:r>
              <a:rPr lang="en-US" sz="2800" b="1" dirty="0"/>
              <a:t>. </a:t>
            </a:r>
            <a:r>
              <a:rPr lang="en-US" sz="2400" b="1" dirty="0">
                <a:solidFill>
                  <a:srgbClr val="FF0000"/>
                </a:solidFill>
              </a:rPr>
              <a:t>3</a:t>
            </a:r>
            <a:r>
              <a:rPr lang="en-US" sz="2800" b="1" dirty="0"/>
              <a:t> </a:t>
            </a:r>
            <a:r>
              <a:rPr lang="en-US" sz="2800" b="1" i="1" dirty="0">
                <a:solidFill>
                  <a:srgbClr val="0070C0"/>
                </a:solidFill>
              </a:rPr>
              <a:t>And even if our gospel is veiled, it is veiled to those who are perishing</a:t>
            </a:r>
            <a:r>
              <a:rPr lang="en-US" sz="2800" b="1" dirty="0"/>
              <a:t>. </a:t>
            </a:r>
            <a:r>
              <a:rPr lang="en-US" sz="2400" b="1" dirty="0">
                <a:solidFill>
                  <a:srgbClr val="FF0000"/>
                </a:solidFill>
              </a:rPr>
              <a:t>4</a:t>
            </a:r>
            <a:r>
              <a:rPr lang="en-US" sz="2800" b="1" dirty="0"/>
              <a:t> </a:t>
            </a:r>
            <a:r>
              <a:rPr lang="en-US" sz="2800" b="1" i="1" dirty="0">
                <a:solidFill>
                  <a:srgbClr val="0070C0"/>
                </a:solidFill>
              </a:rPr>
              <a:t>In their case the god of this world has blinded the minds of the unbelievers, to keep them from seeing the light of the gospel of the glory of Christ, who is the image of God</a:t>
            </a:r>
            <a:r>
              <a:rPr lang="en-US" sz="2800" b="1" dirty="0"/>
              <a:t>. </a:t>
            </a:r>
          </a:p>
          <a:p>
            <a:pPr marL="0" indent="0">
              <a:buNone/>
            </a:pPr>
            <a:endParaRPr lang="en-US" sz="2800" b="1" i="1" dirty="0"/>
          </a:p>
        </p:txBody>
      </p:sp>
    </p:spTree>
    <p:extLst>
      <p:ext uri="{BB962C8B-B14F-4D97-AF65-F5344CB8AC3E}">
        <p14:creationId xmlns:p14="http://schemas.microsoft.com/office/powerpoint/2010/main" val="397616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The ministry of the gospel must be above reproach </a:t>
            </a:r>
            <a:r>
              <a:rPr lang="en-US" sz="3600" b="1" i="1" dirty="0">
                <a:effectLst/>
                <a:ea typeface="Calibri" panose="020F0502020204030204" pitchFamily="34" charset="0"/>
              </a:rPr>
              <a:t>(verses 1-6)</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p:txBody>
          <a:bodyPr>
            <a:normAutofit/>
          </a:bodyPr>
          <a:lstStyle/>
          <a:p>
            <a:pPr marL="514350" indent="-514350">
              <a:buFont typeface="+mj-lt"/>
              <a:buAutoNum type="alphaUcPeriod" startAt="2"/>
            </a:pPr>
            <a:r>
              <a:rPr lang="en-US" sz="2800" b="1" dirty="0">
                <a:effectLst/>
                <a:ea typeface="Calibri" panose="020F0502020204030204" pitchFamily="34" charset="0"/>
              </a:rPr>
              <a:t>By faithfully living the message </a:t>
            </a:r>
            <a:r>
              <a:rPr lang="en-US" sz="2800" b="1" i="1" dirty="0">
                <a:effectLst/>
                <a:ea typeface="Calibri" panose="020F0502020204030204" pitchFamily="34" charset="0"/>
              </a:rPr>
              <a:t>(5-6)</a:t>
            </a:r>
          </a:p>
          <a:p>
            <a:pPr marL="0" indent="0">
              <a:buNone/>
            </a:pPr>
            <a:r>
              <a:rPr lang="en-US" sz="2400" b="1" dirty="0">
                <a:solidFill>
                  <a:srgbClr val="FF0000"/>
                </a:solidFill>
              </a:rPr>
              <a:t>5</a:t>
            </a:r>
            <a:r>
              <a:rPr lang="en-US" sz="2800" b="1" dirty="0"/>
              <a:t> </a:t>
            </a:r>
            <a:r>
              <a:rPr lang="en-US" sz="2800" b="1" i="1" dirty="0"/>
              <a:t>For </a:t>
            </a:r>
            <a:r>
              <a:rPr lang="en-US" sz="2800" b="1" i="1" dirty="0">
                <a:solidFill>
                  <a:srgbClr val="0070C0"/>
                </a:solidFill>
              </a:rPr>
              <a:t>what we proclaim is not ourselves, but Jesus Christ as Lord</a:t>
            </a:r>
            <a:r>
              <a:rPr lang="en-US" sz="2800" b="1" i="1" dirty="0"/>
              <a:t>, with ourselves as </a:t>
            </a:r>
            <a:r>
              <a:rPr lang="en-US" sz="2800" b="1" i="1" u="sng" dirty="0">
                <a:solidFill>
                  <a:srgbClr val="0070C0"/>
                </a:solidFill>
              </a:rPr>
              <a:t>your servants</a:t>
            </a:r>
            <a:r>
              <a:rPr lang="en-US" sz="2800" b="1" i="1" dirty="0">
                <a:solidFill>
                  <a:srgbClr val="0070C0"/>
                </a:solidFill>
              </a:rPr>
              <a:t> for Jesus’ sake</a:t>
            </a:r>
            <a:r>
              <a:rPr lang="en-US" sz="2800" b="1" dirty="0"/>
              <a:t>. </a:t>
            </a:r>
            <a:r>
              <a:rPr lang="en-US" sz="2400" b="1" dirty="0">
                <a:solidFill>
                  <a:srgbClr val="FF0000"/>
                </a:solidFill>
              </a:rPr>
              <a:t>6</a:t>
            </a:r>
            <a:r>
              <a:rPr lang="en-US" sz="2800" b="1" dirty="0"/>
              <a:t> </a:t>
            </a:r>
            <a:r>
              <a:rPr lang="en-US" sz="2800" b="1" i="1" dirty="0"/>
              <a:t>For </a:t>
            </a:r>
            <a:r>
              <a:rPr lang="en-US" sz="2800" b="1" i="1" dirty="0">
                <a:solidFill>
                  <a:srgbClr val="0070C0"/>
                </a:solidFill>
              </a:rPr>
              <a:t>God</a:t>
            </a:r>
            <a:r>
              <a:rPr lang="en-US" sz="2800" b="1" i="1" dirty="0"/>
              <a:t>, who said, “Let light shine out of darkness,” </a:t>
            </a:r>
            <a:r>
              <a:rPr lang="en-US" sz="2800" b="1" i="1" dirty="0">
                <a:solidFill>
                  <a:srgbClr val="0070C0"/>
                </a:solidFill>
              </a:rPr>
              <a:t>has shone in our hearts to give the light </a:t>
            </a:r>
            <a:r>
              <a:rPr lang="en-US" sz="2800" b="1" i="1" dirty="0"/>
              <a:t>of the knowledge of the glory of God in the face of Jesus Christ</a:t>
            </a:r>
            <a:r>
              <a:rPr lang="en-US" sz="2800" b="1" dirty="0"/>
              <a:t>.  </a:t>
            </a:r>
          </a:p>
          <a:p>
            <a:pPr marL="0" indent="0">
              <a:buNone/>
            </a:pPr>
            <a:r>
              <a:rPr lang="en-US" sz="2800" b="1" i="1" dirty="0">
                <a:effectLst/>
                <a:ea typeface="Calibri" panose="020F0502020204030204" pitchFamily="34" charset="0"/>
              </a:rPr>
              <a:t> </a:t>
            </a:r>
            <a:endParaRPr lang="en-US" sz="2800" b="1" i="1" dirty="0"/>
          </a:p>
        </p:txBody>
      </p:sp>
    </p:spTree>
    <p:extLst>
      <p:ext uri="{BB962C8B-B14F-4D97-AF65-F5344CB8AC3E}">
        <p14:creationId xmlns:p14="http://schemas.microsoft.com/office/powerpoint/2010/main" val="38356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ministry of the gospel must share in Christ’s sufferings </a:t>
            </a:r>
            <a:r>
              <a:rPr lang="en-US" sz="3600" b="1" i="1" dirty="0">
                <a:effectLst/>
                <a:ea typeface="Calibri" panose="020F0502020204030204" pitchFamily="34" charset="0"/>
              </a:rPr>
              <a:t>(verses 7-12)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a:pPr>
            <a:r>
              <a:rPr lang="en-US" sz="2800" b="1" dirty="0"/>
              <a:t>Embrace the power of suffering </a:t>
            </a:r>
            <a:r>
              <a:rPr lang="en-US" sz="2800" b="1" i="1" dirty="0"/>
              <a:t>(7, 10-12)</a:t>
            </a:r>
          </a:p>
          <a:p>
            <a:pPr marL="0" indent="0">
              <a:buNone/>
            </a:pPr>
            <a:r>
              <a:rPr lang="en-US" sz="2400" b="1" dirty="0">
                <a:solidFill>
                  <a:srgbClr val="FF0000"/>
                </a:solidFill>
              </a:rPr>
              <a:t>7</a:t>
            </a:r>
            <a:r>
              <a:rPr lang="en-US" sz="2800" b="1" dirty="0"/>
              <a:t> </a:t>
            </a:r>
            <a:r>
              <a:rPr lang="en-US" sz="2800" b="1" i="1" dirty="0"/>
              <a:t>But we have this treasure in jars of clay, to show that the surpassing power belongs to God and not to us</a:t>
            </a:r>
            <a:r>
              <a:rPr lang="en-US" sz="2800" b="1" dirty="0"/>
              <a:t>. </a:t>
            </a:r>
            <a:r>
              <a:rPr lang="en-US" sz="2400" b="1" dirty="0">
                <a:solidFill>
                  <a:srgbClr val="FF0000"/>
                </a:solidFill>
              </a:rPr>
              <a:t>8</a:t>
            </a:r>
            <a:r>
              <a:rPr lang="en-US" sz="2800" b="1" dirty="0"/>
              <a:t> </a:t>
            </a:r>
            <a:r>
              <a:rPr lang="en-US" sz="2800" b="1" i="1" dirty="0"/>
              <a:t>We are… </a:t>
            </a:r>
            <a:r>
              <a:rPr lang="en-US" sz="2400" b="1" dirty="0">
                <a:solidFill>
                  <a:srgbClr val="FF0000"/>
                </a:solidFill>
              </a:rPr>
              <a:t>10</a:t>
            </a:r>
            <a:r>
              <a:rPr lang="en-US" sz="2800" b="1" dirty="0"/>
              <a:t> </a:t>
            </a:r>
            <a:r>
              <a:rPr lang="en-US" sz="2800" b="1" i="1" dirty="0"/>
              <a:t>always carrying in the body the death of Jesus, so that the life of Jesus may also be manifested in our bodies</a:t>
            </a:r>
            <a:r>
              <a:rPr lang="en-US" sz="2800" b="1" dirty="0"/>
              <a:t>. </a:t>
            </a:r>
            <a:r>
              <a:rPr lang="en-US" sz="2400" b="1" dirty="0">
                <a:solidFill>
                  <a:srgbClr val="FF0000"/>
                </a:solidFill>
              </a:rPr>
              <a:t>11</a:t>
            </a:r>
            <a:r>
              <a:rPr lang="en-US" sz="2800" b="1" dirty="0"/>
              <a:t> </a:t>
            </a:r>
            <a:r>
              <a:rPr lang="en-US" sz="2800" b="1" i="1" dirty="0"/>
              <a:t>For we who live are always being given over to death for Jesus’ sake</a:t>
            </a:r>
            <a:r>
              <a:rPr lang="en-US" sz="2800" b="1" dirty="0"/>
              <a:t>, </a:t>
            </a:r>
            <a:r>
              <a:rPr lang="en-US" sz="2800" b="1" i="1" dirty="0"/>
              <a:t>so that the life of Jesus also may be manifested in our mortal flesh</a:t>
            </a:r>
            <a:r>
              <a:rPr lang="en-US" sz="2800" b="1" dirty="0"/>
              <a:t>.</a:t>
            </a:r>
            <a:endParaRPr lang="en-US" sz="5400" b="1" i="1" dirty="0">
              <a:solidFill>
                <a:srgbClr val="C00000"/>
              </a:solidFill>
              <a:ea typeface="Calibri" panose="020F0502020204030204" pitchFamily="34" charset="0"/>
            </a:endParaRPr>
          </a:p>
        </p:txBody>
      </p:sp>
    </p:spTree>
    <p:extLst>
      <p:ext uri="{BB962C8B-B14F-4D97-AF65-F5344CB8AC3E}">
        <p14:creationId xmlns:p14="http://schemas.microsoft.com/office/powerpoint/2010/main" val="166556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817</TotalTime>
  <Words>1186</Words>
  <Application>Microsoft Macintosh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Rockwell</vt:lpstr>
      <vt:lpstr>Rockwell Condensed</vt:lpstr>
      <vt:lpstr>Wingdings</vt:lpstr>
      <vt:lpstr>Wood Type</vt:lpstr>
      <vt:lpstr>Renewed day-by-day</vt:lpstr>
      <vt:lpstr>Don’t Lose Heart Part 1</vt:lpstr>
      <vt:lpstr>I. The ministry of the gospel must be above reproach (verses 1-6)</vt:lpstr>
      <vt:lpstr>I. The ministry of the gospel must be above reproach (verses 1-6)</vt:lpstr>
      <vt:lpstr>I. The ministry of the gospel must be above reproach (verses 1-6)</vt:lpstr>
      <vt:lpstr>I. The ministry of the gospel must be above reproach (verses 1-6)</vt:lpstr>
      <vt:lpstr>I. The ministry of the gospel must be above reproach (verses 1-6)</vt:lpstr>
      <vt:lpstr>I. The ministry of the gospel must be above reproach (verses 1-6)</vt:lpstr>
      <vt:lpstr>II. The ministry of the gospel must share in Christ’s sufferings (verses 7-12)</vt:lpstr>
      <vt:lpstr>II. The ministry of the gospel must share in Christ’s sufferings (verses 7-12)</vt:lpstr>
      <vt:lpstr>II. The ministry of the gospel must share in Christ’s sufferings (verses 7-12)</vt:lpstr>
      <vt:lpstr>II. The ministry of the gospel must share in Christ’s sufferings (verses 7-12)</vt:lpstr>
      <vt:lpstr>II. The ministry of the gospel must share in Christ’s sufferings (verses 7-12)</vt:lpstr>
      <vt:lpstr>III. Don’t lose heart!</vt:lpstr>
      <vt:lpstr>III. Don’t lose heart!</vt:lpstr>
      <vt:lpstr>III. Don’t lose heart!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AV Leptondale</cp:lastModifiedBy>
  <cp:revision>58</cp:revision>
  <dcterms:created xsi:type="dcterms:W3CDTF">2020-03-26T18:56:14Z</dcterms:created>
  <dcterms:modified xsi:type="dcterms:W3CDTF">2021-06-21T13:29:10Z</dcterms:modified>
</cp:coreProperties>
</file>