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1"/>
  </p:notesMasterIdLst>
  <p:sldIdLst>
    <p:sldId id="534" r:id="rId2"/>
    <p:sldId id="535" r:id="rId3"/>
    <p:sldId id="536" r:id="rId4"/>
    <p:sldId id="287" r:id="rId5"/>
    <p:sldId id="286" r:id="rId6"/>
    <p:sldId id="282" r:id="rId7"/>
    <p:sldId id="288" r:id="rId8"/>
    <p:sldId id="289" r:id="rId9"/>
    <p:sldId id="537" r:id="rId10"/>
    <p:sldId id="538" r:id="rId11"/>
    <p:sldId id="539" r:id="rId12"/>
    <p:sldId id="292" r:id="rId13"/>
    <p:sldId id="283" r:id="rId14"/>
    <p:sldId id="293" r:id="rId15"/>
    <p:sldId id="294" r:id="rId16"/>
    <p:sldId id="295" r:id="rId17"/>
    <p:sldId id="540" r:id="rId18"/>
    <p:sldId id="284"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96327"/>
  </p:normalViewPr>
  <p:slideViewPr>
    <p:cSldViewPr snapToGrid="0">
      <p:cViewPr varScale="1">
        <p:scale>
          <a:sx n="123" d="100"/>
          <a:sy n="123" d="100"/>
        </p:scale>
        <p:origin x="608"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5/18/21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12D89D-B35A-48BA-B643-15CC34A44E46}" type="slidenum">
              <a:rPr lang="en-US" smtClean="0"/>
              <a:t>2</a:t>
            </a:fld>
            <a:endParaRPr lang="en-US"/>
          </a:p>
        </p:txBody>
      </p:sp>
    </p:spTree>
    <p:extLst>
      <p:ext uri="{BB962C8B-B14F-4D97-AF65-F5344CB8AC3E}">
        <p14:creationId xmlns:p14="http://schemas.microsoft.com/office/powerpoint/2010/main" val="259626087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59248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7562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4820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3634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5/18/21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0970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12629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754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7123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6070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5/18/21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6185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5/18/21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0404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5/18/21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697066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44DE-90AD-435D-A43B-0659674131F5}"/>
              </a:ext>
            </a:extLst>
          </p:cNvPr>
          <p:cNvSpPr>
            <a:spLocks noGrp="1"/>
          </p:cNvSpPr>
          <p:nvPr>
            <p:ph type="ctrTitle"/>
          </p:nvPr>
        </p:nvSpPr>
        <p:spPr>
          <a:xfrm>
            <a:off x="688491" y="1432223"/>
            <a:ext cx="9966960" cy="3035808"/>
          </a:xfrm>
        </p:spPr>
        <p:txBody>
          <a:bodyPr/>
          <a:lstStyle/>
          <a:p>
            <a:r>
              <a:rPr lang="en-US" sz="7200" dirty="0">
                <a:solidFill>
                  <a:schemeClr val="bg1"/>
                </a:solidFill>
              </a:rPr>
              <a:t>Renewed day-by-day</a:t>
            </a:r>
          </a:p>
        </p:txBody>
      </p:sp>
      <p:sp>
        <p:nvSpPr>
          <p:cNvPr id="3" name="Subtitle 2">
            <a:extLst>
              <a:ext uri="{FF2B5EF4-FFF2-40B4-BE49-F238E27FC236}">
                <a16:creationId xmlns:a16="http://schemas.microsoft.com/office/drawing/2014/main" id="{AE146843-3437-4EF6-83D9-872515C54506}"/>
              </a:ext>
            </a:extLst>
          </p:cNvPr>
          <p:cNvSpPr>
            <a:spLocks noGrp="1"/>
          </p:cNvSpPr>
          <p:nvPr>
            <p:ph type="subTitle" idx="1"/>
          </p:nvPr>
        </p:nvSpPr>
        <p:spPr>
          <a:xfrm>
            <a:off x="225373" y="4389120"/>
            <a:ext cx="7891272" cy="1069848"/>
          </a:xfrm>
        </p:spPr>
        <p:txBody>
          <a:bodyPr>
            <a:normAutofit/>
          </a:bodyPr>
          <a:lstStyle/>
          <a:p>
            <a:r>
              <a:rPr lang="en-US" sz="3200" b="1" dirty="0">
                <a:solidFill>
                  <a:schemeClr val="bg1"/>
                </a:solidFill>
              </a:rPr>
              <a:t>A Sermon Series from 2</a:t>
            </a:r>
            <a:r>
              <a:rPr lang="en-US" sz="3200" b="1" baseline="30000" dirty="0">
                <a:solidFill>
                  <a:schemeClr val="bg1"/>
                </a:solidFill>
              </a:rPr>
              <a:t>nd</a:t>
            </a:r>
            <a:r>
              <a:rPr lang="en-US" sz="3200" b="1" dirty="0">
                <a:solidFill>
                  <a:schemeClr val="bg1"/>
                </a:solidFill>
              </a:rPr>
              <a:t> Corinthians </a:t>
            </a:r>
          </a:p>
        </p:txBody>
      </p:sp>
    </p:spTree>
    <p:extLst>
      <p:ext uri="{BB962C8B-B14F-4D97-AF65-F5344CB8AC3E}">
        <p14:creationId xmlns:p14="http://schemas.microsoft.com/office/powerpoint/2010/main" val="246972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As an act of love, Paul sought to test the Corinthians obedience “in everything” </a:t>
            </a:r>
            <a:r>
              <a:rPr lang="en-US" sz="3600" b="1" i="1" dirty="0">
                <a:effectLst/>
                <a:ea typeface="Calibri" panose="020F0502020204030204" pitchFamily="34" charset="0"/>
              </a:rPr>
              <a:t>(verses 2:5-11)</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26527"/>
          </a:xfrm>
        </p:spPr>
        <p:txBody>
          <a:bodyPr>
            <a:normAutofit/>
          </a:bodyPr>
          <a:lstStyle/>
          <a:p>
            <a:pPr marL="0" indent="0" algn="ctr">
              <a:buNone/>
            </a:pPr>
            <a:endParaRPr lang="en-US" sz="3600" b="1" dirty="0">
              <a:ea typeface="Calibri" panose="020F0502020204030204" pitchFamily="34" charset="0"/>
            </a:endParaRPr>
          </a:p>
          <a:p>
            <a:pPr marL="0" indent="0" algn="ctr">
              <a:buNone/>
            </a:pPr>
            <a:endParaRPr lang="en-US" sz="3600" b="1" dirty="0">
              <a:ea typeface="Calibri" panose="020F0502020204030204" pitchFamily="34" charset="0"/>
            </a:endParaRPr>
          </a:p>
          <a:p>
            <a:pPr marL="0" indent="0" algn="ctr">
              <a:buNone/>
            </a:pPr>
            <a:r>
              <a:rPr lang="en-US" sz="3600" b="1" dirty="0">
                <a:ea typeface="Calibri" panose="020F0502020204030204" pitchFamily="34" charset="0"/>
              </a:rPr>
              <a:t>L</a:t>
            </a:r>
            <a:r>
              <a:rPr lang="en-US" sz="3600" b="1" dirty="0">
                <a:effectLst/>
                <a:ea typeface="Calibri" panose="020F0502020204030204" pitchFamily="34" charset="0"/>
              </a:rPr>
              <a:t>ove “</a:t>
            </a:r>
            <a:r>
              <a:rPr lang="en-US" sz="3600" b="1" i="1" dirty="0">
                <a:effectLst/>
                <a:ea typeface="Calibri" panose="020F0502020204030204" pitchFamily="34" charset="0"/>
              </a:rPr>
              <a:t>does not rejoice at wrongdoing, but rejoices with the truth.</a:t>
            </a:r>
            <a:r>
              <a:rPr lang="en-US" sz="3600" b="1" dirty="0">
                <a:effectLst/>
                <a:ea typeface="Calibri" panose="020F0502020204030204" pitchFamily="34" charset="0"/>
              </a:rPr>
              <a:t>” </a:t>
            </a:r>
            <a:r>
              <a:rPr lang="en-US" sz="3600" b="1" dirty="0">
                <a:solidFill>
                  <a:srgbClr val="C00000"/>
                </a:solidFill>
                <a:effectLst/>
                <a:ea typeface="Calibri" panose="020F0502020204030204" pitchFamily="34" charset="0"/>
              </a:rPr>
              <a:t>1 Corinthians 13:6</a:t>
            </a:r>
            <a:endParaRPr lang="en-US" sz="11500" b="1" dirty="0"/>
          </a:p>
        </p:txBody>
      </p:sp>
    </p:spTree>
    <p:extLst>
      <p:ext uri="{BB962C8B-B14F-4D97-AF65-F5344CB8AC3E}">
        <p14:creationId xmlns:p14="http://schemas.microsoft.com/office/powerpoint/2010/main" val="166556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As an act of love, Paul sought to test the Corinthians obedience “in everything” </a:t>
            </a:r>
            <a:r>
              <a:rPr lang="en-US" sz="3600" b="1" i="1" dirty="0">
                <a:effectLst/>
                <a:ea typeface="Calibri" panose="020F0502020204030204" pitchFamily="34" charset="0"/>
              </a:rPr>
              <a:t>(verses 2:5-11)</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26527"/>
          </a:xfrm>
        </p:spPr>
        <p:txBody>
          <a:bodyPr>
            <a:normAutofit/>
          </a:bodyPr>
          <a:lstStyle/>
          <a:p>
            <a:pPr marL="457200" indent="-457200">
              <a:buFont typeface="+mj-lt"/>
              <a:buAutoNum type="alphaUcPeriod"/>
            </a:pPr>
            <a:r>
              <a:rPr lang="en-US" sz="2800" b="1" dirty="0"/>
              <a:t>Paul sought to test the Corinthians’ obedience in practicing church discipline (</a:t>
            </a:r>
            <a:r>
              <a:rPr lang="en-US" sz="2800" b="1" i="1" dirty="0"/>
              <a:t>2:5-6</a:t>
            </a:r>
            <a:r>
              <a:rPr lang="en-US" sz="2800" b="1" dirty="0"/>
              <a:t>)</a:t>
            </a:r>
          </a:p>
          <a:p>
            <a:pPr marL="0" indent="0">
              <a:buNone/>
            </a:pPr>
            <a:r>
              <a:rPr lang="en-US" sz="2400" b="1" dirty="0">
                <a:solidFill>
                  <a:srgbClr val="FF0000"/>
                </a:solidFill>
              </a:rPr>
              <a:t>5</a:t>
            </a:r>
            <a:r>
              <a:rPr lang="en-US" sz="2800" b="1" dirty="0"/>
              <a:t> </a:t>
            </a:r>
            <a:r>
              <a:rPr lang="en-US" sz="2800" b="1" i="1" dirty="0"/>
              <a:t>Now if anyone has caused pain, he has caused it not to me, but in some measure—not to put it too severely—to all of you</a:t>
            </a:r>
            <a:r>
              <a:rPr lang="en-US" sz="2800" b="1" dirty="0"/>
              <a:t>. </a:t>
            </a:r>
            <a:r>
              <a:rPr lang="en-US" sz="2400" b="1" dirty="0">
                <a:solidFill>
                  <a:srgbClr val="FF0000"/>
                </a:solidFill>
              </a:rPr>
              <a:t>6</a:t>
            </a:r>
            <a:r>
              <a:rPr lang="en-US" sz="2800" b="1" dirty="0"/>
              <a:t> </a:t>
            </a:r>
            <a:r>
              <a:rPr lang="en-US" sz="2800" b="1" i="1" dirty="0"/>
              <a:t>For such a one, this punishment by the majority is enough</a:t>
            </a:r>
            <a:r>
              <a:rPr lang="en-US" sz="2800" b="1" dirty="0"/>
              <a:t>…  </a:t>
            </a:r>
          </a:p>
          <a:p>
            <a:pPr marL="0" indent="0">
              <a:buNone/>
            </a:pPr>
            <a:r>
              <a:rPr lang="en-US" sz="2400" b="1" dirty="0">
                <a:solidFill>
                  <a:srgbClr val="FF0000"/>
                </a:solidFill>
              </a:rPr>
              <a:t>5</a:t>
            </a:r>
            <a:r>
              <a:rPr lang="en-US" sz="2800" b="1" dirty="0">
                <a:solidFill>
                  <a:srgbClr val="FF0000"/>
                </a:solidFill>
              </a:rPr>
              <a:t> </a:t>
            </a:r>
            <a:r>
              <a:rPr lang="en-US" sz="2800" b="1" i="1" dirty="0"/>
              <a:t>I am not overstating it when I say that the man who caused all the trouble </a:t>
            </a:r>
            <a:r>
              <a:rPr lang="en-US" sz="2800" b="1" i="1" dirty="0">
                <a:solidFill>
                  <a:srgbClr val="0070C0"/>
                </a:solidFill>
              </a:rPr>
              <a:t>hurt all of you more than he hurt me</a:t>
            </a:r>
            <a:r>
              <a:rPr lang="en-US" sz="2800" b="1" dirty="0">
                <a:solidFill>
                  <a:srgbClr val="0070C0"/>
                </a:solidFill>
              </a:rPr>
              <a:t>. </a:t>
            </a:r>
            <a:r>
              <a:rPr lang="en-US" sz="2800" b="1" dirty="0">
                <a:solidFill>
                  <a:srgbClr val="C00000"/>
                </a:solidFill>
              </a:rPr>
              <a:t>NLT</a:t>
            </a:r>
          </a:p>
          <a:p>
            <a:pPr marL="0" indent="0">
              <a:buNone/>
            </a:pPr>
            <a:endParaRPr lang="en-US" sz="6600" b="1" dirty="0"/>
          </a:p>
        </p:txBody>
      </p:sp>
    </p:spTree>
    <p:extLst>
      <p:ext uri="{BB962C8B-B14F-4D97-AF65-F5344CB8AC3E}">
        <p14:creationId xmlns:p14="http://schemas.microsoft.com/office/powerpoint/2010/main" val="38708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As an act of love, Paul sought to test the Corinthians obedience “in everything” </a:t>
            </a:r>
            <a:r>
              <a:rPr lang="en-US" sz="3600" b="1" i="1" dirty="0">
                <a:effectLst/>
                <a:ea typeface="Calibri" panose="020F0502020204030204" pitchFamily="34" charset="0"/>
              </a:rPr>
              <a:t>(verses 2:5-11)</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26527"/>
          </a:xfrm>
        </p:spPr>
        <p:txBody>
          <a:bodyPr>
            <a:normAutofit/>
          </a:bodyPr>
          <a:lstStyle/>
          <a:p>
            <a:pPr marL="457200" indent="-457200">
              <a:buFont typeface="+mj-lt"/>
              <a:buAutoNum type="alphaUcPeriod"/>
            </a:pPr>
            <a:r>
              <a:rPr lang="en-US" sz="2800" b="1" dirty="0"/>
              <a:t>Paul sought to test the Corinthians’ obedience in practicing church discipline (</a:t>
            </a:r>
            <a:r>
              <a:rPr lang="en-US" sz="2800" b="1" i="1" dirty="0"/>
              <a:t>2:5-6</a:t>
            </a:r>
            <a:r>
              <a:rPr lang="en-US" sz="2800" b="1" dirty="0"/>
              <a:t>)</a:t>
            </a:r>
          </a:p>
          <a:p>
            <a:pPr marL="0" indent="0">
              <a:buNone/>
            </a:pPr>
            <a:r>
              <a:rPr lang="en-US" sz="2400" b="1" dirty="0">
                <a:solidFill>
                  <a:srgbClr val="FF0000"/>
                </a:solidFill>
              </a:rPr>
              <a:t>5</a:t>
            </a:r>
            <a:r>
              <a:rPr lang="en-US" sz="2800" b="1" dirty="0"/>
              <a:t> </a:t>
            </a:r>
            <a:r>
              <a:rPr lang="en-US" sz="2800" b="1" i="1" dirty="0"/>
              <a:t>Now if anyone has caused pain, he has caused it not to me, but in some measure—not to put it too severely—to all of you</a:t>
            </a:r>
            <a:r>
              <a:rPr lang="en-US" sz="2800" b="1" dirty="0"/>
              <a:t>. </a:t>
            </a:r>
            <a:r>
              <a:rPr lang="en-US" sz="2400" b="1" dirty="0">
                <a:solidFill>
                  <a:srgbClr val="FF0000"/>
                </a:solidFill>
              </a:rPr>
              <a:t>6</a:t>
            </a:r>
            <a:r>
              <a:rPr lang="en-US" sz="2800" b="1" dirty="0"/>
              <a:t> </a:t>
            </a:r>
            <a:r>
              <a:rPr lang="en-US" sz="2800" b="1" i="1" dirty="0">
                <a:solidFill>
                  <a:srgbClr val="0070C0"/>
                </a:solidFill>
              </a:rPr>
              <a:t>For such a one, this punishment </a:t>
            </a:r>
            <a:r>
              <a:rPr lang="en-US" sz="2800" b="1" i="1" u="sng" dirty="0">
                <a:solidFill>
                  <a:srgbClr val="0070C0"/>
                </a:solidFill>
              </a:rPr>
              <a:t>by the majority</a:t>
            </a:r>
            <a:r>
              <a:rPr lang="en-US" sz="2800" b="1" i="1" dirty="0">
                <a:solidFill>
                  <a:srgbClr val="0070C0"/>
                </a:solidFill>
              </a:rPr>
              <a:t> is enough</a:t>
            </a:r>
            <a:r>
              <a:rPr lang="en-US" sz="2800" b="1" dirty="0">
                <a:solidFill>
                  <a:srgbClr val="0070C0"/>
                </a:solidFill>
              </a:rPr>
              <a:t>…  </a:t>
            </a:r>
          </a:p>
          <a:p>
            <a:pPr marL="0" indent="0">
              <a:buNone/>
            </a:pPr>
            <a:endParaRPr lang="en-US" sz="6600" b="1" dirty="0"/>
          </a:p>
        </p:txBody>
      </p:sp>
    </p:spTree>
    <p:extLst>
      <p:ext uri="{BB962C8B-B14F-4D97-AF65-F5344CB8AC3E}">
        <p14:creationId xmlns:p14="http://schemas.microsoft.com/office/powerpoint/2010/main" val="933946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As an act of love, Paul sought to test the Corinthians obedience “in everything” </a:t>
            </a:r>
            <a:r>
              <a:rPr lang="en-US" sz="3600" b="1" i="1" dirty="0">
                <a:effectLst/>
                <a:ea typeface="Calibri" panose="020F0502020204030204" pitchFamily="34" charset="0"/>
              </a:rPr>
              <a:t>(verses 2:5-11)</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26527"/>
          </a:xfrm>
        </p:spPr>
        <p:txBody>
          <a:bodyPr>
            <a:normAutofit lnSpcReduction="10000"/>
          </a:bodyPr>
          <a:lstStyle/>
          <a:p>
            <a:pPr marL="514350" marR="0" indent="-514350">
              <a:lnSpc>
                <a:spcPct val="100000"/>
              </a:lnSpc>
              <a:spcBef>
                <a:spcPts val="0"/>
              </a:spcBef>
              <a:spcAft>
                <a:spcPts val="0"/>
              </a:spcAft>
              <a:buFont typeface="+mj-lt"/>
              <a:buAutoNum type="alphaUcPeriod" startAt="2"/>
            </a:pPr>
            <a:r>
              <a:rPr lang="en-US" sz="2800" b="1" dirty="0">
                <a:effectLst/>
                <a:ea typeface="Calibri" panose="020F0502020204030204" pitchFamily="34" charset="0"/>
                <a:cs typeface="Times New Roman" panose="02020603050405020304" pitchFamily="18" charset="0"/>
              </a:rPr>
              <a:t>Paul sought to test the Corinthians’ obedience in practicing forgiveness (2:7-11)</a:t>
            </a:r>
          </a:p>
          <a:p>
            <a:pPr marL="0" marR="0" indent="0">
              <a:lnSpc>
                <a:spcPct val="100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7</a:t>
            </a:r>
            <a:r>
              <a:rPr lang="en-US" sz="2800" b="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so you should rather turn to forgive and comfort him, or he may be </a:t>
            </a:r>
            <a:r>
              <a:rPr lang="en-US" sz="2800" b="1" i="1" u="sng" dirty="0">
                <a:solidFill>
                  <a:srgbClr val="0070C0"/>
                </a:solidFill>
                <a:effectLst/>
                <a:ea typeface="Calibri" panose="020F0502020204030204" pitchFamily="34" charset="0"/>
                <a:cs typeface="Times New Roman" panose="02020603050405020304" pitchFamily="18" charset="0"/>
              </a:rPr>
              <a:t>overwhelmed by excessive sorrow</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8</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So I beg you to reaffirm your love for him</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9</a:t>
            </a:r>
            <a:r>
              <a:rPr lang="en-US" sz="2800" b="1" dirty="0">
                <a:effectLst/>
                <a:ea typeface="Calibri" panose="020F0502020204030204" pitchFamily="34" charset="0"/>
                <a:cs typeface="Times New Roman" panose="02020603050405020304" pitchFamily="18" charset="0"/>
              </a:rPr>
              <a:t> F</a:t>
            </a:r>
            <a:r>
              <a:rPr lang="en-US" sz="2800" b="1" i="1" dirty="0">
                <a:effectLst/>
                <a:ea typeface="Calibri" panose="020F0502020204030204" pitchFamily="34" charset="0"/>
                <a:cs typeface="Times New Roman" panose="02020603050405020304" pitchFamily="18" charset="0"/>
              </a:rPr>
              <a:t>or this is why I wrote, that I might test you and know whether you are obedient in everything</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10</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Anyone whom you forgive, I also forgive. Indeed, what I have forgiven, if I have forgiven anything, has been for your sake in the presence of Christ</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11</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so that we would not be outwitted by Satan; for we are not ignorant of his designs</a:t>
            </a:r>
            <a:r>
              <a:rPr lang="en-US" sz="2800" b="1" dirty="0">
                <a:effectLst/>
                <a:ea typeface="Calibri" panose="020F0502020204030204" pitchFamily="34" charset="0"/>
                <a:cs typeface="Times New Roman" panose="02020603050405020304" pitchFamily="18" charset="0"/>
              </a:rPr>
              <a:t>. </a:t>
            </a:r>
          </a:p>
          <a:p>
            <a:pPr marL="0" indent="0">
              <a:lnSpc>
                <a:spcPct val="100000"/>
              </a:lnSpc>
              <a:buNone/>
            </a:pPr>
            <a:endParaRPr lang="en-US" sz="8800" b="1" dirty="0"/>
          </a:p>
        </p:txBody>
      </p:sp>
    </p:spTree>
    <p:extLst>
      <p:ext uri="{BB962C8B-B14F-4D97-AF65-F5344CB8AC3E}">
        <p14:creationId xmlns:p14="http://schemas.microsoft.com/office/powerpoint/2010/main" val="10416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As an act of love, Paul sought to test the Corinthians obedience “in everything” </a:t>
            </a:r>
            <a:r>
              <a:rPr lang="en-US" sz="3600" b="1" i="1" dirty="0">
                <a:effectLst/>
                <a:ea typeface="Calibri" panose="020F0502020204030204" pitchFamily="34" charset="0"/>
              </a:rPr>
              <a:t>(verses 2:5-11)</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26527"/>
          </a:xfrm>
        </p:spPr>
        <p:txBody>
          <a:bodyPr>
            <a:normAutofit lnSpcReduction="10000"/>
          </a:bodyPr>
          <a:lstStyle/>
          <a:p>
            <a:pPr marL="514350" marR="0" indent="-514350">
              <a:lnSpc>
                <a:spcPct val="100000"/>
              </a:lnSpc>
              <a:spcBef>
                <a:spcPts val="0"/>
              </a:spcBef>
              <a:spcAft>
                <a:spcPts val="0"/>
              </a:spcAft>
              <a:buFont typeface="+mj-lt"/>
              <a:buAutoNum type="alphaUcPeriod" startAt="2"/>
            </a:pPr>
            <a:r>
              <a:rPr lang="en-US" sz="2800" b="1" dirty="0">
                <a:effectLst/>
                <a:ea typeface="Calibri" panose="020F0502020204030204" pitchFamily="34" charset="0"/>
                <a:cs typeface="Times New Roman" panose="02020603050405020304" pitchFamily="18" charset="0"/>
              </a:rPr>
              <a:t>Paul sought to test the Corinthians’ obedience in practicing forgiveness (2:7-11)</a:t>
            </a:r>
          </a:p>
          <a:p>
            <a:pPr marL="0" marR="0" indent="0">
              <a:lnSpc>
                <a:spcPct val="100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7</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so you should rather turn to forgive and comfort him, or he may be overwhelmed by excessive sorrow</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8</a:t>
            </a:r>
            <a:r>
              <a:rPr lang="en-US" sz="2800" b="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So I beg you to reaffirm your love for him</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9</a:t>
            </a:r>
            <a:r>
              <a:rPr lang="en-US" sz="2800" b="1" dirty="0">
                <a:effectLst/>
                <a:ea typeface="Calibri" panose="020F0502020204030204" pitchFamily="34" charset="0"/>
                <a:cs typeface="Times New Roman" panose="02020603050405020304" pitchFamily="18" charset="0"/>
              </a:rPr>
              <a:t> F</a:t>
            </a:r>
            <a:r>
              <a:rPr lang="en-US" sz="2800" b="1" i="1" dirty="0">
                <a:effectLst/>
                <a:ea typeface="Calibri" panose="020F0502020204030204" pitchFamily="34" charset="0"/>
                <a:cs typeface="Times New Roman" panose="02020603050405020304" pitchFamily="18" charset="0"/>
              </a:rPr>
              <a:t>or this is why I wrote, that I might test you and know whether you are obedient in everything</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10</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Anyone whom you forgive, I also forgive. Indeed, what I have forgiven, if I have forgiven anything, has been for your sake in the presence of Christ</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11</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so that we would not be outwitted by Satan; for we are not ignorant of his designs</a:t>
            </a:r>
            <a:r>
              <a:rPr lang="en-US" sz="2800" b="1" dirty="0">
                <a:effectLst/>
                <a:ea typeface="Calibri" panose="020F0502020204030204" pitchFamily="34" charset="0"/>
                <a:cs typeface="Times New Roman" panose="02020603050405020304" pitchFamily="18" charset="0"/>
              </a:rPr>
              <a:t>. </a:t>
            </a:r>
          </a:p>
          <a:p>
            <a:pPr marL="0" indent="0">
              <a:lnSpc>
                <a:spcPct val="100000"/>
              </a:lnSpc>
              <a:buNone/>
            </a:pPr>
            <a:endParaRPr lang="en-US" sz="8800" b="1" dirty="0"/>
          </a:p>
        </p:txBody>
      </p:sp>
    </p:spTree>
    <p:extLst>
      <p:ext uri="{BB962C8B-B14F-4D97-AF65-F5344CB8AC3E}">
        <p14:creationId xmlns:p14="http://schemas.microsoft.com/office/powerpoint/2010/main" val="397272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As an act of love, Paul sought to test the Corinthians obedience “in everything” </a:t>
            </a:r>
            <a:r>
              <a:rPr lang="en-US" sz="3600" b="1" i="1" dirty="0">
                <a:effectLst/>
                <a:ea typeface="Calibri" panose="020F0502020204030204" pitchFamily="34" charset="0"/>
              </a:rPr>
              <a:t>(verses 2:5-11)</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26527"/>
          </a:xfrm>
        </p:spPr>
        <p:txBody>
          <a:bodyPr>
            <a:normAutofit lnSpcReduction="10000"/>
          </a:bodyPr>
          <a:lstStyle/>
          <a:p>
            <a:pPr marL="514350" marR="0" indent="-514350">
              <a:lnSpc>
                <a:spcPct val="100000"/>
              </a:lnSpc>
              <a:spcBef>
                <a:spcPts val="0"/>
              </a:spcBef>
              <a:spcAft>
                <a:spcPts val="0"/>
              </a:spcAft>
              <a:buFont typeface="+mj-lt"/>
              <a:buAutoNum type="alphaUcPeriod" startAt="2"/>
            </a:pPr>
            <a:r>
              <a:rPr lang="en-US" sz="2800" b="1" dirty="0">
                <a:effectLst/>
                <a:ea typeface="Calibri" panose="020F0502020204030204" pitchFamily="34" charset="0"/>
                <a:cs typeface="Times New Roman" panose="02020603050405020304" pitchFamily="18" charset="0"/>
              </a:rPr>
              <a:t>Paul sought to test the Corinthians’ obedience in practicing forgiveness (2:7-11)</a:t>
            </a:r>
          </a:p>
          <a:p>
            <a:pPr marL="0" marR="0" indent="0">
              <a:lnSpc>
                <a:spcPct val="100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7</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so you should rather turn to forgive and comfort him, or he may be overwhelmed by excessive sorrow</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8</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So I beg you to reaffirm your love for him</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9</a:t>
            </a:r>
            <a:r>
              <a:rPr lang="en-US" sz="2800" b="1" dirty="0">
                <a:effectLst/>
                <a:ea typeface="Calibri" panose="020F0502020204030204" pitchFamily="34" charset="0"/>
                <a:cs typeface="Times New Roman" panose="02020603050405020304" pitchFamily="18" charset="0"/>
              </a:rPr>
              <a:t> </a:t>
            </a:r>
            <a:r>
              <a:rPr lang="en-US" sz="2800" b="1" dirty="0">
                <a:solidFill>
                  <a:srgbClr val="0070C0"/>
                </a:solidFill>
                <a:effectLst/>
                <a:ea typeface="Calibri" panose="020F0502020204030204" pitchFamily="34" charset="0"/>
                <a:cs typeface="Times New Roman" panose="02020603050405020304" pitchFamily="18" charset="0"/>
              </a:rPr>
              <a:t>F</a:t>
            </a:r>
            <a:r>
              <a:rPr lang="en-US" sz="2800" b="1" i="1" dirty="0">
                <a:solidFill>
                  <a:srgbClr val="0070C0"/>
                </a:solidFill>
                <a:effectLst/>
                <a:ea typeface="Calibri" panose="020F0502020204030204" pitchFamily="34" charset="0"/>
                <a:cs typeface="Times New Roman" panose="02020603050405020304" pitchFamily="18" charset="0"/>
              </a:rPr>
              <a:t>or this is why I wrote, that I might </a:t>
            </a:r>
            <a:r>
              <a:rPr lang="en-US" sz="2800" b="1" i="1" u="sng" dirty="0">
                <a:solidFill>
                  <a:srgbClr val="0070C0"/>
                </a:solidFill>
                <a:effectLst/>
                <a:ea typeface="Calibri" panose="020F0502020204030204" pitchFamily="34" charset="0"/>
                <a:cs typeface="Times New Roman" panose="02020603050405020304" pitchFamily="18" charset="0"/>
              </a:rPr>
              <a:t>test you and know whether you are obedient in everything</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10</a:t>
            </a:r>
            <a:r>
              <a:rPr lang="en-US" sz="2800" b="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Anyone whom you forgive, I also forgive. Indeed, what I have forgiven, if I have forgiven anything, has been for your sake </a:t>
            </a:r>
            <a:r>
              <a:rPr lang="en-US" sz="2800" b="1" i="1" u="sng" dirty="0">
                <a:solidFill>
                  <a:srgbClr val="0070C0"/>
                </a:solidFill>
                <a:effectLst/>
                <a:ea typeface="Calibri" panose="020F0502020204030204" pitchFamily="34" charset="0"/>
                <a:cs typeface="Times New Roman" panose="02020603050405020304" pitchFamily="18" charset="0"/>
              </a:rPr>
              <a:t>in the presence of Christ</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11</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so that we would not be outwitted by Satan; for we are not ignorant of his designs</a:t>
            </a:r>
            <a:r>
              <a:rPr lang="en-US" sz="2800" b="1" dirty="0">
                <a:effectLst/>
                <a:ea typeface="Calibri" panose="020F0502020204030204" pitchFamily="34" charset="0"/>
                <a:cs typeface="Times New Roman" panose="02020603050405020304" pitchFamily="18" charset="0"/>
              </a:rPr>
              <a:t>. </a:t>
            </a:r>
          </a:p>
          <a:p>
            <a:pPr marL="0" indent="0">
              <a:lnSpc>
                <a:spcPct val="100000"/>
              </a:lnSpc>
              <a:buNone/>
            </a:pPr>
            <a:endParaRPr lang="en-US" sz="8800" b="1" dirty="0"/>
          </a:p>
        </p:txBody>
      </p:sp>
    </p:spTree>
    <p:extLst>
      <p:ext uri="{BB962C8B-B14F-4D97-AF65-F5344CB8AC3E}">
        <p14:creationId xmlns:p14="http://schemas.microsoft.com/office/powerpoint/2010/main" val="303204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As an act of love, Paul sought to test the Corinthians obedience “in everything” </a:t>
            </a:r>
            <a:r>
              <a:rPr lang="en-US" sz="3600" b="1" i="1" dirty="0">
                <a:effectLst/>
                <a:ea typeface="Calibri" panose="020F0502020204030204" pitchFamily="34" charset="0"/>
              </a:rPr>
              <a:t>(verses 2:5-11)</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26527"/>
          </a:xfrm>
        </p:spPr>
        <p:txBody>
          <a:bodyPr>
            <a:normAutofit lnSpcReduction="10000"/>
          </a:bodyPr>
          <a:lstStyle/>
          <a:p>
            <a:pPr marL="514350" marR="0" indent="-514350">
              <a:lnSpc>
                <a:spcPct val="100000"/>
              </a:lnSpc>
              <a:spcBef>
                <a:spcPts val="0"/>
              </a:spcBef>
              <a:spcAft>
                <a:spcPts val="0"/>
              </a:spcAft>
              <a:buFont typeface="+mj-lt"/>
              <a:buAutoNum type="alphaUcPeriod" startAt="2"/>
            </a:pPr>
            <a:r>
              <a:rPr lang="en-US" sz="2800" b="1" dirty="0">
                <a:effectLst/>
                <a:ea typeface="Calibri" panose="020F0502020204030204" pitchFamily="34" charset="0"/>
                <a:cs typeface="Times New Roman" panose="02020603050405020304" pitchFamily="18" charset="0"/>
              </a:rPr>
              <a:t>Paul sought to test the Corinthians’ obedience in practicing forgiveness (2:7-11)</a:t>
            </a:r>
          </a:p>
          <a:p>
            <a:pPr marL="0" marR="0" indent="0">
              <a:lnSpc>
                <a:spcPct val="100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7</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so you should rather turn to forgive and comfort him, or he may be overwhelmed by excessive sorrow</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8</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So I beg you to reaffirm your love for him</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9</a:t>
            </a:r>
            <a:r>
              <a:rPr lang="en-US" sz="2800" b="1" dirty="0">
                <a:effectLst/>
                <a:ea typeface="Calibri" panose="020F0502020204030204" pitchFamily="34" charset="0"/>
                <a:cs typeface="Times New Roman" panose="02020603050405020304" pitchFamily="18" charset="0"/>
              </a:rPr>
              <a:t> F</a:t>
            </a:r>
            <a:r>
              <a:rPr lang="en-US" sz="2800" b="1" i="1" dirty="0">
                <a:effectLst/>
                <a:ea typeface="Calibri" panose="020F0502020204030204" pitchFamily="34" charset="0"/>
                <a:cs typeface="Times New Roman" panose="02020603050405020304" pitchFamily="18" charset="0"/>
              </a:rPr>
              <a:t>or this is why I wrote, that I might test you and know whether you are obedient in everything</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10</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Anyone whom you forgive, I also forgive. Indeed, what I have forgiven, if I have forgiven anything, has been for your sake in the presence of Christ</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11</a:t>
            </a:r>
            <a:r>
              <a:rPr lang="en-US" sz="2800" b="1" dirty="0">
                <a:effectLst/>
                <a:ea typeface="Calibri" panose="020F0502020204030204" pitchFamily="34" charset="0"/>
                <a:cs typeface="Times New Roman" panose="02020603050405020304" pitchFamily="18" charset="0"/>
              </a:rPr>
              <a:t> </a:t>
            </a:r>
            <a:r>
              <a:rPr lang="en-US" sz="2800" b="1" i="1" u="sng" dirty="0">
                <a:solidFill>
                  <a:srgbClr val="0070C0"/>
                </a:solidFill>
                <a:effectLst/>
                <a:ea typeface="Calibri" panose="020F0502020204030204" pitchFamily="34" charset="0"/>
                <a:cs typeface="Times New Roman" panose="02020603050405020304" pitchFamily="18" charset="0"/>
              </a:rPr>
              <a:t>so that we would not be outwitted by Satan</a:t>
            </a:r>
            <a:r>
              <a:rPr lang="en-US" sz="2800" b="1" i="1" dirty="0">
                <a:solidFill>
                  <a:srgbClr val="0070C0"/>
                </a:solidFill>
                <a:effectLst/>
                <a:ea typeface="Calibri" panose="020F0502020204030204" pitchFamily="34" charset="0"/>
                <a:cs typeface="Times New Roman" panose="02020603050405020304" pitchFamily="18" charset="0"/>
              </a:rPr>
              <a:t>; for we are not ignorant of his designs</a:t>
            </a:r>
            <a:r>
              <a:rPr lang="en-US" sz="2800" b="1" dirty="0">
                <a:effectLst/>
                <a:ea typeface="Calibri" panose="020F0502020204030204" pitchFamily="34" charset="0"/>
                <a:cs typeface="Times New Roman" panose="02020603050405020304" pitchFamily="18" charset="0"/>
              </a:rPr>
              <a:t>. </a:t>
            </a:r>
          </a:p>
          <a:p>
            <a:pPr marL="0" indent="0">
              <a:lnSpc>
                <a:spcPct val="100000"/>
              </a:lnSpc>
              <a:buNone/>
            </a:pPr>
            <a:endParaRPr lang="en-US" sz="8800" b="1" dirty="0"/>
          </a:p>
        </p:txBody>
      </p:sp>
    </p:spTree>
    <p:extLst>
      <p:ext uri="{BB962C8B-B14F-4D97-AF65-F5344CB8AC3E}">
        <p14:creationId xmlns:p14="http://schemas.microsoft.com/office/powerpoint/2010/main" val="891944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Don’t “be outwitted by Satan”!</a:t>
            </a:r>
            <a:r>
              <a:rPr lang="en-US" sz="3600" b="1" u="sng" dirty="0">
                <a:effectLst/>
                <a:ea typeface="Calibri" panose="020F0502020204030204" pitchFamily="34" charset="0"/>
              </a:rPr>
              <a:t> </a:t>
            </a:r>
            <a:endParaRPr lang="en-US" sz="3600"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419241"/>
          </a:xfrm>
        </p:spPr>
        <p:txBody>
          <a:bodyPr>
            <a:normAutofit/>
          </a:bodyPr>
          <a:lstStyle/>
          <a:p>
            <a:pPr marL="514350" indent="-514350">
              <a:buFont typeface="+mj-lt"/>
              <a:buAutoNum type="alphaUcPeriod"/>
            </a:pPr>
            <a:r>
              <a:rPr lang="en-US" sz="2800" b="1" dirty="0"/>
              <a:t>Let your aims be redemptive, not resentful (</a:t>
            </a:r>
            <a:r>
              <a:rPr lang="en-US" sz="2800" b="1" i="1" dirty="0"/>
              <a:t>1:23-2:4</a:t>
            </a:r>
            <a:r>
              <a:rPr lang="en-US" sz="2800" b="1" dirty="0"/>
              <a:t>)</a:t>
            </a:r>
          </a:p>
          <a:p>
            <a:pPr marL="0" indent="0">
              <a:buNone/>
            </a:pPr>
            <a:endParaRPr lang="en-US" sz="2800" b="1" dirty="0"/>
          </a:p>
          <a:p>
            <a:pPr marL="0" indent="0">
              <a:buNone/>
            </a:pPr>
            <a:r>
              <a:rPr lang="en-US" sz="2800" b="1" dirty="0"/>
              <a:t>“</a:t>
            </a:r>
            <a:r>
              <a:rPr lang="en-US" sz="2800" b="1" i="1" dirty="0"/>
              <a:t>As it is, </a:t>
            </a:r>
            <a:r>
              <a:rPr lang="en-US" sz="2800" b="1" i="1" dirty="0">
                <a:solidFill>
                  <a:srgbClr val="0070C0"/>
                </a:solidFill>
              </a:rPr>
              <a:t>I rejoice</a:t>
            </a:r>
            <a:r>
              <a:rPr lang="en-US" sz="2800" b="1" i="1" dirty="0"/>
              <a:t>, not because you were grieved, but because </a:t>
            </a:r>
            <a:r>
              <a:rPr lang="en-US" sz="2800" b="1" i="1" dirty="0">
                <a:solidFill>
                  <a:srgbClr val="0070C0"/>
                </a:solidFill>
              </a:rPr>
              <a:t>you were grieved into repenting</a:t>
            </a:r>
            <a:r>
              <a:rPr lang="en-US" sz="2800" b="1" dirty="0"/>
              <a:t>.” </a:t>
            </a:r>
            <a:r>
              <a:rPr lang="en-US" sz="2800" b="1" dirty="0">
                <a:solidFill>
                  <a:srgbClr val="C00000"/>
                </a:solidFill>
              </a:rPr>
              <a:t>2 Corinthians 7:9 </a:t>
            </a:r>
          </a:p>
          <a:p>
            <a:pPr marL="0" indent="0">
              <a:buNone/>
            </a:pPr>
            <a:endParaRPr lang="en-US" sz="2800" b="1" dirty="0">
              <a:solidFill>
                <a:srgbClr val="C00000"/>
              </a:solidFill>
            </a:endParaRPr>
          </a:p>
          <a:p>
            <a:pPr marL="0" indent="0">
              <a:buNone/>
            </a:pPr>
            <a:r>
              <a:rPr lang="en-US" sz="2800" b="1" dirty="0"/>
              <a:t>“</a:t>
            </a:r>
            <a:r>
              <a:rPr lang="en-US" sz="2800" b="1" i="1" dirty="0"/>
              <a:t>Just so, I tell you, there is </a:t>
            </a:r>
            <a:r>
              <a:rPr lang="en-US" sz="2800" b="1" i="1" dirty="0">
                <a:solidFill>
                  <a:srgbClr val="0070C0"/>
                </a:solidFill>
              </a:rPr>
              <a:t>joy before the angels of God over one sinner who repents</a:t>
            </a:r>
            <a:r>
              <a:rPr lang="en-US" sz="2800" b="1" i="1" dirty="0"/>
              <a:t>.</a:t>
            </a:r>
            <a:r>
              <a:rPr lang="en-US" sz="2800" b="1" dirty="0"/>
              <a:t>” </a:t>
            </a:r>
            <a:r>
              <a:rPr lang="en-US" sz="2800" b="1" dirty="0">
                <a:solidFill>
                  <a:srgbClr val="C00000"/>
                </a:solidFill>
              </a:rPr>
              <a:t>Luke 15:10</a:t>
            </a:r>
          </a:p>
          <a:p>
            <a:pPr marL="0" indent="0">
              <a:buNone/>
            </a:pPr>
            <a:endParaRPr lang="en-US" sz="2800" b="1" dirty="0">
              <a:solidFill>
                <a:srgbClr val="C00000"/>
              </a:solidFill>
            </a:endParaRPr>
          </a:p>
          <a:p>
            <a:pPr marL="0" indent="0">
              <a:buNone/>
            </a:pPr>
            <a:endParaRPr lang="en-US" sz="3600" b="1" dirty="0">
              <a:solidFill>
                <a:srgbClr val="7030A0"/>
              </a:solidFill>
            </a:endParaRPr>
          </a:p>
        </p:txBody>
      </p:sp>
    </p:spTree>
    <p:extLst>
      <p:ext uri="{BB962C8B-B14F-4D97-AF65-F5344CB8AC3E}">
        <p14:creationId xmlns:p14="http://schemas.microsoft.com/office/powerpoint/2010/main" val="35007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Don’t “be outwitted by Satan”!</a:t>
            </a:r>
            <a:r>
              <a:rPr lang="en-US" sz="3600" b="1" u="sng" dirty="0">
                <a:effectLst/>
                <a:ea typeface="Calibri" panose="020F0502020204030204" pitchFamily="34" charset="0"/>
              </a:rPr>
              <a:t> </a:t>
            </a:r>
            <a:endParaRPr lang="en-US" sz="3600"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419241"/>
          </a:xfrm>
        </p:spPr>
        <p:txBody>
          <a:bodyPr>
            <a:normAutofit/>
          </a:bodyPr>
          <a:lstStyle/>
          <a:p>
            <a:pPr marL="514350" indent="-514350">
              <a:buFont typeface="+mj-lt"/>
              <a:buAutoNum type="alphaUcPeriod" startAt="2"/>
            </a:pPr>
            <a:r>
              <a:rPr lang="en-US" sz="2800" b="1" dirty="0"/>
              <a:t>Don’t tolerate wrongdoing; address it (</a:t>
            </a:r>
            <a:r>
              <a:rPr lang="en-US" sz="2800" b="1" i="1" dirty="0"/>
              <a:t>2:5-6</a:t>
            </a:r>
            <a:r>
              <a:rPr lang="en-US" sz="2800" b="1" dirty="0"/>
              <a:t>)</a:t>
            </a:r>
          </a:p>
          <a:p>
            <a:pPr marL="514350" indent="-514350">
              <a:buFont typeface="+mj-lt"/>
              <a:buAutoNum type="alphaUcPeriod" startAt="2"/>
            </a:pPr>
            <a:endParaRPr lang="en-US" sz="2800" b="1" dirty="0"/>
          </a:p>
          <a:p>
            <a:pPr marL="0" indent="0">
              <a:buNone/>
            </a:pPr>
            <a:r>
              <a:rPr lang="en-US" sz="2800" b="1" dirty="0"/>
              <a:t>“</a:t>
            </a:r>
            <a:r>
              <a:rPr lang="en-US" sz="2800" b="1" i="1" dirty="0"/>
              <a:t>Let him who has done this be removed from among you…I have already pronounced judgment on the one who did such a thing…you are to </a:t>
            </a:r>
            <a:r>
              <a:rPr lang="en-US" sz="2800" b="1" i="1" dirty="0">
                <a:solidFill>
                  <a:srgbClr val="0070C0"/>
                </a:solidFill>
              </a:rPr>
              <a:t>deliver this man to Satan </a:t>
            </a:r>
            <a:r>
              <a:rPr lang="en-US" sz="2800" b="1" i="1" dirty="0"/>
              <a:t>for the destruction of the flesh, </a:t>
            </a:r>
            <a:r>
              <a:rPr lang="en-US" sz="2800" b="1" i="1" dirty="0">
                <a:solidFill>
                  <a:srgbClr val="0070C0"/>
                </a:solidFill>
              </a:rPr>
              <a:t>so that his spirit may be saved in the day of the Lord</a:t>
            </a:r>
            <a:r>
              <a:rPr lang="en-US" sz="2800" b="1" i="1" dirty="0"/>
              <a:t>.</a:t>
            </a:r>
            <a:r>
              <a:rPr lang="en-US" sz="2800" b="1" dirty="0"/>
              <a:t>” </a:t>
            </a:r>
            <a:r>
              <a:rPr lang="en-US" sz="2800" b="1" dirty="0">
                <a:solidFill>
                  <a:srgbClr val="C00000"/>
                </a:solidFill>
              </a:rPr>
              <a:t>1 Corinthians 5:2-3, 5</a:t>
            </a:r>
            <a:endParaRPr lang="en-US" sz="3600" b="1" dirty="0">
              <a:solidFill>
                <a:srgbClr val="C00000"/>
              </a:solidFill>
            </a:endParaRPr>
          </a:p>
        </p:txBody>
      </p:sp>
    </p:spTree>
    <p:extLst>
      <p:ext uri="{BB962C8B-B14F-4D97-AF65-F5344CB8AC3E}">
        <p14:creationId xmlns:p14="http://schemas.microsoft.com/office/powerpoint/2010/main" val="337582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Don’t “be outwitted by Satan”!</a:t>
            </a:r>
            <a:r>
              <a:rPr lang="en-US" sz="3600" b="1" u="sng" dirty="0">
                <a:effectLst/>
                <a:ea typeface="Calibri" panose="020F0502020204030204" pitchFamily="34" charset="0"/>
              </a:rPr>
              <a:t> </a:t>
            </a:r>
            <a:endParaRPr lang="en-US" sz="3600"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419241"/>
          </a:xfrm>
        </p:spPr>
        <p:txBody>
          <a:bodyPr>
            <a:normAutofit lnSpcReduction="10000"/>
          </a:bodyPr>
          <a:lstStyle/>
          <a:p>
            <a:pPr marL="514350" indent="-514350">
              <a:buFont typeface="+mj-lt"/>
              <a:buAutoNum type="alphaUcPeriod" startAt="3"/>
            </a:pPr>
            <a:r>
              <a:rPr lang="en-US" sz="2800" b="1" dirty="0"/>
              <a:t>Show forgiveness and care to the repentant (</a:t>
            </a:r>
            <a:r>
              <a:rPr lang="en-US" sz="2800" b="1" i="1" dirty="0"/>
              <a:t>2:7-10</a:t>
            </a:r>
            <a:r>
              <a:rPr lang="en-US" sz="2800" b="1" dirty="0"/>
              <a:t>)</a:t>
            </a:r>
          </a:p>
          <a:p>
            <a:pPr marL="0" indent="0">
              <a:buNone/>
            </a:pPr>
            <a:r>
              <a:rPr lang="en-US" sz="2800" b="1" dirty="0"/>
              <a:t>“Looking back, pondering on my life since that time, it's clear to me that God was in charge. All he wanted was the opportunity to use me. He just needed my yes, and that was made possible by prayer. It's that simple, really. Through the family and friends that God put in my life, and their prayers, God spoke to me and said, ‘Will you love this boy who shot you?’ And the best way that I could love him was to forgive him. </a:t>
            </a:r>
            <a:r>
              <a:rPr lang="en-US" sz="2800" b="1" dirty="0">
                <a:solidFill>
                  <a:srgbClr val="0070C0"/>
                </a:solidFill>
              </a:rPr>
              <a:t>Left to my own abilities, I don't think I would have done it</a:t>
            </a:r>
            <a:r>
              <a:rPr lang="en-US" sz="2800" b="1" dirty="0"/>
              <a:t>.” </a:t>
            </a:r>
            <a:r>
              <a:rPr lang="en-US" sz="2800" b="1" dirty="0">
                <a:solidFill>
                  <a:srgbClr val="C00000"/>
                </a:solidFill>
              </a:rPr>
              <a:t>Steven McDonald, paralyzed NYPD officer</a:t>
            </a:r>
          </a:p>
        </p:txBody>
      </p:sp>
    </p:spTree>
    <p:extLst>
      <p:ext uri="{BB962C8B-B14F-4D97-AF65-F5344CB8AC3E}">
        <p14:creationId xmlns:p14="http://schemas.microsoft.com/office/powerpoint/2010/main" val="145279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a14:imgEffect>
                      <a14:brightnessContrast bright="48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E0DA-B4E4-4FD9-A6AC-C3533F58BD3E}"/>
              </a:ext>
            </a:extLst>
          </p:cNvPr>
          <p:cNvSpPr>
            <a:spLocks noGrp="1"/>
          </p:cNvSpPr>
          <p:nvPr>
            <p:ph type="ctrTitle"/>
          </p:nvPr>
        </p:nvSpPr>
        <p:spPr>
          <a:xfrm>
            <a:off x="4464423" y="0"/>
            <a:ext cx="4321629" cy="3035808"/>
          </a:xfrm>
        </p:spPr>
        <p:txBody>
          <a:bodyPr/>
          <a:lstStyle/>
          <a:p>
            <a:pPr algn="ctr"/>
            <a:r>
              <a:rPr lang="en-US" sz="4800" dirty="0">
                <a:solidFill>
                  <a:schemeClr val="bg1"/>
                </a:solidFill>
              </a:rPr>
              <a:t>Don’t be outwitted by Satan</a:t>
            </a:r>
          </a:p>
        </p:txBody>
      </p:sp>
      <p:sp>
        <p:nvSpPr>
          <p:cNvPr id="3" name="Subtitle 2">
            <a:extLst>
              <a:ext uri="{FF2B5EF4-FFF2-40B4-BE49-F238E27FC236}">
                <a16:creationId xmlns:a16="http://schemas.microsoft.com/office/drawing/2014/main" id="{AEBD7678-6FAC-4FFC-A997-2A572FE2EA33}"/>
              </a:ext>
            </a:extLst>
          </p:cNvPr>
          <p:cNvSpPr>
            <a:spLocks noGrp="1"/>
          </p:cNvSpPr>
          <p:nvPr>
            <p:ph type="subTitle" idx="1"/>
          </p:nvPr>
        </p:nvSpPr>
        <p:spPr>
          <a:xfrm>
            <a:off x="9090212" y="5788152"/>
            <a:ext cx="3101788" cy="1069848"/>
          </a:xfrm>
        </p:spPr>
        <p:txBody>
          <a:bodyPr>
            <a:normAutofit/>
          </a:bodyPr>
          <a:lstStyle/>
          <a:p>
            <a:r>
              <a:rPr lang="en-US" sz="3200" b="1" dirty="0">
                <a:solidFill>
                  <a:schemeClr val="bg1"/>
                </a:solidFill>
              </a:rPr>
              <a:t>2 Corinthians 1:23-2:11</a:t>
            </a:r>
          </a:p>
        </p:txBody>
      </p:sp>
    </p:spTree>
    <p:extLst>
      <p:ext uri="{BB962C8B-B14F-4D97-AF65-F5344CB8AC3E}">
        <p14:creationId xmlns:p14="http://schemas.microsoft.com/office/powerpoint/2010/main" val="383365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cs typeface="Times New Roman" panose="02020603050405020304" pitchFamily="18" charset="0"/>
              </a:rPr>
              <a:t>As an act of love, Paul sought to spare the Corinthians from pain (</a:t>
            </a:r>
            <a:r>
              <a:rPr lang="en-US" sz="3600" b="1" i="1" dirty="0">
                <a:effectLst/>
                <a:ea typeface="Calibri" panose="020F0502020204030204" pitchFamily="34" charset="0"/>
                <a:cs typeface="Times New Roman" panose="02020603050405020304" pitchFamily="18" charset="0"/>
              </a:rPr>
              <a:t>verses 1:23-2:4 </a:t>
            </a:r>
            <a:r>
              <a:rPr lang="en-US" sz="3600" b="1" dirty="0">
                <a:effectLst/>
                <a:ea typeface="Calibri" panose="020F0502020204030204" pitchFamily="34" charset="0"/>
                <a:cs typeface="Times New Roman" panose="02020603050405020304" pitchFamily="18" charset="0"/>
              </a:rPr>
              <a:t>)</a:t>
            </a:r>
            <a:br>
              <a:rPr lang="en-US" sz="3600" dirty="0">
                <a:effectLst/>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p:txBody>
          <a:bodyPr>
            <a:normAutofit/>
          </a:bodyPr>
          <a:lstStyle/>
          <a:p>
            <a:pPr marL="457200" indent="-457200">
              <a:buFont typeface="+mj-lt"/>
              <a:buAutoNum type="alphaUcPeriod"/>
            </a:pPr>
            <a:r>
              <a:rPr lang="en-US" sz="2800" b="1" dirty="0"/>
              <a:t>…by refraining “from coming again to Corinth… to make another painful visit” </a:t>
            </a:r>
            <a:r>
              <a:rPr lang="en-US" sz="2800" b="1" i="1" dirty="0"/>
              <a:t>(1:23-2:1)</a:t>
            </a:r>
          </a:p>
          <a:p>
            <a:pPr marL="0" indent="0">
              <a:buNone/>
            </a:pPr>
            <a:r>
              <a:rPr lang="en-US" sz="2400" b="1" dirty="0">
                <a:solidFill>
                  <a:srgbClr val="FF0000"/>
                </a:solidFill>
              </a:rPr>
              <a:t>23</a:t>
            </a:r>
            <a:r>
              <a:rPr lang="en-US" sz="2800" b="1" dirty="0"/>
              <a:t> </a:t>
            </a:r>
            <a:r>
              <a:rPr lang="en-US" sz="2800" b="1" i="1" dirty="0"/>
              <a:t>But I call God to witness against me—it was to spare you that I refrained from coming again to Corinth</a:t>
            </a:r>
            <a:r>
              <a:rPr lang="en-US" sz="2800" b="1" dirty="0"/>
              <a:t>. </a:t>
            </a:r>
            <a:r>
              <a:rPr lang="en-US" sz="2400" b="1" dirty="0">
                <a:solidFill>
                  <a:srgbClr val="FF0000"/>
                </a:solidFill>
              </a:rPr>
              <a:t>24</a:t>
            </a:r>
            <a:r>
              <a:rPr lang="en-US" sz="2800" b="1" dirty="0"/>
              <a:t> </a:t>
            </a:r>
            <a:r>
              <a:rPr lang="en-US" sz="2800" b="1" i="1" dirty="0"/>
              <a:t>Not that we lord it over your faith, but we work with you for your joy, for you stand firm in your faith</a:t>
            </a:r>
            <a:r>
              <a:rPr lang="en-US" sz="2800" b="1" dirty="0"/>
              <a:t>. </a:t>
            </a:r>
            <a:r>
              <a:rPr lang="en-US" sz="2400" b="1" dirty="0">
                <a:solidFill>
                  <a:srgbClr val="FF0000"/>
                </a:solidFill>
              </a:rPr>
              <a:t>2:1</a:t>
            </a:r>
            <a:r>
              <a:rPr lang="en-US" sz="2800" b="1" dirty="0"/>
              <a:t> </a:t>
            </a:r>
            <a:r>
              <a:rPr lang="en-US" sz="2800" b="1" i="1" dirty="0"/>
              <a:t>For </a:t>
            </a:r>
            <a:r>
              <a:rPr lang="en-US" sz="2800" b="1" i="1" dirty="0">
                <a:solidFill>
                  <a:srgbClr val="0070C0"/>
                </a:solidFill>
              </a:rPr>
              <a:t>I made up my mind not to make another painful visit to you</a:t>
            </a:r>
            <a:r>
              <a:rPr lang="en-US" sz="2800" b="1" dirty="0"/>
              <a:t>. </a:t>
            </a:r>
          </a:p>
          <a:p>
            <a:pPr marL="0" indent="0">
              <a:buNone/>
            </a:pPr>
            <a:endParaRPr lang="en-US" sz="3600" b="1" i="1" dirty="0"/>
          </a:p>
        </p:txBody>
      </p:sp>
    </p:spTree>
    <p:extLst>
      <p:ext uri="{BB962C8B-B14F-4D97-AF65-F5344CB8AC3E}">
        <p14:creationId xmlns:p14="http://schemas.microsoft.com/office/powerpoint/2010/main" val="40859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cs typeface="Times New Roman" panose="02020603050405020304" pitchFamily="18" charset="0"/>
              </a:rPr>
              <a:t>As an act of love, Paul sought to spare the Corinthians from pain (</a:t>
            </a:r>
            <a:r>
              <a:rPr lang="en-US" sz="3600" b="1" i="1" dirty="0">
                <a:effectLst/>
                <a:ea typeface="Calibri" panose="020F0502020204030204" pitchFamily="34" charset="0"/>
                <a:cs typeface="Times New Roman" panose="02020603050405020304" pitchFamily="18" charset="0"/>
              </a:rPr>
              <a:t>verses 1:23-2:4 </a:t>
            </a:r>
            <a:r>
              <a:rPr lang="en-US" sz="3600" b="1" dirty="0">
                <a:effectLst/>
                <a:ea typeface="Calibri" panose="020F0502020204030204" pitchFamily="34" charset="0"/>
                <a:cs typeface="Times New Roman" panose="02020603050405020304" pitchFamily="18" charset="0"/>
              </a:rPr>
              <a:t>)</a:t>
            </a:r>
            <a:br>
              <a:rPr lang="en-US" sz="3600" dirty="0">
                <a:effectLst/>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p:txBody>
          <a:bodyPr>
            <a:normAutofit lnSpcReduction="10000"/>
          </a:bodyPr>
          <a:lstStyle/>
          <a:p>
            <a:pPr marL="457200" indent="-457200">
              <a:buFont typeface="+mj-lt"/>
              <a:buAutoNum type="alphaUcPeriod"/>
            </a:pPr>
            <a:r>
              <a:rPr lang="en-US" sz="2800" b="1" dirty="0"/>
              <a:t>…by refraining “from coming again to Corinth… to make another painful visit” </a:t>
            </a:r>
            <a:r>
              <a:rPr lang="en-US" sz="2800" b="1" i="1" dirty="0"/>
              <a:t>(1:23-2:1)</a:t>
            </a:r>
          </a:p>
          <a:p>
            <a:pPr marL="0" indent="0">
              <a:buNone/>
            </a:pPr>
            <a:r>
              <a:rPr lang="en-US" sz="2400" b="1" dirty="0">
                <a:solidFill>
                  <a:srgbClr val="FF0000"/>
                </a:solidFill>
              </a:rPr>
              <a:t>2:1</a:t>
            </a:r>
            <a:r>
              <a:rPr lang="en-US" sz="2800" b="1" dirty="0"/>
              <a:t> </a:t>
            </a:r>
            <a:r>
              <a:rPr lang="en-US" sz="2800" b="1" i="1" dirty="0"/>
              <a:t>For </a:t>
            </a:r>
            <a:r>
              <a:rPr lang="en-US" sz="2800" b="1" i="1" dirty="0">
                <a:solidFill>
                  <a:srgbClr val="0070C0"/>
                </a:solidFill>
              </a:rPr>
              <a:t>I made up my mind not to make another painful visit to you</a:t>
            </a:r>
            <a:r>
              <a:rPr lang="en-US" sz="2800" b="1" dirty="0"/>
              <a:t>. </a:t>
            </a:r>
          </a:p>
          <a:p>
            <a:pPr marL="0" indent="0">
              <a:buNone/>
            </a:pPr>
            <a:r>
              <a:rPr lang="en-US" sz="2800" b="1" dirty="0"/>
              <a:t>“</a:t>
            </a:r>
            <a:r>
              <a:rPr lang="en-US" sz="2800" b="1" i="1" dirty="0"/>
              <a:t>But </a:t>
            </a:r>
            <a:r>
              <a:rPr lang="en-US" sz="2800" b="1" i="1" dirty="0">
                <a:solidFill>
                  <a:srgbClr val="0070C0"/>
                </a:solidFill>
              </a:rPr>
              <a:t>I will come to you soon</a:t>
            </a:r>
            <a:r>
              <a:rPr lang="en-US" sz="2800" b="1" i="1" dirty="0"/>
              <a:t>, if the Lord wills, and I will find out not </a:t>
            </a:r>
            <a:r>
              <a:rPr lang="en-US" sz="2800" b="1" i="1" dirty="0">
                <a:solidFill>
                  <a:srgbClr val="0070C0"/>
                </a:solidFill>
              </a:rPr>
              <a:t>the talk of these arrogant people </a:t>
            </a:r>
            <a:r>
              <a:rPr lang="en-US" sz="2800" b="1" i="1" dirty="0"/>
              <a:t>but their power. For the kingdom of God does not consist in talk but in power. </a:t>
            </a:r>
            <a:r>
              <a:rPr lang="en-US" sz="2800" b="1" i="1" dirty="0">
                <a:solidFill>
                  <a:srgbClr val="0070C0"/>
                </a:solidFill>
              </a:rPr>
              <a:t>What do you wish? Shall I come to you with a rod, or with love in a spirit of gentleness?</a:t>
            </a:r>
            <a:r>
              <a:rPr lang="en-US" sz="2800" b="1" dirty="0"/>
              <a:t>” </a:t>
            </a:r>
            <a:r>
              <a:rPr lang="en-US" sz="2800" b="1" dirty="0">
                <a:solidFill>
                  <a:srgbClr val="C00000"/>
                </a:solidFill>
              </a:rPr>
              <a:t>1</a:t>
            </a:r>
            <a:r>
              <a:rPr lang="en-US" sz="2800" b="1" baseline="30000" dirty="0">
                <a:solidFill>
                  <a:srgbClr val="C00000"/>
                </a:solidFill>
              </a:rPr>
              <a:t>st</a:t>
            </a:r>
            <a:r>
              <a:rPr lang="en-US" sz="2800" b="1" dirty="0">
                <a:solidFill>
                  <a:srgbClr val="C00000"/>
                </a:solidFill>
              </a:rPr>
              <a:t> Corinthians 4:19-21 </a:t>
            </a:r>
          </a:p>
          <a:p>
            <a:pPr marL="0" indent="0">
              <a:buNone/>
            </a:pPr>
            <a:endParaRPr lang="en-US" sz="3600" b="1" i="1" dirty="0"/>
          </a:p>
        </p:txBody>
      </p:sp>
    </p:spTree>
    <p:extLst>
      <p:ext uri="{BB962C8B-B14F-4D97-AF65-F5344CB8AC3E}">
        <p14:creationId xmlns:p14="http://schemas.microsoft.com/office/powerpoint/2010/main" val="38129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cs typeface="Times New Roman" panose="02020603050405020304" pitchFamily="18" charset="0"/>
              </a:rPr>
              <a:t>As an act of love, Paul sought to spare the Corinthians from pain (</a:t>
            </a:r>
            <a:r>
              <a:rPr lang="en-US" sz="3600" b="1" i="1" dirty="0">
                <a:effectLst/>
                <a:ea typeface="Calibri" panose="020F0502020204030204" pitchFamily="34" charset="0"/>
                <a:cs typeface="Times New Roman" panose="02020603050405020304" pitchFamily="18" charset="0"/>
              </a:rPr>
              <a:t>verses 1:23-2:4 </a:t>
            </a:r>
            <a:r>
              <a:rPr lang="en-US" sz="3600" b="1" dirty="0">
                <a:effectLst/>
                <a:ea typeface="Calibri" panose="020F0502020204030204" pitchFamily="34" charset="0"/>
                <a:cs typeface="Times New Roman" panose="02020603050405020304" pitchFamily="18" charset="0"/>
              </a:rPr>
              <a:t>)</a:t>
            </a:r>
            <a:br>
              <a:rPr lang="en-US" sz="3600" dirty="0">
                <a:effectLst/>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p:txBody>
          <a:bodyPr>
            <a:normAutofit/>
          </a:bodyPr>
          <a:lstStyle/>
          <a:p>
            <a:pPr marL="457200" indent="-457200">
              <a:buFont typeface="+mj-lt"/>
              <a:buAutoNum type="alphaUcPeriod"/>
            </a:pPr>
            <a:r>
              <a:rPr lang="en-US" sz="2800" b="1" dirty="0"/>
              <a:t>…by refraining “from coming again to Corinth… to make another painful visit” </a:t>
            </a:r>
            <a:r>
              <a:rPr lang="en-US" sz="2800" b="1" i="1" dirty="0"/>
              <a:t>(1:23-2:1)</a:t>
            </a:r>
          </a:p>
          <a:p>
            <a:pPr marL="0" indent="0">
              <a:buNone/>
            </a:pPr>
            <a:r>
              <a:rPr lang="en-US" sz="2400" b="1" dirty="0">
                <a:solidFill>
                  <a:srgbClr val="FF0000"/>
                </a:solidFill>
              </a:rPr>
              <a:t>23</a:t>
            </a:r>
            <a:r>
              <a:rPr lang="en-US" sz="2800" b="1" dirty="0"/>
              <a:t> </a:t>
            </a:r>
            <a:r>
              <a:rPr lang="en-US" sz="2800" b="1" i="1" dirty="0"/>
              <a:t>But I call God to witness against me—it was to spare you that I refrained from coming again to Corinth</a:t>
            </a:r>
            <a:r>
              <a:rPr lang="en-US" sz="2800" b="1" dirty="0"/>
              <a:t>. </a:t>
            </a:r>
            <a:r>
              <a:rPr lang="en-US" sz="2400" b="1" dirty="0">
                <a:solidFill>
                  <a:srgbClr val="FF0000"/>
                </a:solidFill>
              </a:rPr>
              <a:t>24</a:t>
            </a:r>
            <a:r>
              <a:rPr lang="en-US" sz="2800" b="1" dirty="0"/>
              <a:t> </a:t>
            </a:r>
            <a:r>
              <a:rPr lang="en-US" sz="2800" b="1" i="1" dirty="0"/>
              <a:t>Not that we lord it over your faith, but we work with you for your joy, for you stand firm in your faith</a:t>
            </a:r>
            <a:r>
              <a:rPr lang="en-US" sz="2800" b="1" dirty="0"/>
              <a:t>. </a:t>
            </a:r>
            <a:r>
              <a:rPr lang="en-US" sz="2400" b="1" dirty="0">
                <a:solidFill>
                  <a:srgbClr val="FF0000"/>
                </a:solidFill>
              </a:rPr>
              <a:t>2:1</a:t>
            </a:r>
            <a:r>
              <a:rPr lang="en-US" sz="2800" b="1" dirty="0"/>
              <a:t> </a:t>
            </a:r>
            <a:r>
              <a:rPr lang="en-US" sz="2800" b="1" i="1" dirty="0"/>
              <a:t>For I made up my mind not to make another painful visit to you</a:t>
            </a:r>
            <a:r>
              <a:rPr lang="en-US" sz="2800" b="1" dirty="0"/>
              <a:t>. </a:t>
            </a:r>
          </a:p>
          <a:p>
            <a:pPr marL="0" indent="0">
              <a:buNone/>
            </a:pPr>
            <a:r>
              <a:rPr lang="en-US" sz="2400" b="1" dirty="0">
                <a:solidFill>
                  <a:srgbClr val="FF0000"/>
                </a:solidFill>
              </a:rPr>
              <a:t>24 </a:t>
            </a:r>
            <a:r>
              <a:rPr lang="en-US" sz="2800" b="1" i="1" dirty="0">
                <a:solidFill>
                  <a:srgbClr val="0070C0"/>
                </a:solidFill>
              </a:rPr>
              <a:t>Not that we lord it over your faith, but we work with you for your joy, because it is by faith you stand firm</a:t>
            </a:r>
            <a:r>
              <a:rPr lang="en-US" sz="2800" b="1" dirty="0">
                <a:solidFill>
                  <a:srgbClr val="0070C0"/>
                </a:solidFill>
              </a:rPr>
              <a:t>. </a:t>
            </a:r>
            <a:r>
              <a:rPr lang="en-US" sz="2800" b="1" dirty="0">
                <a:solidFill>
                  <a:srgbClr val="C00000"/>
                </a:solidFill>
              </a:rPr>
              <a:t>NIV</a:t>
            </a:r>
          </a:p>
          <a:p>
            <a:pPr marL="0" indent="0">
              <a:buNone/>
            </a:pPr>
            <a:endParaRPr lang="en-US" sz="3600" b="1" i="1" dirty="0"/>
          </a:p>
        </p:txBody>
      </p:sp>
    </p:spTree>
    <p:extLst>
      <p:ext uri="{BB962C8B-B14F-4D97-AF65-F5344CB8AC3E}">
        <p14:creationId xmlns:p14="http://schemas.microsoft.com/office/powerpoint/2010/main" val="339795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cs typeface="Times New Roman" panose="02020603050405020304" pitchFamily="18" charset="0"/>
              </a:rPr>
              <a:t>As an act of love, Paul sought to spare the Corinthians from pain (</a:t>
            </a:r>
            <a:r>
              <a:rPr lang="en-US" sz="3600" b="1" i="1" dirty="0">
                <a:effectLst/>
                <a:ea typeface="Calibri" panose="020F0502020204030204" pitchFamily="34" charset="0"/>
                <a:cs typeface="Times New Roman" panose="02020603050405020304" pitchFamily="18" charset="0"/>
              </a:rPr>
              <a:t>verses 1:23-2:4 </a:t>
            </a:r>
            <a:r>
              <a:rPr lang="en-US" sz="3600" b="1" dirty="0">
                <a:effectLst/>
                <a:ea typeface="Calibri" panose="020F0502020204030204" pitchFamily="34" charset="0"/>
                <a:cs typeface="Times New Roman" panose="02020603050405020304" pitchFamily="18" charset="0"/>
              </a:rPr>
              <a:t>)</a:t>
            </a:r>
            <a:br>
              <a:rPr lang="en-US" sz="3600" dirty="0">
                <a:effectLst/>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p:txBody>
          <a:bodyPr>
            <a:normAutofit/>
          </a:bodyPr>
          <a:lstStyle/>
          <a:p>
            <a:pPr marL="457200" indent="-457200">
              <a:buFont typeface="+mj-lt"/>
              <a:buAutoNum type="alphaUcPeriod" startAt="2"/>
            </a:pPr>
            <a:r>
              <a:rPr lang="en-US" sz="2800" b="1" dirty="0">
                <a:effectLst/>
                <a:ea typeface="Calibri" panose="020F0502020204030204" pitchFamily="34" charset="0"/>
              </a:rPr>
              <a:t>…and writing a love letter instead </a:t>
            </a:r>
            <a:r>
              <a:rPr lang="en-US" sz="2800" b="1" i="1" dirty="0">
                <a:effectLst/>
                <a:ea typeface="Calibri" panose="020F0502020204030204" pitchFamily="34" charset="0"/>
              </a:rPr>
              <a:t>(2:2-4</a:t>
            </a:r>
            <a:r>
              <a:rPr lang="en-US" sz="2800" b="1" dirty="0">
                <a:effectLst/>
                <a:ea typeface="Calibri" panose="020F0502020204030204" pitchFamily="34" charset="0"/>
              </a:rPr>
              <a:t>)</a:t>
            </a:r>
          </a:p>
          <a:p>
            <a:pPr marL="0" indent="0">
              <a:buNone/>
            </a:pPr>
            <a:r>
              <a:rPr lang="en-US" sz="2400" b="1" dirty="0">
                <a:solidFill>
                  <a:srgbClr val="FF0000"/>
                </a:solidFill>
                <a:effectLst/>
                <a:ea typeface="Calibri" panose="020F0502020204030204" pitchFamily="34" charset="0"/>
                <a:cs typeface="Times New Roman" panose="02020603050405020304" pitchFamily="18" charset="0"/>
              </a:rPr>
              <a:t>2</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For if I cause you pain, who is there to </a:t>
            </a:r>
            <a:r>
              <a:rPr lang="en-US" sz="2800" b="1" i="1" dirty="0">
                <a:solidFill>
                  <a:srgbClr val="0070C0"/>
                </a:solidFill>
                <a:effectLst/>
                <a:ea typeface="Calibri" panose="020F0502020204030204" pitchFamily="34" charset="0"/>
                <a:cs typeface="Times New Roman" panose="02020603050405020304" pitchFamily="18" charset="0"/>
              </a:rPr>
              <a:t>make me glad </a:t>
            </a:r>
            <a:r>
              <a:rPr lang="en-US" sz="2800" b="1" i="1" dirty="0">
                <a:effectLst/>
                <a:ea typeface="Calibri" panose="020F0502020204030204" pitchFamily="34" charset="0"/>
                <a:cs typeface="Times New Roman" panose="02020603050405020304" pitchFamily="18" charset="0"/>
              </a:rPr>
              <a:t>but the one whom I have pained?</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3</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And I wrote as I did, so that when I came I might not suffer pain from those who should have </a:t>
            </a:r>
            <a:r>
              <a:rPr lang="en-US" sz="2800" b="1" i="1" dirty="0">
                <a:solidFill>
                  <a:srgbClr val="0070C0"/>
                </a:solidFill>
                <a:effectLst/>
                <a:ea typeface="Calibri" panose="020F0502020204030204" pitchFamily="34" charset="0"/>
                <a:cs typeface="Times New Roman" panose="02020603050405020304" pitchFamily="18" charset="0"/>
              </a:rPr>
              <a:t>made me rejoice</a:t>
            </a:r>
            <a:r>
              <a:rPr lang="en-US" sz="2800" b="1" i="1" dirty="0">
                <a:effectLst/>
                <a:ea typeface="Calibri" panose="020F0502020204030204" pitchFamily="34" charset="0"/>
                <a:cs typeface="Times New Roman" panose="02020603050405020304" pitchFamily="18" charset="0"/>
              </a:rPr>
              <a:t>, for I felt sure of all of you, that </a:t>
            </a:r>
            <a:r>
              <a:rPr lang="en-US" sz="2800" b="1" i="1" dirty="0">
                <a:solidFill>
                  <a:srgbClr val="0070C0"/>
                </a:solidFill>
                <a:effectLst/>
                <a:ea typeface="Calibri" panose="020F0502020204030204" pitchFamily="34" charset="0"/>
                <a:cs typeface="Times New Roman" panose="02020603050405020304" pitchFamily="18" charset="0"/>
              </a:rPr>
              <a:t>my joy would be the joy of you all</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4</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For I wrote to you out of much affliction and anguish of heart and with many tears, not to cause you pain but to let you know the abundant love that I have for you</a:t>
            </a:r>
            <a:r>
              <a:rPr lang="en-US" sz="2800" b="1" dirty="0">
                <a:effectLst/>
                <a:ea typeface="Calibri" panose="020F0502020204030204" pitchFamily="34" charset="0"/>
                <a:cs typeface="Times New Roman" panose="02020603050405020304" pitchFamily="18" charset="0"/>
              </a:rPr>
              <a:t>. </a:t>
            </a:r>
          </a:p>
          <a:p>
            <a:pPr marL="0" indent="0">
              <a:buNone/>
            </a:pPr>
            <a:endParaRPr lang="en-US" sz="4800" b="1" i="1" dirty="0"/>
          </a:p>
        </p:txBody>
      </p:sp>
    </p:spTree>
    <p:extLst>
      <p:ext uri="{BB962C8B-B14F-4D97-AF65-F5344CB8AC3E}">
        <p14:creationId xmlns:p14="http://schemas.microsoft.com/office/powerpoint/2010/main" val="9636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cs typeface="Times New Roman" panose="02020603050405020304" pitchFamily="18" charset="0"/>
              </a:rPr>
              <a:t>As an act of love, Paul sought to spare the Corinthians from pain (</a:t>
            </a:r>
            <a:r>
              <a:rPr lang="en-US" sz="3600" b="1" i="1" dirty="0">
                <a:effectLst/>
                <a:ea typeface="Calibri" panose="020F0502020204030204" pitchFamily="34" charset="0"/>
                <a:cs typeface="Times New Roman" panose="02020603050405020304" pitchFamily="18" charset="0"/>
              </a:rPr>
              <a:t>verses 1:23-2:4 </a:t>
            </a:r>
            <a:r>
              <a:rPr lang="en-US" sz="3600" b="1" dirty="0">
                <a:effectLst/>
                <a:ea typeface="Calibri" panose="020F0502020204030204" pitchFamily="34" charset="0"/>
                <a:cs typeface="Times New Roman" panose="02020603050405020304" pitchFamily="18" charset="0"/>
              </a:rPr>
              <a:t>)</a:t>
            </a:r>
            <a:br>
              <a:rPr lang="en-US" sz="3600" dirty="0">
                <a:effectLst/>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4600668"/>
          </a:xfrm>
        </p:spPr>
        <p:txBody>
          <a:bodyPr>
            <a:normAutofit lnSpcReduction="10000"/>
          </a:bodyPr>
          <a:lstStyle/>
          <a:p>
            <a:pPr marL="457200" indent="-457200">
              <a:buFont typeface="+mj-lt"/>
              <a:buAutoNum type="alphaUcPeriod" startAt="2"/>
            </a:pPr>
            <a:r>
              <a:rPr lang="en-US" sz="2800" b="1" dirty="0">
                <a:effectLst/>
                <a:ea typeface="Calibri" panose="020F0502020204030204" pitchFamily="34" charset="0"/>
              </a:rPr>
              <a:t>…and writing a love letter instead </a:t>
            </a:r>
            <a:r>
              <a:rPr lang="en-US" sz="2800" b="1" i="1" dirty="0">
                <a:effectLst/>
                <a:ea typeface="Calibri" panose="020F0502020204030204" pitchFamily="34" charset="0"/>
              </a:rPr>
              <a:t>(2:2-4</a:t>
            </a:r>
            <a:r>
              <a:rPr lang="en-US" sz="2800" b="1" dirty="0">
                <a:effectLst/>
                <a:ea typeface="Calibri" panose="020F0502020204030204" pitchFamily="34" charset="0"/>
              </a:rPr>
              <a:t>)</a:t>
            </a:r>
          </a:p>
          <a:p>
            <a:pPr marL="0" indent="0">
              <a:buNone/>
            </a:pPr>
            <a:r>
              <a:rPr lang="en-US" sz="2400" b="1" dirty="0">
                <a:solidFill>
                  <a:srgbClr val="FF0000"/>
                </a:solidFill>
                <a:effectLst/>
                <a:ea typeface="Calibri" panose="020F0502020204030204" pitchFamily="34" charset="0"/>
                <a:cs typeface="Times New Roman" panose="02020603050405020304" pitchFamily="18" charset="0"/>
              </a:rPr>
              <a:t>2</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For if I cause you pain, who is there to make me glad but the one whom I have pained?</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3</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And </a:t>
            </a:r>
            <a:r>
              <a:rPr lang="en-US" sz="2800" b="1" i="1" dirty="0">
                <a:solidFill>
                  <a:srgbClr val="7030A0"/>
                </a:solidFill>
                <a:effectLst/>
                <a:ea typeface="Calibri" panose="020F0502020204030204" pitchFamily="34" charset="0"/>
                <a:cs typeface="Times New Roman" panose="02020603050405020304" pitchFamily="18" charset="0"/>
              </a:rPr>
              <a:t>I wrote as I did*</a:t>
            </a:r>
            <a:r>
              <a:rPr lang="en-US" sz="2800" b="1" i="1" dirty="0">
                <a:solidFill>
                  <a:srgbClr val="0070C0"/>
                </a:solidFill>
                <a:effectLst/>
                <a:ea typeface="Calibri" panose="020F0502020204030204" pitchFamily="34" charset="0"/>
                <a:cs typeface="Times New Roman" panose="02020603050405020304" pitchFamily="18" charset="0"/>
              </a:rPr>
              <a:t>, so that when I came I might not suffer pain from those </a:t>
            </a:r>
            <a:r>
              <a:rPr lang="en-US" sz="2800" b="1" i="1" u="sng" dirty="0">
                <a:solidFill>
                  <a:srgbClr val="0070C0"/>
                </a:solidFill>
                <a:effectLst/>
                <a:ea typeface="Calibri" panose="020F0502020204030204" pitchFamily="34" charset="0"/>
                <a:cs typeface="Times New Roman" panose="02020603050405020304" pitchFamily="18" charset="0"/>
              </a:rPr>
              <a:t>who should have made me rejoice</a:t>
            </a:r>
            <a:r>
              <a:rPr lang="en-US" sz="2800" b="1" i="1" dirty="0">
                <a:effectLst/>
                <a:ea typeface="Calibri" panose="020F0502020204030204" pitchFamily="34" charset="0"/>
                <a:cs typeface="Times New Roman" panose="02020603050405020304" pitchFamily="18" charset="0"/>
              </a:rPr>
              <a:t>, for I felt sure of all of you, that my joy would be the joy of you all</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4</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For I wrote to you out of much affliction and anguish of heart and with many tears, not to cause you pain but to let you know the abundant love that I have for you</a:t>
            </a:r>
            <a:r>
              <a:rPr lang="en-US" sz="2800" b="1" dirty="0">
                <a:effectLst/>
                <a:ea typeface="Calibri" panose="020F0502020204030204" pitchFamily="34" charset="0"/>
                <a:cs typeface="Times New Roman" panose="02020603050405020304" pitchFamily="18" charset="0"/>
              </a:rPr>
              <a:t>. </a:t>
            </a:r>
            <a:endParaRPr lang="en-US" sz="2800" b="1" dirty="0">
              <a:ea typeface="Calibri" panose="020F0502020204030204" pitchFamily="34" charset="0"/>
              <a:cs typeface="Times New Roman" panose="02020603050405020304" pitchFamily="18" charset="0"/>
            </a:endParaRPr>
          </a:p>
          <a:p>
            <a:pPr marL="0" indent="0">
              <a:buNone/>
            </a:pPr>
            <a:r>
              <a:rPr lang="en-US" sz="2800" b="1" dirty="0">
                <a:solidFill>
                  <a:srgbClr val="7030A0"/>
                </a:solidFill>
                <a:effectLst/>
                <a:ea typeface="Calibri" panose="020F0502020204030204" pitchFamily="34" charset="0"/>
                <a:cs typeface="Times New Roman" panose="02020603050405020304" pitchFamily="18" charset="0"/>
              </a:rPr>
              <a:t>* </a:t>
            </a:r>
            <a:r>
              <a:rPr lang="en-US" sz="2800" b="1" dirty="0">
                <a:solidFill>
                  <a:srgbClr val="7030A0"/>
                </a:solidFill>
                <a:effectLst/>
                <a:ea typeface="Calibri" panose="020F0502020204030204" pitchFamily="34" charset="0"/>
              </a:rPr>
              <a:t>“</a:t>
            </a:r>
            <a:r>
              <a:rPr lang="en-US" sz="2800" b="1" i="1" dirty="0">
                <a:solidFill>
                  <a:srgbClr val="7030A0"/>
                </a:solidFill>
                <a:effectLst/>
                <a:ea typeface="Calibri" panose="020F0502020204030204" pitchFamily="34" charset="0"/>
              </a:rPr>
              <a:t>What do you wish? Shall I come to you with a rod, or with love in a spirit of gentleness?</a:t>
            </a:r>
            <a:r>
              <a:rPr lang="en-US" sz="2800" b="1" dirty="0">
                <a:solidFill>
                  <a:srgbClr val="7030A0"/>
                </a:solidFill>
                <a:effectLst/>
                <a:ea typeface="Calibri" panose="020F0502020204030204" pitchFamily="34" charset="0"/>
              </a:rPr>
              <a:t>” </a:t>
            </a:r>
            <a:r>
              <a:rPr lang="en-US" sz="2800" b="1" dirty="0">
                <a:solidFill>
                  <a:srgbClr val="C00000"/>
                </a:solidFill>
                <a:effectLst/>
                <a:ea typeface="Calibri" panose="020F0502020204030204" pitchFamily="34" charset="0"/>
              </a:rPr>
              <a:t>1 Corinthians 4:21</a:t>
            </a:r>
            <a:endParaRPr lang="en-US" sz="2800" b="1" i="1" dirty="0">
              <a:solidFill>
                <a:srgbClr val="C00000"/>
              </a:solidFill>
            </a:endParaRPr>
          </a:p>
        </p:txBody>
      </p:sp>
    </p:spTree>
    <p:extLst>
      <p:ext uri="{BB962C8B-B14F-4D97-AF65-F5344CB8AC3E}">
        <p14:creationId xmlns:p14="http://schemas.microsoft.com/office/powerpoint/2010/main" val="35877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cs typeface="Times New Roman" panose="02020603050405020304" pitchFamily="18" charset="0"/>
              </a:rPr>
              <a:t>As an act of love, Paul sought to spare the Corinthians from pain (</a:t>
            </a:r>
            <a:r>
              <a:rPr lang="en-US" sz="3600" b="1" i="1" dirty="0">
                <a:effectLst/>
                <a:ea typeface="Calibri" panose="020F0502020204030204" pitchFamily="34" charset="0"/>
                <a:cs typeface="Times New Roman" panose="02020603050405020304" pitchFamily="18" charset="0"/>
              </a:rPr>
              <a:t>verses 1:23-2:4 </a:t>
            </a:r>
            <a:r>
              <a:rPr lang="en-US" sz="3600" b="1" dirty="0">
                <a:effectLst/>
                <a:ea typeface="Calibri" panose="020F0502020204030204" pitchFamily="34" charset="0"/>
                <a:cs typeface="Times New Roman" panose="02020603050405020304" pitchFamily="18" charset="0"/>
              </a:rPr>
              <a:t>)</a:t>
            </a:r>
            <a:br>
              <a:rPr lang="en-US" sz="3600" dirty="0">
                <a:effectLst/>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4600668"/>
          </a:xfrm>
        </p:spPr>
        <p:txBody>
          <a:bodyPr>
            <a:normAutofit/>
          </a:bodyPr>
          <a:lstStyle/>
          <a:p>
            <a:pPr marL="457200" indent="-457200">
              <a:buFont typeface="+mj-lt"/>
              <a:buAutoNum type="alphaUcPeriod" startAt="2"/>
            </a:pPr>
            <a:r>
              <a:rPr lang="en-US" sz="2800" b="1" dirty="0">
                <a:effectLst/>
                <a:ea typeface="Calibri" panose="020F0502020204030204" pitchFamily="34" charset="0"/>
              </a:rPr>
              <a:t>…and writing a love letter instead </a:t>
            </a:r>
            <a:r>
              <a:rPr lang="en-US" sz="2800" b="1" i="1" dirty="0">
                <a:effectLst/>
                <a:ea typeface="Calibri" panose="020F0502020204030204" pitchFamily="34" charset="0"/>
              </a:rPr>
              <a:t>(2:2-4</a:t>
            </a:r>
            <a:r>
              <a:rPr lang="en-US" sz="2800" b="1" dirty="0">
                <a:effectLst/>
                <a:ea typeface="Calibri" panose="020F0502020204030204" pitchFamily="34" charset="0"/>
              </a:rPr>
              <a:t>)</a:t>
            </a:r>
          </a:p>
          <a:p>
            <a:pPr marL="0" indent="0">
              <a:buNone/>
            </a:pPr>
            <a:r>
              <a:rPr lang="en-US" sz="2400" b="1" dirty="0">
                <a:solidFill>
                  <a:srgbClr val="FF0000"/>
                </a:solidFill>
                <a:effectLst/>
                <a:ea typeface="Calibri" panose="020F0502020204030204" pitchFamily="34" charset="0"/>
                <a:cs typeface="Times New Roman" panose="02020603050405020304" pitchFamily="18" charset="0"/>
              </a:rPr>
              <a:t>2</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For if I cause you pain, who is there to make me glad but the one whom I have pained?</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3</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And I wrote as I did, so that when I came I might not suffer pain from those who should have made me rejoice, for I felt sure of all of you, that my joy would be the joy of you all</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4</a:t>
            </a:r>
            <a:r>
              <a:rPr lang="en-US" sz="2800" b="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For I wrote to you out of much affliction and anguish of heart and with many tears, not to cause you pain but to let you know the abundant love that I have for you</a:t>
            </a:r>
            <a:r>
              <a:rPr lang="en-US" sz="2800" b="1" dirty="0">
                <a:effectLst/>
                <a:ea typeface="Calibri" panose="020F0502020204030204" pitchFamily="34" charset="0"/>
                <a:cs typeface="Times New Roman" panose="02020603050405020304" pitchFamily="18" charset="0"/>
              </a:rPr>
              <a:t>.</a:t>
            </a:r>
            <a:endParaRPr lang="en-US" sz="28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98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2D246-4813-48B8-A862-0AEF35C5D948}"/>
              </a:ext>
            </a:extLst>
          </p:cNvPr>
          <p:cNvSpPr>
            <a:spLocks noGrp="1"/>
          </p:cNvSpPr>
          <p:nvPr>
            <p:ph idx="1"/>
          </p:nvPr>
        </p:nvSpPr>
        <p:spPr>
          <a:xfrm>
            <a:off x="1066800" y="1214054"/>
            <a:ext cx="10058400" cy="5443151"/>
          </a:xfrm>
        </p:spPr>
        <p:txBody>
          <a:bodyPr>
            <a:normAutofit/>
          </a:bodyPr>
          <a:lstStyle/>
          <a:p>
            <a:pPr marL="0" indent="0">
              <a:buNone/>
            </a:pPr>
            <a:r>
              <a:rPr lang="en-US" sz="2800" b="1" dirty="0">
                <a:effectLst/>
                <a:ea typeface="Calibri" panose="020F0502020204030204" pitchFamily="34" charset="0"/>
              </a:rPr>
              <a:t>“Ministers who have given long years of service to their churches and have become targets of sniping by a vocal minority or casualties of callous treatment can understand and sympathize with the bitter anguish Paul must have felt in dealing with the Corinthians. In spite of receiving a serious and humiliating rebuff from the Corinthians, </a:t>
            </a:r>
            <a:r>
              <a:rPr lang="en-US" sz="2800" b="1" dirty="0">
                <a:solidFill>
                  <a:srgbClr val="0070C0"/>
                </a:solidFill>
                <a:effectLst/>
                <a:ea typeface="Calibri" panose="020F0502020204030204" pitchFamily="34" charset="0"/>
              </a:rPr>
              <a:t>Paul refused to forget the church</a:t>
            </a:r>
            <a:r>
              <a:rPr lang="en-US" sz="2800" b="1" dirty="0">
                <a:effectLst/>
                <a:ea typeface="Calibri" panose="020F0502020204030204" pitchFamily="34" charset="0"/>
              </a:rPr>
              <a:t>. He confronted them in a letter. </a:t>
            </a:r>
            <a:r>
              <a:rPr lang="en-US" sz="2800" b="1" dirty="0">
                <a:solidFill>
                  <a:srgbClr val="0070C0"/>
                </a:solidFill>
                <a:effectLst/>
                <a:ea typeface="Calibri" panose="020F0502020204030204" pitchFamily="34" charset="0"/>
              </a:rPr>
              <a:t>Sometimes confrontation is the clearest proof of love</a:t>
            </a:r>
            <a:r>
              <a:rPr lang="en-US" sz="2800" b="1" dirty="0">
                <a:effectLst/>
                <a:ea typeface="Calibri" panose="020F0502020204030204" pitchFamily="34" charset="0"/>
              </a:rPr>
              <a:t>. It is easier to gloss over the problems with others, to cover them up, to pretend that they do not exist, or to write problem people off and terminate the relationship.” </a:t>
            </a:r>
            <a:r>
              <a:rPr lang="en-US" sz="2800" b="1" dirty="0">
                <a:solidFill>
                  <a:srgbClr val="C00000"/>
                </a:solidFill>
                <a:effectLst/>
                <a:ea typeface="Calibri" panose="020F0502020204030204" pitchFamily="34" charset="0"/>
              </a:rPr>
              <a:t>David Garland</a:t>
            </a:r>
            <a:endParaRPr lang="en-US" sz="3200" b="1" dirty="0">
              <a:solidFill>
                <a:srgbClr val="C00000"/>
              </a:solidFill>
            </a:endParaRPr>
          </a:p>
        </p:txBody>
      </p:sp>
    </p:spTree>
    <p:extLst>
      <p:ext uri="{BB962C8B-B14F-4D97-AF65-F5344CB8AC3E}">
        <p14:creationId xmlns:p14="http://schemas.microsoft.com/office/powerpoint/2010/main" val="408707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969</TotalTime>
  <Words>2058</Words>
  <Application>Microsoft Macintosh PowerPoint</Application>
  <PresentationFormat>Widescreen</PresentationFormat>
  <Paragraphs>63</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Rockwell</vt:lpstr>
      <vt:lpstr>Rockwell Condensed</vt:lpstr>
      <vt:lpstr>Wingdings</vt:lpstr>
      <vt:lpstr>Wood Type</vt:lpstr>
      <vt:lpstr>Renewed day-by-day</vt:lpstr>
      <vt:lpstr>Don’t be outwitted by Satan</vt:lpstr>
      <vt:lpstr>I. As an act of love, Paul sought to spare the Corinthians from pain (verses 1:23-2:4 ) </vt:lpstr>
      <vt:lpstr>I. As an act of love, Paul sought to spare the Corinthians from pain (verses 1:23-2:4 ) </vt:lpstr>
      <vt:lpstr>I. As an act of love, Paul sought to spare the Corinthians from pain (verses 1:23-2:4 ) </vt:lpstr>
      <vt:lpstr>I. As an act of love, Paul sought to spare the Corinthians from pain (verses 1:23-2:4 ) </vt:lpstr>
      <vt:lpstr>I. As an act of love, Paul sought to spare the Corinthians from pain (verses 1:23-2:4 ) </vt:lpstr>
      <vt:lpstr>I. As an act of love, Paul sought to spare the Corinthians from pain (verses 1:23-2:4 ) </vt:lpstr>
      <vt:lpstr>PowerPoint Presentation</vt:lpstr>
      <vt:lpstr>II. As an act of love, Paul sought to test the Corinthians obedience “in everything” (verses 2:5-11)</vt:lpstr>
      <vt:lpstr>II. As an act of love, Paul sought to test the Corinthians obedience “in everything” (verses 2:5-11)</vt:lpstr>
      <vt:lpstr>II. As an act of love, Paul sought to test the Corinthians obedience “in everything” (verses 2:5-11)</vt:lpstr>
      <vt:lpstr>II. As an act of love, Paul sought to test the Corinthians obedience “in everything” (verses 2:5-11)</vt:lpstr>
      <vt:lpstr>II. As an act of love, Paul sought to test the Corinthians obedience “in everything” (verses 2:5-11)</vt:lpstr>
      <vt:lpstr>II. As an act of love, Paul sought to test the Corinthians obedience “in everything” (verses 2:5-11)</vt:lpstr>
      <vt:lpstr>II. As an act of love, Paul sought to test the Corinthians obedience “in everything” (verses 2:5-11)</vt:lpstr>
      <vt:lpstr>III. Don’t “be outwitted by Satan”! </vt:lpstr>
      <vt:lpstr>III. Don’t “be outwitted by Satan”! </vt:lpstr>
      <vt:lpstr>III. Don’t “be outwitted by Satan”!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Dorian Mullings</cp:lastModifiedBy>
  <cp:revision>59</cp:revision>
  <dcterms:created xsi:type="dcterms:W3CDTF">2020-03-26T18:56:14Z</dcterms:created>
  <dcterms:modified xsi:type="dcterms:W3CDTF">2021-05-19T00:57:09Z</dcterms:modified>
</cp:coreProperties>
</file>