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4"/>
  </p:notesMasterIdLst>
  <p:sldIdLst>
    <p:sldId id="279" r:id="rId2"/>
    <p:sldId id="256" r:id="rId3"/>
    <p:sldId id="257" r:id="rId4"/>
    <p:sldId id="280" r:id="rId5"/>
    <p:sldId id="278" r:id="rId6"/>
    <p:sldId id="281" r:id="rId7"/>
    <p:sldId id="282" r:id="rId8"/>
    <p:sldId id="283" r:id="rId9"/>
    <p:sldId id="258" r:id="rId10"/>
    <p:sldId id="284" r:id="rId11"/>
    <p:sldId id="285" r:id="rId12"/>
    <p:sldId id="286" r:id="rId13"/>
    <p:sldId id="287" r:id="rId14"/>
    <p:sldId id="288" r:id="rId15"/>
    <p:sldId id="289" r:id="rId16"/>
    <p:sldId id="534" r:id="rId17"/>
    <p:sldId id="535" r:id="rId18"/>
    <p:sldId id="292" r:id="rId19"/>
    <p:sldId id="259" r:id="rId20"/>
    <p:sldId id="293" r:id="rId21"/>
    <p:sldId id="294" r:id="rId22"/>
    <p:sldId id="29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128" d="100"/>
          <a:sy n="128" d="100"/>
        </p:scale>
        <p:origin x="3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4/6/21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4589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3441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97480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507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2984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9661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452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5942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8830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4695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91306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4/6/21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4690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4/6/21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42738245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f.ly/logosres/esv?ref=BibleESV.Lk24.25&amp;off=3&amp;ctx=ey+did+not+see.%E2%80%9D+25%C2%A0~And+he+said+to+them%2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8000"/>
            <a:lum/>
          </a:blip>
          <a:srcRect/>
          <a:stretch>
            <a:fillRect t="-12000" b="-12000"/>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8F25160-7EFC-407A-9A9E-B1469F788EEA}"/>
              </a:ext>
            </a:extLst>
          </p:cNvPr>
          <p:cNvSpPr>
            <a:spLocks noGrp="1"/>
          </p:cNvSpPr>
          <p:nvPr>
            <p:ph idx="1"/>
          </p:nvPr>
        </p:nvSpPr>
        <p:spPr/>
        <p:txBody>
          <a:bodyPr>
            <a:normAutofit/>
          </a:bodyPr>
          <a:lstStyle/>
          <a:p>
            <a:pPr marL="0" indent="0">
              <a:buNone/>
            </a:pPr>
            <a:r>
              <a:rPr lang="en-US" b="1" u="sng" dirty="0">
                <a:effectLst/>
                <a:ea typeface="Calibri" panose="020F0502020204030204" pitchFamily="34" charset="0"/>
                <a:cs typeface="Times New Roman" panose="02020603050405020304" pitchFamily="18" charset="0"/>
              </a:rPr>
              <a:t>Luke’s gospel</a:t>
            </a:r>
            <a:endParaRPr lang="en-US" b="1" u="sng" dirty="0">
              <a:ea typeface="Calibri" panose="020F0502020204030204" pitchFamily="34" charset="0"/>
              <a:cs typeface="Times New Roman" panose="02020603050405020304" pitchFamily="18" charset="0"/>
            </a:endParaRPr>
          </a:p>
          <a:p>
            <a:pPr marL="0" indent="0">
              <a:buNone/>
            </a:pPr>
            <a:r>
              <a:rPr lang="en-US" b="1" dirty="0">
                <a:effectLst/>
                <a:ea typeface="Calibri" panose="020F0502020204030204" pitchFamily="34" charset="0"/>
                <a:cs typeface="Times New Roman" panose="02020603050405020304" pitchFamily="18" charset="0"/>
              </a:rPr>
              <a:t>“</a:t>
            </a:r>
            <a:r>
              <a:rPr lang="en-US" b="1" i="1" dirty="0">
                <a:effectLst/>
                <a:ea typeface="Calibri" panose="020F0502020204030204" pitchFamily="34" charset="0"/>
                <a:cs typeface="Times New Roman" panose="02020603050405020304" pitchFamily="18" charset="0"/>
              </a:rPr>
              <a:t>an orderly account</a:t>
            </a:r>
            <a:r>
              <a:rPr lang="en-US" b="1" dirty="0">
                <a:effectLst/>
                <a:ea typeface="Calibri" panose="020F0502020204030204" pitchFamily="34" charset="0"/>
                <a:cs typeface="Times New Roman" panose="02020603050405020304" pitchFamily="18" charset="0"/>
              </a:rPr>
              <a:t>” </a:t>
            </a:r>
            <a:r>
              <a:rPr lang="en-US" b="1" dirty="0">
                <a:solidFill>
                  <a:srgbClr val="C00000"/>
                </a:solidFill>
                <a:effectLst/>
                <a:ea typeface="Calibri" panose="020F0502020204030204" pitchFamily="34" charset="0"/>
                <a:cs typeface="Times New Roman" panose="02020603050405020304" pitchFamily="18" charset="0"/>
              </a:rPr>
              <a:t>(Luke 1:3)</a:t>
            </a:r>
          </a:p>
          <a:p>
            <a:pPr marL="0" indent="0">
              <a:buNone/>
            </a:pPr>
            <a:r>
              <a:rPr lang="en-US" b="1" dirty="0">
                <a:effectLst/>
                <a:ea typeface="Calibri" panose="020F0502020204030204" pitchFamily="34" charset="0"/>
                <a:cs typeface="Times New Roman" panose="02020603050405020304" pitchFamily="18" charset="0"/>
              </a:rPr>
              <a:t>Luke wanted his readers to “</a:t>
            </a:r>
            <a:r>
              <a:rPr lang="en-US" b="1" i="1" dirty="0">
                <a:effectLst/>
                <a:ea typeface="Calibri" panose="020F0502020204030204" pitchFamily="34" charset="0"/>
                <a:cs typeface="Times New Roman" panose="02020603050405020304" pitchFamily="18" charset="0"/>
              </a:rPr>
              <a:t>have certainty concerning the things [they had] been taught</a:t>
            </a:r>
            <a:r>
              <a:rPr lang="en-US" b="1" dirty="0">
                <a:effectLst/>
                <a:ea typeface="Calibri" panose="020F0502020204030204" pitchFamily="34" charset="0"/>
                <a:cs typeface="Times New Roman" panose="02020603050405020304" pitchFamily="18" charset="0"/>
              </a:rPr>
              <a:t>” </a:t>
            </a:r>
            <a:r>
              <a:rPr lang="en-US" b="1" dirty="0">
                <a:solidFill>
                  <a:srgbClr val="C00000"/>
                </a:solidFill>
                <a:effectLst/>
                <a:ea typeface="Calibri" panose="020F0502020204030204" pitchFamily="34" charset="0"/>
                <a:cs typeface="Times New Roman" panose="02020603050405020304" pitchFamily="18" charset="0"/>
              </a:rPr>
              <a:t>(Luke 1:4)</a:t>
            </a:r>
          </a:p>
          <a:p>
            <a:pPr marL="0" indent="0">
              <a:buNone/>
            </a:pPr>
            <a:r>
              <a:rPr lang="en-US" b="1" dirty="0">
                <a:effectLst/>
                <a:ea typeface="Calibri" panose="020F0502020204030204" pitchFamily="34" charset="0"/>
                <a:cs typeface="Times New Roman" panose="02020603050405020304" pitchFamily="18" charset="0"/>
              </a:rPr>
              <a:t>“</a:t>
            </a:r>
            <a:r>
              <a:rPr lang="en-US" b="1" i="1" dirty="0">
                <a:effectLst/>
                <a:ea typeface="Calibri" panose="020F0502020204030204" pitchFamily="34" charset="0"/>
                <a:cs typeface="Times New Roman" panose="02020603050405020304" pitchFamily="18" charset="0"/>
              </a:rPr>
              <a:t>if Christ has not been raised, then our preaching is in vain and your faith is in vain.</a:t>
            </a:r>
            <a:r>
              <a:rPr lang="en-US" b="1" dirty="0">
                <a:effectLst/>
                <a:ea typeface="Calibri" panose="020F0502020204030204" pitchFamily="34" charset="0"/>
                <a:cs typeface="Times New Roman" panose="02020603050405020304" pitchFamily="18" charset="0"/>
              </a:rPr>
              <a:t>” </a:t>
            </a:r>
            <a:r>
              <a:rPr lang="en-US" b="1" dirty="0">
                <a:solidFill>
                  <a:srgbClr val="C00000"/>
                </a:solidFill>
                <a:effectLst/>
                <a:ea typeface="Calibri" panose="020F0502020204030204" pitchFamily="34" charset="0"/>
                <a:cs typeface="Times New Roman" panose="02020603050405020304" pitchFamily="18" charset="0"/>
              </a:rPr>
              <a:t>1 Corinthians 15:14 </a:t>
            </a:r>
          </a:p>
        </p:txBody>
      </p:sp>
    </p:spTree>
    <p:extLst>
      <p:ext uri="{BB962C8B-B14F-4D97-AF65-F5344CB8AC3E}">
        <p14:creationId xmlns:p14="http://schemas.microsoft.com/office/powerpoint/2010/main" val="427549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lnSpcReduction="10000"/>
          </a:bodyPr>
          <a:lstStyle/>
          <a:p>
            <a:pPr marL="514350" marR="0" indent="-514350">
              <a:spcBef>
                <a:spcPts val="0"/>
              </a:spcBef>
              <a:spcAft>
                <a:spcPts val="0"/>
              </a:spcAft>
              <a:buFont typeface="+mj-lt"/>
              <a:buAutoNum type="alphaUcPeriod"/>
            </a:pPr>
            <a:r>
              <a:rPr lang="en-US" b="1" dirty="0"/>
              <a:t>This was true for the women who supported His ministry </a:t>
            </a:r>
            <a:r>
              <a:rPr lang="en-US" b="1" i="1" dirty="0"/>
              <a:t>(1-8)</a:t>
            </a:r>
          </a:p>
          <a:p>
            <a:pPr marL="0" indent="0">
              <a:buNone/>
            </a:pPr>
            <a:r>
              <a:rPr lang="en-US" sz="2400" b="1" dirty="0">
                <a:solidFill>
                  <a:srgbClr val="FF0000"/>
                </a:solidFill>
              </a:rPr>
              <a:t>1</a:t>
            </a:r>
            <a:r>
              <a:rPr lang="en-US" b="1" dirty="0"/>
              <a:t> </a:t>
            </a:r>
            <a:r>
              <a:rPr lang="en-US" b="1" i="1" dirty="0"/>
              <a:t>But on the first day of the week, at early dawn, they went to the tomb, taking the spices they had prepared.</a:t>
            </a:r>
            <a:r>
              <a:rPr lang="en-US" b="1" dirty="0"/>
              <a:t> </a:t>
            </a:r>
            <a:r>
              <a:rPr lang="en-US" sz="2400" b="1" dirty="0">
                <a:solidFill>
                  <a:srgbClr val="FF0000"/>
                </a:solidFill>
              </a:rPr>
              <a:t>2</a:t>
            </a:r>
            <a:r>
              <a:rPr lang="en-US" b="1" dirty="0"/>
              <a:t> </a:t>
            </a:r>
            <a:r>
              <a:rPr lang="en-US" b="1" i="1" dirty="0">
                <a:solidFill>
                  <a:srgbClr val="0070C0"/>
                </a:solidFill>
              </a:rPr>
              <a:t>And they found the stone rolled away from the tomb, </a:t>
            </a:r>
            <a:r>
              <a:rPr lang="en-US" sz="2400" b="1" dirty="0">
                <a:solidFill>
                  <a:srgbClr val="FF0000"/>
                </a:solidFill>
              </a:rPr>
              <a:t>3</a:t>
            </a:r>
            <a:r>
              <a:rPr lang="en-US" b="1" dirty="0"/>
              <a:t> </a:t>
            </a:r>
            <a:r>
              <a:rPr lang="en-US" b="1" i="1" dirty="0">
                <a:solidFill>
                  <a:srgbClr val="0070C0"/>
                </a:solidFill>
              </a:rPr>
              <a:t>but when they went in they did not find the body of the Lord Jesus</a:t>
            </a:r>
            <a:r>
              <a:rPr lang="en-US" b="1" i="1" dirty="0"/>
              <a:t>. </a:t>
            </a:r>
            <a:r>
              <a:rPr lang="en-US" sz="2400" b="1" dirty="0">
                <a:solidFill>
                  <a:srgbClr val="FF0000"/>
                </a:solidFill>
              </a:rPr>
              <a:t>4</a:t>
            </a:r>
            <a:r>
              <a:rPr lang="en-US" b="1" dirty="0"/>
              <a:t> </a:t>
            </a:r>
            <a:r>
              <a:rPr lang="en-US" b="1" i="1" dirty="0"/>
              <a:t>While </a:t>
            </a:r>
            <a:r>
              <a:rPr lang="en-US" b="1" i="1" dirty="0">
                <a:solidFill>
                  <a:srgbClr val="0070C0"/>
                </a:solidFill>
              </a:rPr>
              <a:t>they were perplexed about this</a:t>
            </a:r>
            <a:r>
              <a:rPr lang="en-US" b="1" i="1" dirty="0"/>
              <a:t>, behold, two men stood by them in dazzling apparel. </a:t>
            </a:r>
            <a:r>
              <a:rPr lang="en-US" sz="2400" b="1" dirty="0">
                <a:solidFill>
                  <a:srgbClr val="FF0000"/>
                </a:solidFill>
              </a:rPr>
              <a:t>5</a:t>
            </a:r>
            <a:r>
              <a:rPr lang="en-US" b="1" dirty="0"/>
              <a:t> </a:t>
            </a:r>
            <a:r>
              <a:rPr lang="en-US" b="1" i="1" dirty="0"/>
              <a:t>And as they were frightened and bowed their faces to the ground, the men said to them, “Why do you seek the living among the dead?</a:t>
            </a:r>
          </a:p>
        </p:txBody>
      </p:sp>
    </p:spTree>
    <p:extLst>
      <p:ext uri="{BB962C8B-B14F-4D97-AF65-F5344CB8AC3E}">
        <p14:creationId xmlns:p14="http://schemas.microsoft.com/office/powerpoint/2010/main" val="3199495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lnSpcReduction="10000"/>
          </a:bodyPr>
          <a:lstStyle/>
          <a:p>
            <a:pPr marL="514350" marR="0" indent="-514350">
              <a:spcBef>
                <a:spcPts val="0"/>
              </a:spcBef>
              <a:spcAft>
                <a:spcPts val="0"/>
              </a:spcAft>
              <a:buFont typeface="+mj-lt"/>
              <a:buAutoNum type="alphaUcPeriod"/>
            </a:pPr>
            <a:r>
              <a:rPr lang="en-US" b="1" dirty="0"/>
              <a:t>This was true for the women who supported His ministry </a:t>
            </a:r>
            <a:r>
              <a:rPr lang="en-US" b="1" i="1" dirty="0"/>
              <a:t>(1-8)</a:t>
            </a:r>
          </a:p>
          <a:p>
            <a:pPr marL="0" indent="0">
              <a:buNone/>
            </a:pPr>
            <a:r>
              <a:rPr lang="en-US" sz="2400" b="1" dirty="0">
                <a:solidFill>
                  <a:srgbClr val="FF0000"/>
                </a:solidFill>
              </a:rPr>
              <a:t>1</a:t>
            </a:r>
            <a:r>
              <a:rPr lang="en-US" b="1" dirty="0"/>
              <a:t> </a:t>
            </a:r>
            <a:r>
              <a:rPr lang="en-US" b="1" i="1" dirty="0"/>
              <a:t>But on the first day of the week, at early dawn, they went to the tomb, taking the spices they had prepared.</a:t>
            </a:r>
            <a:r>
              <a:rPr lang="en-US" b="1" dirty="0"/>
              <a:t> </a:t>
            </a:r>
            <a:r>
              <a:rPr lang="en-US" sz="2400" b="1" dirty="0">
                <a:solidFill>
                  <a:srgbClr val="FF0000"/>
                </a:solidFill>
              </a:rPr>
              <a:t>2</a:t>
            </a:r>
            <a:r>
              <a:rPr lang="en-US" b="1" dirty="0"/>
              <a:t> </a:t>
            </a:r>
            <a:r>
              <a:rPr lang="en-US" b="1" i="1" dirty="0"/>
              <a:t>And they found the stone rolled away from the tomb, </a:t>
            </a:r>
            <a:r>
              <a:rPr lang="en-US" sz="2400" b="1" dirty="0">
                <a:solidFill>
                  <a:srgbClr val="FF0000"/>
                </a:solidFill>
              </a:rPr>
              <a:t>3</a:t>
            </a:r>
            <a:r>
              <a:rPr lang="en-US" b="1" dirty="0"/>
              <a:t> </a:t>
            </a:r>
            <a:r>
              <a:rPr lang="en-US" b="1" i="1" dirty="0"/>
              <a:t>but when they went in they did not find the body of the Lord Jesus. </a:t>
            </a:r>
            <a:r>
              <a:rPr lang="en-US" sz="2400" b="1" dirty="0">
                <a:solidFill>
                  <a:srgbClr val="FF0000"/>
                </a:solidFill>
              </a:rPr>
              <a:t>4</a:t>
            </a:r>
            <a:r>
              <a:rPr lang="en-US" b="1" dirty="0"/>
              <a:t> </a:t>
            </a:r>
            <a:r>
              <a:rPr lang="en-US" b="1" i="1" dirty="0"/>
              <a:t>While they were perplexed about this, </a:t>
            </a:r>
            <a:r>
              <a:rPr lang="en-US" b="1" i="1" dirty="0">
                <a:solidFill>
                  <a:srgbClr val="0070C0"/>
                </a:solidFill>
              </a:rPr>
              <a:t>behold, two men stood by them in dazzling apparel</a:t>
            </a:r>
            <a:r>
              <a:rPr lang="en-US" b="1" i="1" dirty="0"/>
              <a:t>. </a:t>
            </a:r>
            <a:r>
              <a:rPr lang="en-US" sz="2400" b="1" dirty="0">
                <a:solidFill>
                  <a:srgbClr val="FF0000"/>
                </a:solidFill>
              </a:rPr>
              <a:t>5</a:t>
            </a:r>
            <a:r>
              <a:rPr lang="en-US" b="1" dirty="0"/>
              <a:t> </a:t>
            </a:r>
            <a:r>
              <a:rPr lang="en-US" b="1" i="1" dirty="0"/>
              <a:t>And as </a:t>
            </a:r>
            <a:r>
              <a:rPr lang="en-US" b="1" i="1" dirty="0">
                <a:solidFill>
                  <a:srgbClr val="0070C0"/>
                </a:solidFill>
              </a:rPr>
              <a:t>they were frightened and bowed their faces to the ground</a:t>
            </a:r>
            <a:r>
              <a:rPr lang="en-US" b="1" i="1" dirty="0"/>
              <a:t>, the men said to them, “Why do you seek the living among the dead?</a:t>
            </a:r>
          </a:p>
        </p:txBody>
      </p:sp>
    </p:spTree>
    <p:extLst>
      <p:ext uri="{BB962C8B-B14F-4D97-AF65-F5344CB8AC3E}">
        <p14:creationId xmlns:p14="http://schemas.microsoft.com/office/powerpoint/2010/main" val="122130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a:pPr>
            <a:r>
              <a:rPr lang="en-US" b="1" dirty="0"/>
              <a:t>This was true for the women who supported His ministry </a:t>
            </a:r>
            <a:r>
              <a:rPr lang="en-US" b="1" i="1" dirty="0"/>
              <a:t>(1-8)</a:t>
            </a:r>
          </a:p>
          <a:p>
            <a:pPr marL="0" indent="0" rtl="0">
              <a:buNone/>
            </a:pPr>
            <a:r>
              <a:rPr lang="en-US" sz="2400" b="1" dirty="0">
                <a:solidFill>
                  <a:srgbClr val="FF0000"/>
                </a:solidFill>
              </a:rPr>
              <a:t>5</a:t>
            </a:r>
            <a:r>
              <a:rPr lang="en-US" b="1" dirty="0"/>
              <a:t> …</a:t>
            </a:r>
            <a:r>
              <a:rPr lang="en-US" b="1" i="1" dirty="0"/>
              <a:t>“Why do you seek the living among the dead? </a:t>
            </a:r>
            <a:r>
              <a:rPr lang="en-US" sz="2400" b="1" dirty="0">
                <a:solidFill>
                  <a:srgbClr val="FF0000"/>
                </a:solidFill>
              </a:rPr>
              <a:t>6</a:t>
            </a:r>
            <a:r>
              <a:rPr lang="en-US" b="1" dirty="0"/>
              <a:t> </a:t>
            </a:r>
            <a:r>
              <a:rPr lang="en-US" b="1" i="1" dirty="0"/>
              <a:t>He is not here, but has risen. </a:t>
            </a:r>
            <a:r>
              <a:rPr lang="en-US" b="1" i="1" dirty="0">
                <a:solidFill>
                  <a:srgbClr val="0070C0"/>
                </a:solidFill>
              </a:rPr>
              <a:t>Remember how he told you</a:t>
            </a:r>
            <a:r>
              <a:rPr lang="en-US" b="1" i="1" dirty="0"/>
              <a:t>, while he was still in Galilee, </a:t>
            </a:r>
            <a:r>
              <a:rPr lang="en-US" sz="2400" b="1" dirty="0">
                <a:solidFill>
                  <a:srgbClr val="FF0000"/>
                </a:solidFill>
              </a:rPr>
              <a:t>7</a:t>
            </a:r>
            <a:r>
              <a:rPr lang="en-US" b="1" dirty="0"/>
              <a:t> </a:t>
            </a:r>
            <a:r>
              <a:rPr lang="en-US" b="1" i="1" dirty="0"/>
              <a:t>that the Son of Man must be delivered into the hands of sinful men and be crucified and </a:t>
            </a:r>
            <a:r>
              <a:rPr lang="en-US" b="1" i="1" dirty="0">
                <a:solidFill>
                  <a:srgbClr val="0070C0"/>
                </a:solidFill>
              </a:rPr>
              <a:t>on the third day rise</a:t>
            </a:r>
            <a:r>
              <a:rPr lang="en-US" b="1" i="1" dirty="0"/>
              <a:t>.”</a:t>
            </a:r>
          </a:p>
          <a:p>
            <a:pPr marL="0" indent="0" rtl="0">
              <a:buNone/>
            </a:pPr>
            <a:r>
              <a:rPr lang="en-US" sz="2400" b="1" dirty="0">
                <a:solidFill>
                  <a:srgbClr val="FF0000"/>
                </a:solidFill>
              </a:rPr>
              <a:t>8</a:t>
            </a:r>
            <a:r>
              <a:rPr lang="en-US" sz="1800" b="1" dirty="0"/>
              <a:t> </a:t>
            </a:r>
            <a:r>
              <a:rPr lang="en-US" b="1" i="1" dirty="0"/>
              <a:t>And </a:t>
            </a:r>
            <a:r>
              <a:rPr lang="en-US" b="1" i="1" dirty="0">
                <a:solidFill>
                  <a:srgbClr val="0070C0"/>
                </a:solidFill>
              </a:rPr>
              <a:t>they remembered </a:t>
            </a:r>
            <a:r>
              <a:rPr lang="en-US" b="1" i="1" dirty="0"/>
              <a:t>his words</a:t>
            </a:r>
          </a:p>
          <a:p>
            <a:pPr marL="0" indent="0" rtl="0">
              <a:buNone/>
            </a:pPr>
            <a:endParaRPr lang="en-US" b="1" i="1" dirty="0"/>
          </a:p>
        </p:txBody>
      </p:sp>
    </p:spTree>
    <p:extLst>
      <p:ext uri="{BB962C8B-B14F-4D97-AF65-F5344CB8AC3E}">
        <p14:creationId xmlns:p14="http://schemas.microsoft.com/office/powerpoint/2010/main" val="423579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indent="0">
              <a:buNone/>
            </a:pPr>
            <a:r>
              <a:rPr lang="en-US" sz="2400" b="1" dirty="0">
                <a:solidFill>
                  <a:srgbClr val="FF0000"/>
                </a:solidFill>
              </a:rPr>
              <a:t>9</a:t>
            </a:r>
            <a:r>
              <a:rPr lang="en-US" b="1" dirty="0"/>
              <a:t> </a:t>
            </a:r>
            <a:r>
              <a:rPr lang="en-US" b="1" i="1" dirty="0"/>
              <a:t>and returning from the tomb they told all these things to the eleven and to all the rest</a:t>
            </a:r>
            <a:r>
              <a:rPr lang="en-US" b="1" dirty="0"/>
              <a:t>. </a:t>
            </a:r>
            <a:r>
              <a:rPr lang="en-US" sz="2400" b="1" dirty="0">
                <a:solidFill>
                  <a:srgbClr val="FF0000"/>
                </a:solidFill>
              </a:rPr>
              <a:t>10</a:t>
            </a:r>
            <a:r>
              <a:rPr lang="en-US" b="1" dirty="0"/>
              <a:t> </a:t>
            </a:r>
            <a:r>
              <a:rPr lang="en-US" b="1" i="1" dirty="0"/>
              <a:t>Now it was Mary Magdalene and Joanna and Mary the mother of James and the other women with them who told these things to the apostles</a:t>
            </a:r>
            <a:r>
              <a:rPr lang="en-US" b="1" dirty="0"/>
              <a:t>, </a:t>
            </a:r>
            <a:r>
              <a:rPr lang="en-US" sz="2400" b="1" dirty="0">
                <a:solidFill>
                  <a:srgbClr val="FF0000"/>
                </a:solidFill>
              </a:rPr>
              <a:t>11</a:t>
            </a:r>
            <a:r>
              <a:rPr lang="en-US" b="1" dirty="0"/>
              <a:t> </a:t>
            </a:r>
            <a:r>
              <a:rPr lang="en-US" b="1" i="1" dirty="0">
                <a:solidFill>
                  <a:srgbClr val="0070C0"/>
                </a:solidFill>
              </a:rPr>
              <a:t>but these words seemed to them an idle tale, and they did not believe them</a:t>
            </a:r>
            <a:r>
              <a:rPr lang="en-US" b="1" dirty="0"/>
              <a:t>. </a:t>
            </a:r>
            <a:r>
              <a:rPr lang="en-US" sz="2400" b="1" dirty="0">
                <a:solidFill>
                  <a:srgbClr val="FF0000"/>
                </a:solidFill>
              </a:rPr>
              <a:t>12</a:t>
            </a:r>
            <a:r>
              <a:rPr lang="en-US" b="1" dirty="0"/>
              <a:t> </a:t>
            </a:r>
            <a:r>
              <a:rPr lang="en-US" b="1" i="1" dirty="0"/>
              <a:t>But Peter rose and ran to the tomb; stooping and looking in, he saw the linen cloths by themselves; and he went home marveling at what had happened.</a:t>
            </a:r>
          </a:p>
        </p:txBody>
      </p:sp>
    </p:spTree>
    <p:extLst>
      <p:ext uri="{BB962C8B-B14F-4D97-AF65-F5344CB8AC3E}">
        <p14:creationId xmlns:p14="http://schemas.microsoft.com/office/powerpoint/2010/main" val="32163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indent="0">
              <a:buNone/>
            </a:pPr>
            <a:r>
              <a:rPr lang="en-US" sz="2400" b="1" dirty="0">
                <a:solidFill>
                  <a:srgbClr val="FF0000"/>
                </a:solidFill>
              </a:rPr>
              <a:t>9</a:t>
            </a:r>
            <a:r>
              <a:rPr lang="en-US" b="1" dirty="0"/>
              <a:t> </a:t>
            </a:r>
            <a:r>
              <a:rPr lang="en-US" b="1" i="1" dirty="0"/>
              <a:t>and returning from the tomb they told all these things to the eleven and to all the rest</a:t>
            </a:r>
            <a:r>
              <a:rPr lang="en-US" b="1" dirty="0"/>
              <a:t>. </a:t>
            </a:r>
            <a:r>
              <a:rPr lang="en-US" sz="2400" b="1" dirty="0">
                <a:solidFill>
                  <a:srgbClr val="FF0000"/>
                </a:solidFill>
              </a:rPr>
              <a:t>10</a:t>
            </a:r>
            <a:r>
              <a:rPr lang="en-US" b="1" dirty="0"/>
              <a:t> </a:t>
            </a:r>
            <a:r>
              <a:rPr lang="en-US" b="1" i="1" dirty="0"/>
              <a:t>Now it was Mary Magdalene and Joanna and Mary the mother of James and the other women with them who told these things to the apostles</a:t>
            </a:r>
            <a:r>
              <a:rPr lang="en-US" b="1" dirty="0"/>
              <a:t>, </a:t>
            </a:r>
            <a:r>
              <a:rPr lang="en-US" sz="2400" b="1" dirty="0">
                <a:solidFill>
                  <a:srgbClr val="FF0000"/>
                </a:solidFill>
              </a:rPr>
              <a:t>11</a:t>
            </a:r>
            <a:r>
              <a:rPr lang="en-US" b="1" dirty="0"/>
              <a:t> </a:t>
            </a:r>
            <a:r>
              <a:rPr lang="en-US" b="1" i="1" dirty="0"/>
              <a:t>but these words seemed to them an idle tale, and they did not believe them</a:t>
            </a:r>
            <a:r>
              <a:rPr lang="en-US" b="1" dirty="0"/>
              <a:t>. </a:t>
            </a:r>
            <a:r>
              <a:rPr lang="en-US" sz="2400" b="1" dirty="0">
                <a:solidFill>
                  <a:srgbClr val="FF0000"/>
                </a:solidFill>
              </a:rPr>
              <a:t>12</a:t>
            </a:r>
            <a:r>
              <a:rPr lang="en-US" b="1" dirty="0"/>
              <a:t> </a:t>
            </a:r>
            <a:r>
              <a:rPr lang="en-US" b="1" i="1" dirty="0">
                <a:solidFill>
                  <a:srgbClr val="0070C0"/>
                </a:solidFill>
              </a:rPr>
              <a:t>But Peter rose and ran to the tomb; stooping and looking in, he saw the linen cloths by themselves; and he went home </a:t>
            </a:r>
            <a:r>
              <a:rPr lang="en-US" b="1" i="1" u="sng" dirty="0">
                <a:solidFill>
                  <a:srgbClr val="0070C0"/>
                </a:solidFill>
              </a:rPr>
              <a:t>marveling</a:t>
            </a:r>
            <a:r>
              <a:rPr lang="en-US" b="1" i="1" dirty="0">
                <a:solidFill>
                  <a:srgbClr val="0070C0"/>
                </a:solidFill>
              </a:rPr>
              <a:t> at what had happened</a:t>
            </a:r>
            <a:r>
              <a:rPr lang="en-US" b="1" i="1" dirty="0"/>
              <a:t>.</a:t>
            </a:r>
          </a:p>
        </p:txBody>
      </p:sp>
    </p:spTree>
    <p:extLst>
      <p:ext uri="{BB962C8B-B14F-4D97-AF65-F5344CB8AC3E}">
        <p14:creationId xmlns:p14="http://schemas.microsoft.com/office/powerpoint/2010/main" val="2122042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marR="0" indent="0">
              <a:spcBef>
                <a:spcPts val="0"/>
              </a:spcBef>
              <a:spcAft>
                <a:spcPts val="0"/>
              </a:spcAft>
              <a:buNone/>
            </a:pPr>
            <a:endParaRPr lang="en-US" b="1" u="sng" dirty="0">
              <a:solidFill>
                <a:srgbClr val="C00000"/>
              </a:solidFill>
            </a:endParaRPr>
          </a:p>
          <a:p>
            <a:pPr marL="0" marR="0" indent="0">
              <a:spcBef>
                <a:spcPts val="0"/>
              </a:spcBef>
              <a:spcAft>
                <a:spcPts val="0"/>
              </a:spcAft>
              <a:buNone/>
            </a:pPr>
            <a:r>
              <a:rPr lang="en-US" b="1" u="sng" dirty="0">
                <a:solidFill>
                  <a:srgbClr val="C00000"/>
                </a:solidFill>
              </a:rPr>
              <a:t>Cleopas and his friend on the way to Emmaus</a:t>
            </a:r>
          </a:p>
          <a:p>
            <a:pPr marL="0" marR="0" indent="0">
              <a:spcBef>
                <a:spcPts val="0"/>
              </a:spcBef>
              <a:spcAft>
                <a:spcPts val="0"/>
              </a:spcAft>
              <a:buNone/>
            </a:pPr>
            <a:r>
              <a:rPr lang="en-US" b="1" dirty="0"/>
              <a:t>“</a:t>
            </a:r>
            <a:r>
              <a:rPr lang="en-US" b="1" i="1" dirty="0"/>
              <a:t>But their eyes were kept from recognizing him.</a:t>
            </a:r>
            <a:r>
              <a:rPr lang="en-US" b="1" dirty="0"/>
              <a:t>” </a:t>
            </a:r>
            <a:r>
              <a:rPr lang="en-US" b="1" dirty="0">
                <a:solidFill>
                  <a:srgbClr val="C00000"/>
                </a:solidFill>
              </a:rPr>
              <a:t>Luke 24:16</a:t>
            </a:r>
          </a:p>
          <a:p>
            <a:pPr marL="0" marR="0" indent="0">
              <a:spcBef>
                <a:spcPts val="0"/>
              </a:spcBef>
              <a:spcAft>
                <a:spcPts val="0"/>
              </a:spcAft>
              <a:buNone/>
            </a:pPr>
            <a:r>
              <a:rPr lang="en-US" b="1" dirty="0"/>
              <a:t>“</a:t>
            </a:r>
            <a:r>
              <a:rPr lang="en-US" b="1" i="1" dirty="0"/>
              <a:t>Are you the only visitor to Jerusalem who does not know </a:t>
            </a:r>
            <a:r>
              <a:rPr lang="en-US" b="1" i="1" dirty="0">
                <a:solidFill>
                  <a:srgbClr val="0070C0"/>
                </a:solidFill>
              </a:rPr>
              <a:t>the things that have happened </a:t>
            </a:r>
            <a:r>
              <a:rPr lang="en-US" b="1" i="1" dirty="0"/>
              <a:t>there in these days?</a:t>
            </a:r>
            <a:r>
              <a:rPr lang="en-US" b="1" dirty="0"/>
              <a:t>” </a:t>
            </a:r>
            <a:r>
              <a:rPr lang="en-US" b="1" dirty="0">
                <a:solidFill>
                  <a:srgbClr val="C00000"/>
                </a:solidFill>
              </a:rPr>
              <a:t>Luke 24:18</a:t>
            </a:r>
            <a:r>
              <a:rPr lang="en-US" b="1" dirty="0"/>
              <a:t> </a:t>
            </a:r>
          </a:p>
          <a:p>
            <a:pPr marL="0" marR="0" indent="0">
              <a:spcBef>
                <a:spcPts val="0"/>
              </a:spcBef>
              <a:spcAft>
                <a:spcPts val="0"/>
              </a:spcAft>
              <a:buNone/>
            </a:pPr>
            <a:r>
              <a:rPr lang="en-US" b="1" dirty="0"/>
              <a:t>“</a:t>
            </a:r>
            <a:r>
              <a:rPr lang="en-US" b="1" i="1" dirty="0">
                <a:solidFill>
                  <a:srgbClr val="0070C0"/>
                </a:solidFill>
              </a:rPr>
              <a:t>What things</a:t>
            </a:r>
            <a:r>
              <a:rPr lang="en-US" b="1" i="1" dirty="0"/>
              <a:t>?</a:t>
            </a:r>
            <a:r>
              <a:rPr lang="en-US" b="1" dirty="0"/>
              <a:t>” </a:t>
            </a:r>
            <a:r>
              <a:rPr lang="en-US" b="1" dirty="0">
                <a:solidFill>
                  <a:srgbClr val="C00000"/>
                </a:solidFill>
              </a:rPr>
              <a:t>Jesus’ response to Cleopas in Luke 24:19</a:t>
            </a:r>
          </a:p>
        </p:txBody>
      </p:sp>
    </p:spTree>
    <p:extLst>
      <p:ext uri="{BB962C8B-B14F-4D97-AF65-F5344CB8AC3E}">
        <p14:creationId xmlns:p14="http://schemas.microsoft.com/office/powerpoint/2010/main" val="18583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par>
                          <p:cTn id="18" fill="hold">
                            <p:stCondLst>
                              <p:cond delay="2000"/>
                            </p:stCondLst>
                            <p:childTnLst>
                              <p:par>
                                <p:cTn id="19" presetID="6" presetClass="entr" presetSubtype="16" fill="hold"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ircle(in)">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marR="0" indent="0">
              <a:spcBef>
                <a:spcPts val="0"/>
              </a:spcBef>
              <a:spcAft>
                <a:spcPts val="0"/>
              </a:spcAft>
              <a:buNone/>
            </a:pPr>
            <a:endParaRPr lang="en-US" b="1" u="sng" dirty="0">
              <a:solidFill>
                <a:srgbClr val="C00000"/>
              </a:solidFill>
            </a:endParaRPr>
          </a:p>
          <a:p>
            <a:pPr marL="0" marR="0" indent="0">
              <a:spcBef>
                <a:spcPts val="0"/>
              </a:spcBef>
              <a:spcAft>
                <a:spcPts val="0"/>
              </a:spcAft>
              <a:buNone/>
            </a:pPr>
            <a:r>
              <a:rPr lang="en-US" b="1" u="sng" dirty="0">
                <a:solidFill>
                  <a:srgbClr val="C00000"/>
                </a:solidFill>
              </a:rPr>
              <a:t>Cleopas and his friend on the way to Emmaus</a:t>
            </a:r>
          </a:p>
          <a:p>
            <a:pPr marL="0" indent="0">
              <a:buNone/>
            </a:pPr>
            <a:r>
              <a:rPr lang="en-US" b="1" dirty="0"/>
              <a:t>“</a:t>
            </a:r>
            <a:r>
              <a:rPr lang="en-US" b="1" i="1" dirty="0"/>
              <a:t>O foolish ones, and </a:t>
            </a:r>
            <a:r>
              <a:rPr lang="en-US" b="1" i="1" dirty="0">
                <a:solidFill>
                  <a:srgbClr val="0070C0"/>
                </a:solidFill>
              </a:rPr>
              <a:t>slow of heart to believe all that the prophets have spoken</a:t>
            </a:r>
            <a:r>
              <a:rPr lang="en-US" b="1" i="1" dirty="0"/>
              <a:t>! Was it not necessary that the Christ should suffer these things and enter into his glory?</a:t>
            </a:r>
            <a:r>
              <a:rPr lang="en-US" b="1" dirty="0"/>
              <a:t>” </a:t>
            </a:r>
            <a:r>
              <a:rPr lang="en-US" b="1" dirty="0">
                <a:solidFill>
                  <a:srgbClr val="C00000"/>
                </a:solidFill>
              </a:rPr>
              <a:t>Luke 24:25-26</a:t>
            </a:r>
          </a:p>
          <a:p>
            <a:pPr marL="0" indent="0">
              <a:buNone/>
            </a:pPr>
            <a:r>
              <a:rPr lang="en-US" b="1" dirty="0"/>
              <a:t>“</a:t>
            </a:r>
            <a:r>
              <a:rPr lang="en-US" b="1" i="1" dirty="0"/>
              <a:t>And beginning with Moses and all the Prophets, </a:t>
            </a:r>
            <a:r>
              <a:rPr lang="en-US" b="1" i="1" dirty="0">
                <a:solidFill>
                  <a:srgbClr val="0070C0"/>
                </a:solidFill>
              </a:rPr>
              <a:t>he interpreted to them in all the Scriptures</a:t>
            </a:r>
            <a:r>
              <a:rPr lang="en-US" b="1" i="1" dirty="0"/>
              <a:t> the things concerning himself</a:t>
            </a:r>
            <a:r>
              <a:rPr lang="en-US" b="1" dirty="0"/>
              <a:t>.” </a:t>
            </a:r>
            <a:r>
              <a:rPr lang="en-US" b="1" dirty="0">
                <a:solidFill>
                  <a:srgbClr val="C00000"/>
                </a:solidFill>
              </a:rPr>
              <a:t>Luke 24:27</a:t>
            </a:r>
            <a:endParaRPr lang="en-US" b="1" dirty="0">
              <a:solidFill>
                <a:srgbClr val="C00000"/>
              </a:solidFill>
              <a:hlinkClick r:id="rId2"/>
            </a:endParaRPr>
          </a:p>
        </p:txBody>
      </p:sp>
    </p:spTree>
    <p:extLst>
      <p:ext uri="{BB962C8B-B14F-4D97-AF65-F5344CB8AC3E}">
        <p14:creationId xmlns:p14="http://schemas.microsoft.com/office/powerpoint/2010/main" val="111844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marR="0" indent="0">
              <a:spcBef>
                <a:spcPts val="0"/>
              </a:spcBef>
              <a:spcAft>
                <a:spcPts val="0"/>
              </a:spcAft>
              <a:buNone/>
            </a:pPr>
            <a:endParaRPr lang="en-US" b="1" u="sng" dirty="0">
              <a:solidFill>
                <a:srgbClr val="C00000"/>
              </a:solidFill>
            </a:endParaRPr>
          </a:p>
          <a:p>
            <a:pPr marL="0" marR="0" indent="0">
              <a:spcBef>
                <a:spcPts val="0"/>
              </a:spcBef>
              <a:spcAft>
                <a:spcPts val="0"/>
              </a:spcAft>
              <a:buNone/>
            </a:pPr>
            <a:r>
              <a:rPr lang="en-US" b="1" u="sng" dirty="0">
                <a:solidFill>
                  <a:srgbClr val="C00000"/>
                </a:solidFill>
              </a:rPr>
              <a:t>Cleopas and his friend on the way to Emmaus</a:t>
            </a:r>
          </a:p>
          <a:p>
            <a:pPr marL="0" indent="0">
              <a:buNone/>
            </a:pPr>
            <a:r>
              <a:rPr lang="en-US" b="1" i="1" dirty="0"/>
              <a:t>“He took the bread and blessed and broke it and gave it to them. And </a:t>
            </a:r>
            <a:r>
              <a:rPr lang="en-US" b="1" i="1" dirty="0">
                <a:solidFill>
                  <a:srgbClr val="0070C0"/>
                </a:solidFill>
              </a:rPr>
              <a:t>their eyes were opened, and they recognized him</a:t>
            </a:r>
            <a:r>
              <a:rPr lang="en-US" b="1" i="1" dirty="0"/>
              <a:t>. And he vanished from their sight. They said to each other, “</a:t>
            </a:r>
            <a:r>
              <a:rPr lang="en-US" b="1" i="1" dirty="0">
                <a:solidFill>
                  <a:srgbClr val="0070C0"/>
                </a:solidFill>
              </a:rPr>
              <a:t>Did not our hearts burn within us while he talked to us on the road, while he opened to us the Scriptures?</a:t>
            </a:r>
            <a:r>
              <a:rPr lang="en-US" b="1" i="1" dirty="0"/>
              <a:t>” </a:t>
            </a:r>
            <a:r>
              <a:rPr lang="en-US" b="1" dirty="0">
                <a:solidFill>
                  <a:srgbClr val="C00000"/>
                </a:solidFill>
              </a:rPr>
              <a:t>Luke 24:30-32</a:t>
            </a:r>
          </a:p>
        </p:txBody>
      </p:sp>
    </p:spTree>
    <p:extLst>
      <p:ext uri="{BB962C8B-B14F-4D97-AF65-F5344CB8AC3E}">
        <p14:creationId xmlns:p14="http://schemas.microsoft.com/office/powerpoint/2010/main" val="42511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a:bodyPr>
          <a:lstStyle/>
          <a:p>
            <a:pPr marL="514350" marR="0" indent="-514350">
              <a:spcBef>
                <a:spcPts val="0"/>
              </a:spcBef>
              <a:spcAft>
                <a:spcPts val="0"/>
              </a:spcAft>
              <a:buFont typeface="+mj-lt"/>
              <a:buAutoNum type="alphaUcPeriod" startAt="2"/>
            </a:pPr>
            <a:r>
              <a:rPr lang="en-US" b="1" dirty="0"/>
              <a:t>This was true for the rest of His disciples </a:t>
            </a:r>
            <a:r>
              <a:rPr lang="en-US" b="1" i="1" dirty="0"/>
              <a:t>(9-12 ff.) </a:t>
            </a:r>
          </a:p>
          <a:p>
            <a:pPr marL="0" marR="0" indent="0">
              <a:spcBef>
                <a:spcPts val="0"/>
              </a:spcBef>
              <a:spcAft>
                <a:spcPts val="0"/>
              </a:spcAft>
              <a:buNone/>
            </a:pPr>
            <a:endParaRPr lang="en-US" b="1" u="sng" dirty="0">
              <a:solidFill>
                <a:srgbClr val="C00000"/>
              </a:solidFill>
            </a:endParaRPr>
          </a:p>
          <a:p>
            <a:pPr marL="0" marR="0" indent="0">
              <a:spcBef>
                <a:spcPts val="0"/>
              </a:spcBef>
              <a:spcAft>
                <a:spcPts val="0"/>
              </a:spcAft>
              <a:buNone/>
            </a:pPr>
            <a:r>
              <a:rPr lang="en-US" b="1" u="sng" dirty="0">
                <a:solidFill>
                  <a:srgbClr val="C00000"/>
                </a:solidFill>
              </a:rPr>
              <a:t>His Disciples back in Jerusalem</a:t>
            </a:r>
          </a:p>
          <a:p>
            <a:pPr marL="0" indent="0">
              <a:buNone/>
            </a:pPr>
            <a:r>
              <a:rPr lang="en-US" b="1" dirty="0"/>
              <a:t>“</a:t>
            </a:r>
            <a:r>
              <a:rPr lang="en-US" b="1" i="1" dirty="0"/>
              <a:t>But </a:t>
            </a:r>
            <a:r>
              <a:rPr lang="en-US" b="1" i="1" dirty="0">
                <a:solidFill>
                  <a:srgbClr val="0070C0"/>
                </a:solidFill>
              </a:rPr>
              <a:t>they were startled and frightened </a:t>
            </a:r>
            <a:r>
              <a:rPr lang="en-US" b="1" i="1" dirty="0"/>
              <a:t>and thought they saw a spirit</a:t>
            </a:r>
            <a:r>
              <a:rPr lang="en-US" b="1" dirty="0"/>
              <a:t>.” </a:t>
            </a:r>
            <a:r>
              <a:rPr lang="en-US" b="1" dirty="0">
                <a:solidFill>
                  <a:srgbClr val="C00000"/>
                </a:solidFill>
              </a:rPr>
              <a:t>Luke 24:37 </a:t>
            </a:r>
          </a:p>
          <a:p>
            <a:pPr marL="0" indent="0">
              <a:buNone/>
            </a:pPr>
            <a:r>
              <a:rPr lang="en-US" b="1" dirty="0"/>
              <a:t>“</a:t>
            </a:r>
            <a:r>
              <a:rPr lang="en-US" b="1" i="1" dirty="0"/>
              <a:t>Then he said to them, ‘These are my words that I spoke to you while I was still with you, that </a:t>
            </a:r>
            <a:r>
              <a:rPr lang="en-US" b="1" i="1" dirty="0">
                <a:solidFill>
                  <a:srgbClr val="0070C0"/>
                </a:solidFill>
              </a:rPr>
              <a:t>everything written about me in the Law of Moses and the Prophets and the Psalms must be fulfilled</a:t>
            </a:r>
            <a:r>
              <a:rPr lang="en-US" b="1" i="1" dirty="0"/>
              <a:t>.’ </a:t>
            </a:r>
            <a:r>
              <a:rPr lang="en-US" b="1" i="1" dirty="0">
                <a:solidFill>
                  <a:srgbClr val="0070C0"/>
                </a:solidFill>
              </a:rPr>
              <a:t>Then </a:t>
            </a:r>
            <a:r>
              <a:rPr lang="en-US" b="1" i="1" u="sng" dirty="0">
                <a:solidFill>
                  <a:srgbClr val="0070C0"/>
                </a:solidFill>
              </a:rPr>
              <a:t>he opened their minds</a:t>
            </a:r>
            <a:r>
              <a:rPr lang="en-US" b="1" i="1" dirty="0">
                <a:solidFill>
                  <a:srgbClr val="0070C0"/>
                </a:solidFill>
              </a:rPr>
              <a:t> to understand the Scriptures</a:t>
            </a:r>
            <a:r>
              <a:rPr lang="en-US" b="1" i="1" dirty="0"/>
              <a:t>.</a:t>
            </a:r>
            <a:r>
              <a:rPr lang="en-US" b="1" dirty="0"/>
              <a:t>” </a:t>
            </a:r>
            <a:r>
              <a:rPr lang="en-US" b="1" dirty="0">
                <a:solidFill>
                  <a:srgbClr val="C00000"/>
                </a:solidFill>
              </a:rPr>
              <a:t>Luke 24:44-45</a:t>
            </a:r>
            <a:r>
              <a:rPr lang="en-US" b="1" i="1" dirty="0">
                <a:solidFill>
                  <a:srgbClr val="C00000"/>
                </a:solidFill>
              </a:rPr>
              <a:t> </a:t>
            </a:r>
          </a:p>
        </p:txBody>
      </p:sp>
    </p:spTree>
    <p:extLst>
      <p:ext uri="{BB962C8B-B14F-4D97-AF65-F5344CB8AC3E}">
        <p14:creationId xmlns:p14="http://schemas.microsoft.com/office/powerpoint/2010/main" val="299194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49B16-758A-4DFC-BF90-E67DAC20F23F}"/>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a:t>
            </a:r>
            <a:r>
              <a:rPr lang="en-US" sz="3600" b="1" dirty="0">
                <a:effectLst/>
                <a:ea typeface="Calibri" panose="020F0502020204030204" pitchFamily="34" charset="0"/>
              </a:rPr>
              <a:t> “Blessed are those who have not seen and yet have believed.” </a:t>
            </a:r>
            <a:r>
              <a:rPr lang="en-US" sz="3600" b="1" i="1" dirty="0">
                <a:effectLst/>
                <a:ea typeface="Calibri" panose="020F0502020204030204" pitchFamily="34" charset="0"/>
              </a:rPr>
              <a:t>(John 20:24-29)</a:t>
            </a:r>
            <a:endParaRPr lang="en-US" sz="3600" i="1" dirty="0"/>
          </a:p>
        </p:txBody>
      </p:sp>
      <p:sp>
        <p:nvSpPr>
          <p:cNvPr id="3" name="Content Placeholder 2">
            <a:extLst>
              <a:ext uri="{FF2B5EF4-FFF2-40B4-BE49-F238E27FC236}">
                <a16:creationId xmlns:a16="http://schemas.microsoft.com/office/drawing/2014/main" id="{C2FCE0CC-EFA1-4D80-A5B2-FBC217B2F26A}"/>
              </a:ext>
            </a:extLst>
          </p:cNvPr>
          <p:cNvSpPr>
            <a:spLocks noGrp="1"/>
          </p:cNvSpPr>
          <p:nvPr>
            <p:ph idx="1"/>
          </p:nvPr>
        </p:nvSpPr>
        <p:spPr/>
        <p:txBody>
          <a:bodyPr>
            <a:noAutofit/>
          </a:bodyPr>
          <a:lstStyle/>
          <a:p>
            <a:pPr marL="0" indent="0">
              <a:buNone/>
            </a:pPr>
            <a:r>
              <a:rPr lang="en-US" sz="2400" b="1" dirty="0">
                <a:solidFill>
                  <a:srgbClr val="FF0000"/>
                </a:solidFill>
              </a:rPr>
              <a:t>24</a:t>
            </a:r>
            <a:r>
              <a:rPr lang="en-US" b="1" dirty="0"/>
              <a:t> </a:t>
            </a:r>
            <a:r>
              <a:rPr lang="en-US" b="1" i="1" dirty="0"/>
              <a:t>Now </a:t>
            </a:r>
            <a:r>
              <a:rPr lang="en-US" b="1" i="1" dirty="0">
                <a:solidFill>
                  <a:srgbClr val="0070C0"/>
                </a:solidFill>
              </a:rPr>
              <a:t>Thomas</a:t>
            </a:r>
            <a:r>
              <a:rPr lang="en-US" b="1" i="1" dirty="0"/>
              <a:t>, one of the twelve, called the Twin, </a:t>
            </a:r>
            <a:r>
              <a:rPr lang="en-US" b="1" i="1" dirty="0">
                <a:solidFill>
                  <a:srgbClr val="0070C0"/>
                </a:solidFill>
              </a:rPr>
              <a:t>was not with them when Jesus came</a:t>
            </a:r>
            <a:r>
              <a:rPr lang="en-US" b="1" dirty="0"/>
              <a:t>. </a:t>
            </a:r>
            <a:r>
              <a:rPr lang="en-US" sz="2400" b="1" dirty="0">
                <a:solidFill>
                  <a:srgbClr val="FF0000"/>
                </a:solidFill>
              </a:rPr>
              <a:t>25 </a:t>
            </a:r>
            <a:r>
              <a:rPr lang="en-US" b="1" i="1" dirty="0"/>
              <a:t>So the other disciples told him, “We have seen the Lord.” But he said to them, “</a:t>
            </a:r>
            <a:r>
              <a:rPr lang="en-US" b="1" i="1" dirty="0">
                <a:solidFill>
                  <a:srgbClr val="0070C0"/>
                </a:solidFill>
              </a:rPr>
              <a:t>Unless I see in his hands the mark of the nails, and place my finger into the mark of the nails, and place my hand into his side, </a:t>
            </a:r>
            <a:r>
              <a:rPr lang="en-US" b="1" i="1" u="sng" dirty="0">
                <a:solidFill>
                  <a:srgbClr val="0070C0"/>
                </a:solidFill>
              </a:rPr>
              <a:t>I will never believe</a:t>
            </a:r>
            <a:r>
              <a:rPr lang="en-US" b="1" i="1" dirty="0"/>
              <a:t>.”</a:t>
            </a:r>
            <a:endParaRPr lang="en-US" b="1" dirty="0">
              <a:solidFill>
                <a:srgbClr val="C00000"/>
              </a:solidFill>
            </a:endParaRPr>
          </a:p>
        </p:txBody>
      </p:sp>
    </p:spTree>
    <p:extLst>
      <p:ext uri="{BB962C8B-B14F-4D97-AF65-F5344CB8AC3E}">
        <p14:creationId xmlns:p14="http://schemas.microsoft.com/office/powerpoint/2010/main" val="402250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3D702E-F4E0-47FC-A74C-ECD9647A8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entury Gothic"/>
              <a:ea typeface="+mn-ea"/>
              <a:cs typeface="+mn-cs"/>
            </a:endParaRPr>
          </a:p>
        </p:txBody>
      </p:sp>
      <p:sp>
        <p:nvSpPr>
          <p:cNvPr id="2" name="Title 1">
            <a:extLst>
              <a:ext uri="{FF2B5EF4-FFF2-40B4-BE49-F238E27FC236}">
                <a16:creationId xmlns:a16="http://schemas.microsoft.com/office/drawing/2014/main" id="{354511DA-D82C-4470-8D16-9452DB1DB1B3}"/>
              </a:ext>
            </a:extLst>
          </p:cNvPr>
          <p:cNvSpPr>
            <a:spLocks noGrp="1"/>
          </p:cNvSpPr>
          <p:nvPr>
            <p:ph type="ctrTitle"/>
          </p:nvPr>
        </p:nvSpPr>
        <p:spPr>
          <a:xfrm>
            <a:off x="5768788" y="5058552"/>
            <a:ext cx="6423212" cy="1152663"/>
          </a:xfrm>
        </p:spPr>
        <p:txBody>
          <a:bodyPr>
            <a:noAutofit/>
          </a:bodyPr>
          <a:lstStyle/>
          <a:p>
            <a:pPr algn="ctr"/>
            <a:endParaRPr lang="en-US" sz="3600" b="1" dirty="0">
              <a:solidFill>
                <a:schemeClr val="bg1"/>
              </a:solidFill>
            </a:endParaRPr>
          </a:p>
          <a:p>
            <a:r>
              <a:rPr lang="en-US" sz="3600" b="1" dirty="0">
                <a:solidFill>
                  <a:schemeClr val="bg1"/>
                </a:solidFill>
                <a:effectLst/>
                <a:ea typeface="Calibri" panose="020F0502020204030204" pitchFamily="34" charset="0"/>
              </a:rPr>
              <a:t>“Blessed are those who have not seen and yet have believed”</a:t>
            </a:r>
            <a:endParaRPr lang="en-US" sz="3600" b="1" dirty="0">
              <a:solidFill>
                <a:schemeClr val="bg1"/>
              </a:solidFill>
            </a:endParaRPr>
          </a:p>
        </p:txBody>
      </p:sp>
      <p:sp>
        <p:nvSpPr>
          <p:cNvPr id="3" name="Subtitle 2">
            <a:extLst>
              <a:ext uri="{FF2B5EF4-FFF2-40B4-BE49-F238E27FC236}">
                <a16:creationId xmlns:a16="http://schemas.microsoft.com/office/drawing/2014/main" id="{B099E0B8-61F5-49A4-A0D6-2B6E471465AD}"/>
              </a:ext>
            </a:extLst>
          </p:cNvPr>
          <p:cNvSpPr>
            <a:spLocks noGrp="1"/>
          </p:cNvSpPr>
          <p:nvPr>
            <p:ph type="subTitle" idx="1"/>
          </p:nvPr>
        </p:nvSpPr>
        <p:spPr>
          <a:xfrm>
            <a:off x="7616952" y="6211215"/>
            <a:ext cx="4572000" cy="646785"/>
          </a:xfrm>
        </p:spPr>
        <p:txBody>
          <a:bodyPr>
            <a:normAutofit/>
          </a:bodyPr>
          <a:lstStyle/>
          <a:p>
            <a:r>
              <a:rPr lang="en-US" sz="3200" b="1" dirty="0">
                <a:solidFill>
                  <a:schemeClr val="accent4">
                    <a:lumMod val="40000"/>
                    <a:lumOff val="60000"/>
                  </a:schemeClr>
                </a:solidFill>
              </a:rPr>
              <a:t>Luke 23:50 – 24:12</a:t>
            </a:r>
          </a:p>
        </p:txBody>
      </p:sp>
      <p:sp>
        <p:nvSpPr>
          <p:cNvPr id="4" name="TextBox 3">
            <a:extLst>
              <a:ext uri="{FF2B5EF4-FFF2-40B4-BE49-F238E27FC236}">
                <a16:creationId xmlns:a16="http://schemas.microsoft.com/office/drawing/2014/main" id="{16DAE9BF-99AA-46E3-B4C6-338EC1A68974}"/>
              </a:ext>
            </a:extLst>
          </p:cNvPr>
          <p:cNvSpPr txBox="1"/>
          <p:nvPr/>
        </p:nvSpPr>
        <p:spPr>
          <a:xfrm>
            <a:off x="7607643" y="0"/>
            <a:ext cx="4584357"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entury Gothic"/>
                <a:ea typeface="Calibri" panose="020F0502020204030204" pitchFamily="34" charset="0"/>
                <a:cs typeface="+mn-cs"/>
              </a:rPr>
              <a:t>“</a:t>
            </a:r>
            <a:r>
              <a:rPr kumimoji="0" lang="en-US" sz="3200" b="1" i="1" u="none" strike="noStrike" kern="1200" cap="none" spc="0" normalizeH="0" baseline="0" noProof="0" dirty="0">
                <a:ln>
                  <a:noFill/>
                </a:ln>
                <a:solidFill>
                  <a:srgbClr val="FFFFFF"/>
                </a:solidFill>
                <a:effectLst/>
                <a:uLnTx/>
                <a:uFillTx/>
                <a:latin typeface="Century Gothic"/>
                <a:ea typeface="Calibri" panose="020F0502020204030204" pitchFamily="34" charset="0"/>
                <a:cs typeface="+mn-cs"/>
              </a:rPr>
              <a:t>O foolish ones, and slow of heart to believe all that the prophets have spoken!</a:t>
            </a:r>
            <a:r>
              <a:rPr kumimoji="0" lang="en-US" sz="3200" b="1" i="0" u="none" strike="noStrike" kern="1200" cap="none" spc="0" normalizeH="0" baseline="0" noProof="0" dirty="0">
                <a:ln>
                  <a:noFill/>
                </a:ln>
                <a:solidFill>
                  <a:srgbClr val="FFFFFF"/>
                </a:solidFill>
                <a:effectLst/>
                <a:uLnTx/>
                <a:uFillTx/>
                <a:latin typeface="Century Gothic"/>
                <a:ea typeface="Calibri" panose="020F0502020204030204" pitchFamily="34" charset="0"/>
                <a:cs typeface="+mn-cs"/>
              </a:rPr>
              <a:t>” </a:t>
            </a:r>
            <a:r>
              <a:rPr kumimoji="0" lang="en-US" sz="3200" b="1" i="0" u="none" strike="noStrike" kern="1200" cap="none" spc="0" normalizeH="0" baseline="0" noProof="0" dirty="0">
                <a:ln>
                  <a:noFill/>
                </a:ln>
                <a:solidFill>
                  <a:srgbClr val="CF9B00">
                    <a:lumMod val="40000"/>
                    <a:lumOff val="60000"/>
                  </a:srgbClr>
                </a:solidFill>
                <a:effectLst/>
                <a:uLnTx/>
                <a:uFillTx/>
                <a:latin typeface="Century Gothic"/>
                <a:ea typeface="Calibri" panose="020F0502020204030204" pitchFamily="34" charset="0"/>
                <a:cs typeface="+mn-cs"/>
              </a:rPr>
              <a:t>Luke 24:25</a:t>
            </a:r>
            <a:endParaRPr kumimoji="0" lang="en-US" sz="3200" b="1" i="0" u="none" strike="noStrike" kern="1200" cap="none" spc="0" normalizeH="0" baseline="0" noProof="0" dirty="0">
              <a:ln>
                <a:noFill/>
              </a:ln>
              <a:solidFill>
                <a:srgbClr val="CF9B00">
                  <a:lumMod val="40000"/>
                  <a:lumOff val="60000"/>
                </a:srgbClr>
              </a:solidFill>
              <a:effectLst/>
              <a:uLnTx/>
              <a:uFillTx/>
              <a:latin typeface="Century Gothic"/>
              <a:ea typeface="+mn-ea"/>
              <a:cs typeface="+mn-cs"/>
            </a:endParaRPr>
          </a:p>
        </p:txBody>
      </p:sp>
    </p:spTree>
    <p:extLst>
      <p:ext uri="{BB962C8B-B14F-4D97-AF65-F5344CB8AC3E}">
        <p14:creationId xmlns:p14="http://schemas.microsoft.com/office/powerpoint/2010/main" val="1896024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in)">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49B16-758A-4DFC-BF90-E67DAC20F23F}"/>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a:t>
            </a:r>
            <a:r>
              <a:rPr lang="en-US" sz="3600" b="1" dirty="0">
                <a:effectLst/>
                <a:ea typeface="Calibri" panose="020F0502020204030204" pitchFamily="34" charset="0"/>
              </a:rPr>
              <a:t> “Blessed are those who have not seen and yet have believed.” </a:t>
            </a:r>
            <a:r>
              <a:rPr lang="en-US" sz="3600" b="1" i="1" dirty="0">
                <a:effectLst/>
                <a:ea typeface="Calibri" panose="020F0502020204030204" pitchFamily="34" charset="0"/>
              </a:rPr>
              <a:t>(John 20:29)</a:t>
            </a:r>
            <a:endParaRPr lang="en-US" sz="3600" i="1" dirty="0"/>
          </a:p>
        </p:txBody>
      </p:sp>
      <p:sp>
        <p:nvSpPr>
          <p:cNvPr id="3" name="Content Placeholder 2">
            <a:extLst>
              <a:ext uri="{FF2B5EF4-FFF2-40B4-BE49-F238E27FC236}">
                <a16:creationId xmlns:a16="http://schemas.microsoft.com/office/drawing/2014/main" id="{C2FCE0CC-EFA1-4D80-A5B2-FBC217B2F26A}"/>
              </a:ext>
            </a:extLst>
          </p:cNvPr>
          <p:cNvSpPr>
            <a:spLocks noGrp="1"/>
          </p:cNvSpPr>
          <p:nvPr>
            <p:ph idx="1"/>
          </p:nvPr>
        </p:nvSpPr>
        <p:spPr/>
        <p:txBody>
          <a:bodyPr>
            <a:noAutofit/>
          </a:bodyPr>
          <a:lstStyle/>
          <a:p>
            <a:pPr marL="0" indent="0">
              <a:buNone/>
            </a:pPr>
            <a:r>
              <a:rPr lang="en-US" sz="2400" b="1" dirty="0">
                <a:solidFill>
                  <a:srgbClr val="FF0000"/>
                </a:solidFill>
              </a:rPr>
              <a:t>26</a:t>
            </a:r>
            <a:r>
              <a:rPr lang="en-US" b="1" dirty="0"/>
              <a:t> </a:t>
            </a:r>
            <a:r>
              <a:rPr lang="en-US" b="1" i="1" dirty="0"/>
              <a:t>Eight days later, his disciples were inside again, and Thomas was with them. Although the doors were locked, Jesus came and stood among them and said, “Peace be with you.”</a:t>
            </a:r>
            <a:r>
              <a:rPr lang="en-US" b="1" dirty="0"/>
              <a:t> </a:t>
            </a:r>
            <a:r>
              <a:rPr lang="en-US" sz="2400" b="1" dirty="0">
                <a:solidFill>
                  <a:srgbClr val="FF0000"/>
                </a:solidFill>
              </a:rPr>
              <a:t>27</a:t>
            </a:r>
            <a:r>
              <a:rPr lang="en-US" b="1" dirty="0"/>
              <a:t> </a:t>
            </a:r>
            <a:r>
              <a:rPr lang="en-US" b="1" i="1" dirty="0"/>
              <a:t>Then he said to Thomas, “Put your finger here, and see my hands; and put out your hand, and place it in my side. Do not disbelieve, but believe.”</a:t>
            </a:r>
            <a:r>
              <a:rPr lang="en-US" b="1" dirty="0"/>
              <a:t> </a:t>
            </a:r>
            <a:r>
              <a:rPr lang="en-US" sz="2400" b="1" dirty="0">
                <a:solidFill>
                  <a:srgbClr val="FF0000"/>
                </a:solidFill>
              </a:rPr>
              <a:t>28</a:t>
            </a:r>
            <a:r>
              <a:rPr lang="en-US" b="1" dirty="0"/>
              <a:t> </a:t>
            </a:r>
            <a:r>
              <a:rPr lang="en-US" b="1" i="1" dirty="0"/>
              <a:t>Thomas answered him, “My Lord and my God!”</a:t>
            </a:r>
            <a:r>
              <a:rPr lang="en-US" b="1" dirty="0"/>
              <a:t> </a:t>
            </a:r>
            <a:r>
              <a:rPr lang="en-US" sz="2400" b="1" dirty="0">
                <a:solidFill>
                  <a:srgbClr val="FF0000"/>
                </a:solidFill>
              </a:rPr>
              <a:t>29</a:t>
            </a:r>
            <a:r>
              <a:rPr lang="en-US" b="1" dirty="0"/>
              <a:t> </a:t>
            </a:r>
            <a:r>
              <a:rPr lang="en-US" b="1" i="1" dirty="0"/>
              <a:t>Jesus said to him, “Have you believed because you have seen me? </a:t>
            </a:r>
            <a:r>
              <a:rPr lang="en-US" b="1" i="1" dirty="0">
                <a:solidFill>
                  <a:srgbClr val="0070C0"/>
                </a:solidFill>
              </a:rPr>
              <a:t>Blessed are those who have not seen and yet have believed</a:t>
            </a:r>
            <a:r>
              <a:rPr lang="en-US" b="1" i="1" dirty="0"/>
              <a:t>.</a:t>
            </a:r>
            <a:r>
              <a:rPr lang="en-US" b="1" dirty="0"/>
              <a:t>”</a:t>
            </a:r>
            <a:endParaRPr lang="en-US" b="1" dirty="0">
              <a:solidFill>
                <a:srgbClr val="C00000"/>
              </a:solidFill>
            </a:endParaRPr>
          </a:p>
        </p:txBody>
      </p:sp>
    </p:spTree>
    <p:extLst>
      <p:ext uri="{BB962C8B-B14F-4D97-AF65-F5344CB8AC3E}">
        <p14:creationId xmlns:p14="http://schemas.microsoft.com/office/powerpoint/2010/main" val="231378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49B16-758A-4DFC-BF90-E67DAC20F23F}"/>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a:t>
            </a:r>
            <a:r>
              <a:rPr lang="en-US" sz="3600" b="1" dirty="0">
                <a:effectLst/>
                <a:ea typeface="Calibri" panose="020F0502020204030204" pitchFamily="34" charset="0"/>
              </a:rPr>
              <a:t> “Blessed are those who have not seen and yet have believed.” </a:t>
            </a:r>
            <a:r>
              <a:rPr lang="en-US" sz="3600" b="1" i="1" dirty="0">
                <a:effectLst/>
                <a:ea typeface="Calibri" panose="020F0502020204030204" pitchFamily="34" charset="0"/>
              </a:rPr>
              <a:t>(John 20:29)</a:t>
            </a:r>
            <a:endParaRPr lang="en-US" sz="3600" i="1" dirty="0"/>
          </a:p>
        </p:txBody>
      </p:sp>
      <p:sp>
        <p:nvSpPr>
          <p:cNvPr id="3" name="Content Placeholder 2">
            <a:extLst>
              <a:ext uri="{FF2B5EF4-FFF2-40B4-BE49-F238E27FC236}">
                <a16:creationId xmlns:a16="http://schemas.microsoft.com/office/drawing/2014/main" id="{C2FCE0CC-EFA1-4D80-A5B2-FBC217B2F26A}"/>
              </a:ext>
            </a:extLst>
          </p:cNvPr>
          <p:cNvSpPr>
            <a:spLocks noGrp="1"/>
          </p:cNvSpPr>
          <p:nvPr>
            <p:ph idx="1"/>
          </p:nvPr>
        </p:nvSpPr>
        <p:spPr/>
        <p:txBody>
          <a:bodyPr>
            <a:noAutofit/>
          </a:bodyPr>
          <a:lstStyle/>
          <a:p>
            <a:pPr marL="0" indent="0">
              <a:buNone/>
            </a:pPr>
            <a:r>
              <a:rPr lang="en-US" sz="2400" b="1" dirty="0">
                <a:solidFill>
                  <a:srgbClr val="FF0000"/>
                </a:solidFill>
              </a:rPr>
              <a:t>26</a:t>
            </a:r>
            <a:r>
              <a:rPr lang="en-US" b="1" dirty="0"/>
              <a:t> </a:t>
            </a:r>
            <a:r>
              <a:rPr lang="en-US" b="1" i="1" dirty="0"/>
              <a:t>Eight days later, his disciples were inside again, and Thomas was with them. Although the doors were locked, Jesus came and stood among them and said, “Peace be with you.”</a:t>
            </a:r>
            <a:r>
              <a:rPr lang="en-US" b="1" dirty="0"/>
              <a:t> </a:t>
            </a:r>
            <a:r>
              <a:rPr lang="en-US" sz="2400" b="1" dirty="0">
                <a:solidFill>
                  <a:srgbClr val="FF0000"/>
                </a:solidFill>
              </a:rPr>
              <a:t>27</a:t>
            </a:r>
            <a:r>
              <a:rPr lang="en-US" b="1" dirty="0"/>
              <a:t> </a:t>
            </a:r>
            <a:r>
              <a:rPr lang="en-US" b="1" i="1" dirty="0"/>
              <a:t>Then he said to Thomas, “Put your finger here, and see my hands; and put out your hand, and place it in my side. Do not disbelieve, but believe.”</a:t>
            </a:r>
            <a:r>
              <a:rPr lang="en-US" b="1" dirty="0"/>
              <a:t> </a:t>
            </a:r>
            <a:r>
              <a:rPr lang="en-US" sz="2400" b="1" dirty="0">
                <a:solidFill>
                  <a:srgbClr val="FF0000"/>
                </a:solidFill>
              </a:rPr>
              <a:t>28</a:t>
            </a:r>
            <a:r>
              <a:rPr lang="en-US" b="1" dirty="0"/>
              <a:t> </a:t>
            </a:r>
            <a:r>
              <a:rPr lang="en-US" b="1" i="1" dirty="0"/>
              <a:t>Thomas answered him, </a:t>
            </a:r>
            <a:r>
              <a:rPr lang="en-US" b="1" i="1" dirty="0">
                <a:solidFill>
                  <a:srgbClr val="0070C0"/>
                </a:solidFill>
              </a:rPr>
              <a:t>“My Lord and my God!”</a:t>
            </a:r>
            <a:r>
              <a:rPr lang="en-US" b="1" dirty="0">
                <a:solidFill>
                  <a:srgbClr val="0070C0"/>
                </a:solidFill>
              </a:rPr>
              <a:t> </a:t>
            </a:r>
            <a:r>
              <a:rPr lang="en-US" sz="2400" b="1" dirty="0">
                <a:solidFill>
                  <a:srgbClr val="FF0000"/>
                </a:solidFill>
              </a:rPr>
              <a:t>29</a:t>
            </a:r>
            <a:r>
              <a:rPr lang="en-US" b="1" dirty="0"/>
              <a:t> </a:t>
            </a:r>
            <a:r>
              <a:rPr lang="en-US" b="1" i="1" dirty="0"/>
              <a:t>Jesus said to him, “Have you believed because you have seen me? Blessed are those who have not seen and yet have believed.</a:t>
            </a:r>
            <a:r>
              <a:rPr lang="en-US" b="1" dirty="0"/>
              <a:t>”</a:t>
            </a:r>
          </a:p>
        </p:txBody>
      </p:sp>
    </p:spTree>
    <p:extLst>
      <p:ext uri="{BB962C8B-B14F-4D97-AF65-F5344CB8AC3E}">
        <p14:creationId xmlns:p14="http://schemas.microsoft.com/office/powerpoint/2010/main" val="21092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8000"/>
            <a:lum/>
          </a:blip>
          <a:srcRect/>
          <a:stretch>
            <a:fillRect t="-12000" b="-12000"/>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8F25160-7EFC-407A-9A9E-B1469F788EEA}"/>
              </a:ext>
            </a:extLst>
          </p:cNvPr>
          <p:cNvSpPr>
            <a:spLocks noGrp="1"/>
          </p:cNvSpPr>
          <p:nvPr>
            <p:ph idx="1"/>
          </p:nvPr>
        </p:nvSpPr>
        <p:spPr>
          <a:xfrm>
            <a:off x="838200" y="553580"/>
            <a:ext cx="10515600" cy="4160520"/>
          </a:xfrm>
        </p:spPr>
        <p:txBody>
          <a:bodyPr>
            <a:noAutofit/>
          </a:bodyPr>
          <a:lstStyle/>
          <a:p>
            <a:pPr marL="0" indent="0">
              <a:buNone/>
            </a:pPr>
            <a:r>
              <a:rPr lang="en-US" sz="3200" b="1" dirty="0"/>
              <a:t>If Jesus doesn’t act on our behalf, what awaits us after death is an eternity under God’s terrible wrath. But Jesus suffered on our behalf so that this doesn’t have to be our destiny, and Jesus rose from the grave to an eternal human life so that we who believe that He died to save us </a:t>
            </a:r>
            <a:r>
              <a:rPr lang="en-US" sz="3200" b="1" u="sng" dirty="0"/>
              <a:t>from</a:t>
            </a:r>
            <a:r>
              <a:rPr lang="en-US" sz="3200" b="1" dirty="0"/>
              <a:t> a terrifying eternity can know that He rose to save us </a:t>
            </a:r>
            <a:r>
              <a:rPr lang="en-US" sz="3200" b="1" u="sng" dirty="0"/>
              <a:t>for</a:t>
            </a:r>
            <a:r>
              <a:rPr lang="en-US" sz="3200" b="1" dirty="0"/>
              <a:t> God’s unimaginably wonderful eternal destiny: “</a:t>
            </a:r>
            <a:r>
              <a:rPr lang="en-US" sz="3200" b="1" i="1" dirty="0">
                <a:solidFill>
                  <a:srgbClr val="0070C0"/>
                </a:solidFill>
              </a:rPr>
              <a:t>that in the coming ages he might show the immeasurable riches of his grace in kindness toward us in Christ Jesus</a:t>
            </a:r>
            <a:r>
              <a:rPr lang="en-US" sz="3200" b="1" dirty="0"/>
              <a:t>” </a:t>
            </a:r>
            <a:r>
              <a:rPr lang="en-US" sz="3200" b="1" dirty="0">
                <a:solidFill>
                  <a:srgbClr val="C00000"/>
                </a:solidFill>
              </a:rPr>
              <a:t>(Ephesians 2:7)</a:t>
            </a:r>
            <a:r>
              <a:rPr lang="en-US" sz="3200" b="1" dirty="0"/>
              <a:t>. </a:t>
            </a:r>
          </a:p>
        </p:txBody>
      </p:sp>
    </p:spTree>
    <p:extLst>
      <p:ext uri="{BB962C8B-B14F-4D97-AF65-F5344CB8AC3E}">
        <p14:creationId xmlns:p14="http://schemas.microsoft.com/office/powerpoint/2010/main" val="258885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70847"/>
            <a:ext cx="10515600" cy="4160520"/>
          </a:xfrm>
        </p:spPr>
        <p:txBody>
          <a:bodyPr>
            <a:noAutofit/>
          </a:bodyPr>
          <a:lstStyle/>
          <a:p>
            <a:pPr marL="514350" indent="-514350">
              <a:spcBef>
                <a:spcPts val="0"/>
              </a:spcBef>
              <a:buFont typeface="+mj-lt"/>
              <a:buAutoNum type="alphaUcPeriod"/>
            </a:pPr>
            <a:r>
              <a:rPr lang="en-US" b="1" dirty="0"/>
              <a:t>Jesus was honored by Joseph of Arimathea </a:t>
            </a:r>
            <a:r>
              <a:rPr lang="en-US" b="1" i="1" dirty="0"/>
              <a:t>(50-53) </a:t>
            </a:r>
          </a:p>
          <a:p>
            <a:pPr marL="0" indent="0">
              <a:spcBef>
                <a:spcPts val="0"/>
              </a:spcBef>
              <a:buNone/>
            </a:pPr>
            <a:endParaRPr lang="en-US" b="1" dirty="0"/>
          </a:p>
          <a:p>
            <a:pPr marL="0" indent="0">
              <a:spcBef>
                <a:spcPts val="0"/>
              </a:spcBef>
              <a:buNone/>
            </a:pPr>
            <a:r>
              <a:rPr lang="en-US" sz="2400" b="1" dirty="0">
                <a:solidFill>
                  <a:srgbClr val="FF0000"/>
                </a:solidFill>
              </a:rPr>
              <a:t>50 </a:t>
            </a:r>
            <a:r>
              <a:rPr lang="en-US" b="1" i="1" dirty="0"/>
              <a:t>Now there was a man named </a:t>
            </a:r>
            <a:r>
              <a:rPr lang="en-US" b="1" i="1" dirty="0">
                <a:solidFill>
                  <a:srgbClr val="0070C0"/>
                </a:solidFill>
              </a:rPr>
              <a:t>Joseph</a:t>
            </a:r>
            <a:r>
              <a:rPr lang="en-US" b="1" i="1" dirty="0"/>
              <a:t>, from the Jewish town of Arimathea. He was </a:t>
            </a:r>
            <a:r>
              <a:rPr lang="en-US" b="1" i="1" dirty="0">
                <a:solidFill>
                  <a:srgbClr val="0070C0"/>
                </a:solidFill>
              </a:rPr>
              <a:t>a member of the council</a:t>
            </a:r>
            <a:r>
              <a:rPr lang="en-US" b="1" i="1" dirty="0"/>
              <a:t>, </a:t>
            </a:r>
            <a:r>
              <a:rPr lang="en-US" b="1" i="1" dirty="0">
                <a:solidFill>
                  <a:srgbClr val="0070C0"/>
                </a:solidFill>
              </a:rPr>
              <a:t>a good and righteous man</a:t>
            </a:r>
            <a:r>
              <a:rPr lang="en-US" b="1" dirty="0"/>
              <a:t>, </a:t>
            </a:r>
            <a:r>
              <a:rPr lang="en-US" sz="2400" b="1" dirty="0">
                <a:solidFill>
                  <a:srgbClr val="FF0000"/>
                </a:solidFill>
              </a:rPr>
              <a:t>51</a:t>
            </a:r>
            <a:r>
              <a:rPr lang="en-US" b="1" dirty="0"/>
              <a:t> </a:t>
            </a:r>
            <a:r>
              <a:rPr lang="en-US" b="1" i="1" dirty="0">
                <a:solidFill>
                  <a:srgbClr val="0070C0"/>
                </a:solidFill>
              </a:rPr>
              <a:t>who had not consented to their decision and action</a:t>
            </a:r>
            <a:r>
              <a:rPr lang="en-US" b="1" dirty="0"/>
              <a:t>; </a:t>
            </a:r>
            <a:r>
              <a:rPr lang="en-US" b="1" i="1" dirty="0"/>
              <a:t>and he </a:t>
            </a:r>
            <a:r>
              <a:rPr lang="en-US" b="1" i="1" dirty="0">
                <a:solidFill>
                  <a:srgbClr val="0070C0"/>
                </a:solidFill>
              </a:rPr>
              <a:t>was looking for the kingdom of God</a:t>
            </a:r>
            <a:r>
              <a:rPr lang="en-US" b="1" dirty="0"/>
              <a:t>. </a:t>
            </a:r>
            <a:r>
              <a:rPr lang="en-US" sz="2400" b="1" dirty="0">
                <a:solidFill>
                  <a:srgbClr val="FF0000"/>
                </a:solidFill>
              </a:rPr>
              <a:t>52</a:t>
            </a:r>
            <a:r>
              <a:rPr lang="en-US" b="1" dirty="0"/>
              <a:t> </a:t>
            </a:r>
            <a:r>
              <a:rPr lang="en-US" b="1" i="1" dirty="0"/>
              <a:t>This man </a:t>
            </a:r>
            <a:r>
              <a:rPr lang="en-US" b="1" i="1" dirty="0">
                <a:solidFill>
                  <a:srgbClr val="0070C0"/>
                </a:solidFill>
              </a:rPr>
              <a:t>went to Pilate and asked for the body of Jesus</a:t>
            </a:r>
            <a:r>
              <a:rPr lang="en-US" b="1" dirty="0"/>
              <a:t>. </a:t>
            </a:r>
            <a:r>
              <a:rPr lang="en-US" sz="2400" b="1" dirty="0">
                <a:solidFill>
                  <a:srgbClr val="FF0000"/>
                </a:solidFill>
              </a:rPr>
              <a:t>53 </a:t>
            </a:r>
            <a:r>
              <a:rPr lang="en-US" b="1" i="1" dirty="0"/>
              <a:t>Then he took it down and wrapped it in a linen shroud and laid him in a tomb cut in stone, where no one had ever yet been laid</a:t>
            </a:r>
            <a:r>
              <a:rPr lang="en-US" b="1" dirty="0"/>
              <a:t>. </a:t>
            </a:r>
          </a:p>
          <a:p>
            <a:pPr marL="0" marR="0" indent="0">
              <a:spcBef>
                <a:spcPts val="0"/>
              </a:spcBef>
              <a:spcAft>
                <a:spcPts val="0"/>
              </a:spcAft>
              <a:buNone/>
            </a:pPr>
            <a:endParaRPr lang="en-US" b="1" dirty="0">
              <a:solidFill>
                <a:srgbClr val="C00000"/>
              </a:solidFill>
            </a:endParaRPr>
          </a:p>
        </p:txBody>
      </p:sp>
    </p:spTree>
    <p:extLst>
      <p:ext uri="{BB962C8B-B14F-4D97-AF65-F5344CB8AC3E}">
        <p14:creationId xmlns:p14="http://schemas.microsoft.com/office/powerpoint/2010/main" val="194564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70847"/>
            <a:ext cx="10515600" cy="4160520"/>
          </a:xfrm>
        </p:spPr>
        <p:txBody>
          <a:bodyPr>
            <a:noAutofit/>
          </a:bodyPr>
          <a:lstStyle/>
          <a:p>
            <a:pPr marL="514350" indent="-514350">
              <a:spcBef>
                <a:spcPts val="0"/>
              </a:spcBef>
              <a:buFont typeface="+mj-lt"/>
              <a:buAutoNum type="alphaUcPeriod"/>
            </a:pPr>
            <a:r>
              <a:rPr lang="en-US" b="1" dirty="0"/>
              <a:t>Jesus was honored by Joseph of Arimathea </a:t>
            </a:r>
            <a:r>
              <a:rPr lang="en-US" b="1" i="1" dirty="0"/>
              <a:t>(50-53) </a:t>
            </a:r>
          </a:p>
          <a:p>
            <a:pPr marL="0" indent="0">
              <a:spcBef>
                <a:spcPts val="0"/>
              </a:spcBef>
              <a:buNone/>
            </a:pPr>
            <a:endParaRPr lang="en-US" b="1" dirty="0"/>
          </a:p>
          <a:p>
            <a:pPr marL="0" indent="0">
              <a:spcBef>
                <a:spcPts val="0"/>
              </a:spcBef>
              <a:buNone/>
            </a:pPr>
            <a:r>
              <a:rPr lang="en-US" sz="2400" b="1" dirty="0">
                <a:solidFill>
                  <a:srgbClr val="FF0000"/>
                </a:solidFill>
              </a:rPr>
              <a:t>50 </a:t>
            </a:r>
            <a:r>
              <a:rPr lang="en-US" b="1" i="1" dirty="0"/>
              <a:t>Now there was a man named Joseph, from the Jewish town of Arimathea. He was a member of the council, a good and righteous man</a:t>
            </a:r>
            <a:r>
              <a:rPr lang="en-US" b="1" dirty="0"/>
              <a:t>, </a:t>
            </a:r>
            <a:r>
              <a:rPr lang="en-US" sz="2400" b="1" dirty="0">
                <a:solidFill>
                  <a:srgbClr val="FF0000"/>
                </a:solidFill>
              </a:rPr>
              <a:t>51</a:t>
            </a:r>
            <a:r>
              <a:rPr lang="en-US" b="1" dirty="0"/>
              <a:t> </a:t>
            </a:r>
            <a:r>
              <a:rPr lang="en-US" b="1" i="1" dirty="0"/>
              <a:t>who had not consented to their decision and action</a:t>
            </a:r>
            <a:r>
              <a:rPr lang="en-US" b="1" dirty="0"/>
              <a:t>; </a:t>
            </a:r>
            <a:r>
              <a:rPr lang="en-US" b="1" i="1" dirty="0"/>
              <a:t>and he was looking for the kingdom of God</a:t>
            </a:r>
            <a:r>
              <a:rPr lang="en-US" b="1" dirty="0"/>
              <a:t>. </a:t>
            </a:r>
            <a:r>
              <a:rPr lang="en-US" sz="2400" b="1" dirty="0">
                <a:solidFill>
                  <a:srgbClr val="FF0000"/>
                </a:solidFill>
              </a:rPr>
              <a:t>52</a:t>
            </a:r>
            <a:r>
              <a:rPr lang="en-US" b="1" dirty="0"/>
              <a:t> </a:t>
            </a:r>
            <a:r>
              <a:rPr lang="en-US" b="1" i="1" dirty="0"/>
              <a:t>This man went to Pilate and asked for the body of Jesus</a:t>
            </a:r>
            <a:r>
              <a:rPr lang="en-US" b="1" dirty="0"/>
              <a:t>. </a:t>
            </a:r>
            <a:r>
              <a:rPr lang="en-US" sz="2400" b="1" dirty="0">
                <a:solidFill>
                  <a:srgbClr val="FF0000"/>
                </a:solidFill>
              </a:rPr>
              <a:t>53 </a:t>
            </a:r>
            <a:r>
              <a:rPr lang="en-US" b="1" i="1" dirty="0">
                <a:solidFill>
                  <a:srgbClr val="0070C0"/>
                </a:solidFill>
              </a:rPr>
              <a:t>Then he took it down and wrapped it in a linen shroud and laid him in a tomb cut in stone, </a:t>
            </a:r>
            <a:r>
              <a:rPr lang="en-US" b="1" i="1" u="sng" dirty="0">
                <a:solidFill>
                  <a:srgbClr val="0070C0"/>
                </a:solidFill>
              </a:rPr>
              <a:t>where no one had ever yet been laid</a:t>
            </a:r>
            <a:r>
              <a:rPr lang="en-US" b="1" dirty="0"/>
              <a:t>. </a:t>
            </a:r>
          </a:p>
          <a:p>
            <a:pPr marL="0" marR="0" indent="0">
              <a:spcBef>
                <a:spcPts val="0"/>
              </a:spcBef>
              <a:spcAft>
                <a:spcPts val="0"/>
              </a:spcAft>
              <a:buNone/>
            </a:pPr>
            <a:endParaRPr lang="en-US" b="1" dirty="0">
              <a:solidFill>
                <a:srgbClr val="C00000"/>
              </a:solidFill>
            </a:endParaRPr>
          </a:p>
        </p:txBody>
      </p:sp>
    </p:spTree>
    <p:extLst>
      <p:ext uri="{BB962C8B-B14F-4D97-AF65-F5344CB8AC3E}">
        <p14:creationId xmlns:p14="http://schemas.microsoft.com/office/powerpoint/2010/main" val="50525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95564"/>
            <a:ext cx="10515600" cy="4160520"/>
          </a:xfrm>
        </p:spPr>
        <p:txBody>
          <a:bodyPr>
            <a:noAutofit/>
          </a:bodyPr>
          <a:lstStyle/>
          <a:p>
            <a:pPr marL="514350" marR="0" indent="-514350">
              <a:spcBef>
                <a:spcPts val="0"/>
              </a:spcBef>
              <a:spcAft>
                <a:spcPts val="0"/>
              </a:spcAft>
              <a:buFont typeface="+mj-lt"/>
              <a:buAutoNum type="alphaUcPeriod" startAt="2"/>
            </a:pPr>
            <a:r>
              <a:rPr lang="en-US" b="1" dirty="0">
                <a:effectLst/>
                <a:ea typeface="Calibri" panose="020F0502020204030204" pitchFamily="34" charset="0"/>
                <a:cs typeface="Times New Roman" panose="02020603050405020304" pitchFamily="18" charset="0"/>
              </a:rPr>
              <a:t>Jesus was honored by the women who supported His ministry </a:t>
            </a:r>
            <a:r>
              <a:rPr lang="en-US" b="1" i="1" dirty="0">
                <a:effectLst/>
                <a:ea typeface="Calibri" panose="020F0502020204030204" pitchFamily="34" charset="0"/>
                <a:cs typeface="Times New Roman" panose="02020603050405020304" pitchFamily="18" charset="0"/>
              </a:rPr>
              <a:t>(54-56)</a:t>
            </a:r>
          </a:p>
          <a:p>
            <a:pPr marL="0" marR="0" indent="0">
              <a:spcBef>
                <a:spcPts val="0"/>
              </a:spcBef>
              <a:spcAft>
                <a:spcPts val="0"/>
              </a:spcAft>
              <a:buNone/>
            </a:pPr>
            <a:endParaRPr lang="en-US" b="1"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b="1" dirty="0">
                <a:solidFill>
                  <a:srgbClr val="FF0000"/>
                </a:solidFill>
                <a:effectLst/>
                <a:ea typeface="Calibri" panose="020F0502020204030204" pitchFamily="34" charset="0"/>
                <a:cs typeface="Times New Roman" panose="02020603050405020304" pitchFamily="18" charset="0"/>
              </a:rPr>
              <a:t>54</a:t>
            </a:r>
            <a:r>
              <a:rPr lang="en-US" b="1" dirty="0">
                <a:effectLst/>
                <a:ea typeface="Calibri" panose="020F0502020204030204" pitchFamily="34" charset="0"/>
                <a:cs typeface="Times New Roman" panose="02020603050405020304" pitchFamily="18" charset="0"/>
              </a:rPr>
              <a:t> </a:t>
            </a:r>
            <a:r>
              <a:rPr lang="en-US" b="1" i="1" dirty="0">
                <a:solidFill>
                  <a:srgbClr val="0070C0"/>
                </a:solidFill>
                <a:effectLst/>
                <a:ea typeface="Calibri" panose="020F0502020204030204" pitchFamily="34" charset="0"/>
                <a:cs typeface="Times New Roman" panose="02020603050405020304" pitchFamily="18" charset="0"/>
              </a:rPr>
              <a:t>It was the day of Preparation, and the Sabbath was beginning</a:t>
            </a:r>
            <a:r>
              <a:rPr lang="en-US" b="1" dirty="0">
                <a:solidFill>
                  <a:srgbClr val="0070C0"/>
                </a:solidFill>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55</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The women who had come with him from Galilee followed and saw the tomb and how his body was laid</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56</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Then they returned and prepared spices and ointments. On the Sabbath they rested according to the commandment</a:t>
            </a:r>
            <a:r>
              <a:rPr lang="en-US" b="1" dirty="0">
                <a:effectLst/>
                <a:ea typeface="Calibri" panose="020F0502020204030204" pitchFamily="34" charset="0"/>
                <a:cs typeface="Times New Roman" panose="02020603050405020304" pitchFamily="18" charset="0"/>
              </a:rPr>
              <a:t>. </a:t>
            </a:r>
          </a:p>
          <a:p>
            <a:pPr marL="0" indent="0">
              <a:spcBef>
                <a:spcPts val="0"/>
              </a:spcBef>
              <a:buNone/>
            </a:pPr>
            <a:endParaRPr lang="en-US" sz="4000" b="1" dirty="0">
              <a:solidFill>
                <a:srgbClr val="C00000"/>
              </a:solidFill>
            </a:endParaRPr>
          </a:p>
        </p:txBody>
      </p:sp>
    </p:spTree>
    <p:extLst>
      <p:ext uri="{BB962C8B-B14F-4D97-AF65-F5344CB8AC3E}">
        <p14:creationId xmlns:p14="http://schemas.microsoft.com/office/powerpoint/2010/main" val="126411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95564"/>
            <a:ext cx="10515600" cy="4160520"/>
          </a:xfrm>
        </p:spPr>
        <p:txBody>
          <a:bodyPr>
            <a:noAutofit/>
          </a:bodyPr>
          <a:lstStyle/>
          <a:p>
            <a:pPr marL="514350" marR="0" indent="-514350">
              <a:spcBef>
                <a:spcPts val="0"/>
              </a:spcBef>
              <a:spcAft>
                <a:spcPts val="0"/>
              </a:spcAft>
              <a:buFont typeface="+mj-lt"/>
              <a:buAutoNum type="alphaUcPeriod" startAt="2"/>
            </a:pPr>
            <a:r>
              <a:rPr lang="en-US" b="1" dirty="0">
                <a:effectLst/>
                <a:ea typeface="Calibri" panose="020F0502020204030204" pitchFamily="34" charset="0"/>
                <a:cs typeface="Times New Roman" panose="02020603050405020304" pitchFamily="18" charset="0"/>
              </a:rPr>
              <a:t>Jesus was honored by the women who supported His ministry </a:t>
            </a:r>
            <a:r>
              <a:rPr lang="en-US" b="1" i="1" dirty="0">
                <a:effectLst/>
                <a:ea typeface="Calibri" panose="020F0502020204030204" pitchFamily="34" charset="0"/>
                <a:cs typeface="Times New Roman" panose="02020603050405020304" pitchFamily="18" charset="0"/>
              </a:rPr>
              <a:t>(54-56)</a:t>
            </a:r>
          </a:p>
          <a:p>
            <a:pPr marL="0" marR="0" indent="0">
              <a:spcBef>
                <a:spcPts val="0"/>
              </a:spcBef>
              <a:spcAft>
                <a:spcPts val="0"/>
              </a:spcAft>
              <a:buNone/>
            </a:pPr>
            <a:endParaRPr lang="en-US" b="1"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b="1" dirty="0">
                <a:solidFill>
                  <a:srgbClr val="FF0000"/>
                </a:solidFill>
                <a:effectLst/>
                <a:ea typeface="Calibri" panose="020F0502020204030204" pitchFamily="34" charset="0"/>
                <a:cs typeface="Times New Roman" panose="02020603050405020304" pitchFamily="18" charset="0"/>
              </a:rPr>
              <a:t>54</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It was the day of Preparation, and the Sabbath was beginning</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55</a:t>
            </a:r>
            <a:r>
              <a:rPr lang="en-US" b="1" dirty="0">
                <a:effectLst/>
                <a:ea typeface="Calibri" panose="020F0502020204030204" pitchFamily="34" charset="0"/>
                <a:cs typeface="Times New Roman" panose="02020603050405020304" pitchFamily="18" charset="0"/>
              </a:rPr>
              <a:t> </a:t>
            </a:r>
            <a:r>
              <a:rPr lang="en-US" b="1" i="1" dirty="0">
                <a:solidFill>
                  <a:srgbClr val="0070C0"/>
                </a:solidFill>
                <a:effectLst/>
                <a:ea typeface="Calibri" panose="020F0502020204030204" pitchFamily="34" charset="0"/>
                <a:cs typeface="Times New Roman" panose="02020603050405020304" pitchFamily="18" charset="0"/>
              </a:rPr>
              <a:t>The women who had come with him from Galilee followed and saw the tomb and how his body was laid</a:t>
            </a:r>
            <a:r>
              <a:rPr lang="en-US" b="1" dirty="0">
                <a:solidFill>
                  <a:srgbClr val="0070C0"/>
                </a:solidFill>
                <a:effectLst/>
                <a:ea typeface="Calibri" panose="020F0502020204030204" pitchFamily="34" charset="0"/>
                <a:cs typeface="Times New Roman" panose="02020603050405020304" pitchFamily="18" charset="0"/>
              </a:rPr>
              <a:t>.</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56</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Then they returned and prepared spices and ointments. On the Sabbath they rested according to the commandment</a:t>
            </a:r>
            <a:r>
              <a:rPr lang="en-US" b="1" dirty="0">
                <a:effectLst/>
                <a:ea typeface="Calibri" panose="020F0502020204030204" pitchFamily="34" charset="0"/>
                <a:cs typeface="Times New Roman" panose="02020603050405020304" pitchFamily="18" charset="0"/>
              </a:rPr>
              <a:t>. </a:t>
            </a:r>
          </a:p>
          <a:p>
            <a:pPr marL="0" indent="0">
              <a:spcBef>
                <a:spcPts val="0"/>
              </a:spcBef>
              <a:buNone/>
            </a:pPr>
            <a:endParaRPr lang="en-US" sz="4000" b="1" dirty="0">
              <a:solidFill>
                <a:srgbClr val="C00000"/>
              </a:solidFill>
            </a:endParaRPr>
          </a:p>
        </p:txBody>
      </p:sp>
    </p:spTree>
    <p:extLst>
      <p:ext uri="{BB962C8B-B14F-4D97-AF65-F5344CB8AC3E}">
        <p14:creationId xmlns:p14="http://schemas.microsoft.com/office/powerpoint/2010/main" val="3806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95564"/>
            <a:ext cx="10515600" cy="4160520"/>
          </a:xfrm>
        </p:spPr>
        <p:txBody>
          <a:bodyPr>
            <a:noAutofit/>
          </a:bodyPr>
          <a:lstStyle/>
          <a:p>
            <a:pPr marL="514350" marR="0" indent="-514350">
              <a:spcBef>
                <a:spcPts val="0"/>
              </a:spcBef>
              <a:spcAft>
                <a:spcPts val="0"/>
              </a:spcAft>
              <a:buFont typeface="+mj-lt"/>
              <a:buAutoNum type="alphaUcPeriod" startAt="2"/>
            </a:pPr>
            <a:r>
              <a:rPr lang="en-US" b="1" dirty="0">
                <a:effectLst/>
                <a:ea typeface="Calibri" panose="020F0502020204030204" pitchFamily="34" charset="0"/>
                <a:cs typeface="Times New Roman" panose="02020603050405020304" pitchFamily="18" charset="0"/>
              </a:rPr>
              <a:t>Jesus was honored by the women who supported His ministry </a:t>
            </a:r>
            <a:r>
              <a:rPr lang="en-US" b="1" i="1" dirty="0">
                <a:effectLst/>
                <a:ea typeface="Calibri" panose="020F0502020204030204" pitchFamily="34" charset="0"/>
                <a:cs typeface="Times New Roman" panose="02020603050405020304" pitchFamily="18" charset="0"/>
              </a:rPr>
              <a:t>(54-56)</a:t>
            </a:r>
          </a:p>
          <a:p>
            <a:pPr marL="0" marR="0" indent="0">
              <a:spcBef>
                <a:spcPts val="0"/>
              </a:spcBef>
              <a:spcAft>
                <a:spcPts val="0"/>
              </a:spcAft>
              <a:buNone/>
            </a:pPr>
            <a:endParaRPr lang="en-US" b="1"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b="1" dirty="0">
                <a:solidFill>
                  <a:srgbClr val="FF0000"/>
                </a:solidFill>
                <a:effectLst/>
                <a:ea typeface="Calibri" panose="020F0502020204030204" pitchFamily="34" charset="0"/>
                <a:cs typeface="Times New Roman" panose="02020603050405020304" pitchFamily="18" charset="0"/>
              </a:rPr>
              <a:t>54</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It was the day of Preparation, and the Sabbath was beginning</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55</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The women who had come with him from Galilee followed and saw the tomb and how his body was laid</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56</a:t>
            </a:r>
            <a:r>
              <a:rPr lang="en-US" b="1" dirty="0">
                <a:effectLst/>
                <a:ea typeface="Calibri" panose="020F0502020204030204" pitchFamily="34" charset="0"/>
                <a:cs typeface="Times New Roman" panose="02020603050405020304" pitchFamily="18" charset="0"/>
              </a:rPr>
              <a:t> </a:t>
            </a:r>
            <a:r>
              <a:rPr lang="en-US" b="1" i="1" dirty="0">
                <a:solidFill>
                  <a:srgbClr val="0070C0"/>
                </a:solidFill>
                <a:effectLst/>
                <a:ea typeface="Calibri" panose="020F0502020204030204" pitchFamily="34" charset="0"/>
                <a:cs typeface="Times New Roman" panose="02020603050405020304" pitchFamily="18" charset="0"/>
              </a:rPr>
              <a:t>Then they returned and prepared spices and ointments. On the Sabbath they rested according to the commandment</a:t>
            </a:r>
            <a:r>
              <a:rPr lang="en-US" b="1" dirty="0">
                <a:solidFill>
                  <a:srgbClr val="0070C0"/>
                </a:solidFill>
                <a:effectLst/>
                <a:ea typeface="Calibri" panose="020F0502020204030204" pitchFamily="34" charset="0"/>
                <a:cs typeface="Times New Roman" panose="02020603050405020304" pitchFamily="18" charset="0"/>
              </a:rPr>
              <a:t>. </a:t>
            </a:r>
          </a:p>
          <a:p>
            <a:pPr marL="0" indent="0">
              <a:spcBef>
                <a:spcPts val="0"/>
              </a:spcBef>
              <a:buNone/>
            </a:pPr>
            <a:endParaRPr lang="en-US" sz="4000" b="1" dirty="0">
              <a:solidFill>
                <a:srgbClr val="C00000"/>
              </a:solidFill>
            </a:endParaRPr>
          </a:p>
        </p:txBody>
      </p:sp>
    </p:spTree>
    <p:extLst>
      <p:ext uri="{BB962C8B-B14F-4D97-AF65-F5344CB8AC3E}">
        <p14:creationId xmlns:p14="http://schemas.microsoft.com/office/powerpoint/2010/main" val="263467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575D3-F846-416A-8F6D-0DE4AEF8DBD5}"/>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Jesus was honored by the living in His death </a:t>
            </a:r>
            <a:r>
              <a:rPr lang="en-US" sz="3600" b="1" i="1" dirty="0">
                <a:effectLst/>
                <a:ea typeface="Calibri" panose="020F0502020204030204" pitchFamily="34" charset="0"/>
              </a:rPr>
              <a:t>(verses 50-56)</a:t>
            </a:r>
            <a:endParaRPr lang="en-US" sz="3600" i="1" dirty="0"/>
          </a:p>
        </p:txBody>
      </p:sp>
      <p:sp>
        <p:nvSpPr>
          <p:cNvPr id="3" name="Content Placeholder 2">
            <a:extLst>
              <a:ext uri="{FF2B5EF4-FFF2-40B4-BE49-F238E27FC236}">
                <a16:creationId xmlns:a16="http://schemas.microsoft.com/office/drawing/2014/main" id="{70DFC14D-D8D4-4BFE-A0DA-FD5DE4813585}"/>
              </a:ext>
            </a:extLst>
          </p:cNvPr>
          <p:cNvSpPr>
            <a:spLocks noGrp="1"/>
          </p:cNvSpPr>
          <p:nvPr>
            <p:ph idx="1"/>
          </p:nvPr>
        </p:nvSpPr>
        <p:spPr>
          <a:xfrm>
            <a:off x="838200" y="2095564"/>
            <a:ext cx="10515600" cy="4160520"/>
          </a:xfrm>
        </p:spPr>
        <p:txBody>
          <a:bodyPr>
            <a:noAutofit/>
          </a:bodyPr>
          <a:lstStyle/>
          <a:p>
            <a:pPr marL="514350" marR="0" indent="-514350">
              <a:spcBef>
                <a:spcPts val="0"/>
              </a:spcBef>
              <a:spcAft>
                <a:spcPts val="0"/>
              </a:spcAft>
              <a:buFont typeface="+mj-lt"/>
              <a:buAutoNum type="alphaUcPeriod" startAt="2"/>
            </a:pPr>
            <a:r>
              <a:rPr lang="en-US" b="1" dirty="0">
                <a:effectLst/>
                <a:ea typeface="Calibri" panose="020F0502020204030204" pitchFamily="34" charset="0"/>
                <a:cs typeface="Times New Roman" panose="02020603050405020304" pitchFamily="18" charset="0"/>
              </a:rPr>
              <a:t>Jesus was honored by the women who supported His ministry </a:t>
            </a:r>
            <a:r>
              <a:rPr lang="en-US" b="1" i="1" dirty="0">
                <a:effectLst/>
                <a:ea typeface="Calibri" panose="020F0502020204030204" pitchFamily="34" charset="0"/>
                <a:cs typeface="Times New Roman" panose="02020603050405020304" pitchFamily="18" charset="0"/>
              </a:rPr>
              <a:t>(54-56)</a:t>
            </a:r>
          </a:p>
          <a:p>
            <a:pPr marL="0" marR="0" indent="0">
              <a:spcBef>
                <a:spcPts val="0"/>
              </a:spcBef>
              <a:spcAft>
                <a:spcPts val="0"/>
              </a:spcAft>
              <a:buNone/>
            </a:pPr>
            <a:endParaRPr lang="en-US" b="1" dirty="0">
              <a:effectLst/>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400" b="1" dirty="0">
                <a:solidFill>
                  <a:srgbClr val="FF0000"/>
                </a:solidFill>
                <a:effectLst/>
                <a:ea typeface="Calibri" panose="020F0502020204030204" pitchFamily="34" charset="0"/>
                <a:cs typeface="Times New Roman" panose="02020603050405020304" pitchFamily="18" charset="0"/>
              </a:rPr>
              <a:t>54</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It was the day of Preparation, and the Sabbath was beginning</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55</a:t>
            </a:r>
            <a:r>
              <a:rPr lang="en-US" b="1" dirty="0">
                <a:effectLst/>
                <a:ea typeface="Calibri" panose="020F0502020204030204" pitchFamily="34" charset="0"/>
                <a:cs typeface="Times New Roman" panose="02020603050405020304" pitchFamily="18" charset="0"/>
              </a:rPr>
              <a:t> </a:t>
            </a:r>
            <a:r>
              <a:rPr lang="en-US" b="1" i="1" dirty="0">
                <a:solidFill>
                  <a:srgbClr val="0070C0"/>
                </a:solidFill>
                <a:effectLst/>
                <a:ea typeface="Calibri" panose="020F0502020204030204" pitchFamily="34" charset="0"/>
                <a:cs typeface="Times New Roman" panose="02020603050405020304" pitchFamily="18" charset="0"/>
              </a:rPr>
              <a:t>The women </a:t>
            </a:r>
            <a:r>
              <a:rPr lang="en-US" b="1" i="1" dirty="0">
                <a:effectLst/>
                <a:ea typeface="Calibri" panose="020F0502020204030204" pitchFamily="34" charset="0"/>
                <a:cs typeface="Times New Roman" panose="02020603050405020304" pitchFamily="18" charset="0"/>
              </a:rPr>
              <a:t>who had come with him from Galilee followed and </a:t>
            </a:r>
            <a:r>
              <a:rPr lang="en-US" b="1" i="1" dirty="0">
                <a:solidFill>
                  <a:srgbClr val="0070C0"/>
                </a:solidFill>
                <a:effectLst/>
                <a:ea typeface="Calibri" panose="020F0502020204030204" pitchFamily="34" charset="0"/>
                <a:cs typeface="Times New Roman" panose="02020603050405020304" pitchFamily="18" charset="0"/>
              </a:rPr>
              <a:t>saw the tomb and how his body was laid</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56</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Then they returned and prepared spices and ointments. On the Sabbath they rested according to the commandment</a:t>
            </a:r>
            <a:r>
              <a:rPr lang="en-US" b="1" dirty="0">
                <a:effectLst/>
                <a:ea typeface="Calibri" panose="020F0502020204030204" pitchFamily="34" charset="0"/>
                <a:cs typeface="Times New Roman" panose="02020603050405020304" pitchFamily="18" charset="0"/>
              </a:rPr>
              <a:t>. </a:t>
            </a:r>
          </a:p>
          <a:p>
            <a:pPr marL="0" indent="0">
              <a:spcBef>
                <a:spcPts val="0"/>
              </a:spcBef>
              <a:buNone/>
            </a:pPr>
            <a:endParaRPr lang="en-US" sz="4000" b="1" dirty="0">
              <a:solidFill>
                <a:srgbClr val="C00000"/>
              </a:solidFill>
            </a:endParaRPr>
          </a:p>
        </p:txBody>
      </p:sp>
    </p:spTree>
    <p:extLst>
      <p:ext uri="{BB962C8B-B14F-4D97-AF65-F5344CB8AC3E}">
        <p14:creationId xmlns:p14="http://schemas.microsoft.com/office/powerpoint/2010/main" val="904252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424D0-AB4D-41B1-B80D-44B9AEFCCEDB}"/>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a:t>
            </a:r>
            <a:r>
              <a:rPr lang="en-US" sz="3600" b="1" dirty="0">
                <a:effectLst/>
                <a:ea typeface="Calibri" panose="020F0502020204030204" pitchFamily="34" charset="0"/>
              </a:rPr>
              <a:t> Jesus honored the living with faith in His resurrection </a:t>
            </a:r>
            <a:r>
              <a:rPr lang="en-US" sz="3600" b="1" i="1" dirty="0">
                <a:effectLst/>
                <a:ea typeface="Calibri" panose="020F0502020204030204" pitchFamily="34" charset="0"/>
              </a:rPr>
              <a:t>(verses 1-12)</a:t>
            </a:r>
            <a:endParaRPr lang="en-US" sz="3600" i="1" dirty="0"/>
          </a:p>
        </p:txBody>
      </p:sp>
      <p:sp>
        <p:nvSpPr>
          <p:cNvPr id="3" name="Content Placeholder 2">
            <a:extLst>
              <a:ext uri="{FF2B5EF4-FFF2-40B4-BE49-F238E27FC236}">
                <a16:creationId xmlns:a16="http://schemas.microsoft.com/office/drawing/2014/main" id="{303F6B12-1018-402B-81A6-C0169308791B}"/>
              </a:ext>
            </a:extLst>
          </p:cNvPr>
          <p:cNvSpPr>
            <a:spLocks noGrp="1"/>
          </p:cNvSpPr>
          <p:nvPr>
            <p:ph idx="1"/>
          </p:nvPr>
        </p:nvSpPr>
        <p:spPr>
          <a:xfrm>
            <a:off x="838200" y="2011679"/>
            <a:ext cx="10515600" cy="4698039"/>
          </a:xfrm>
        </p:spPr>
        <p:txBody>
          <a:bodyPr>
            <a:normAutofit lnSpcReduction="10000"/>
          </a:bodyPr>
          <a:lstStyle/>
          <a:p>
            <a:pPr marL="514350" marR="0" indent="-514350">
              <a:spcBef>
                <a:spcPts val="0"/>
              </a:spcBef>
              <a:spcAft>
                <a:spcPts val="0"/>
              </a:spcAft>
              <a:buFont typeface="+mj-lt"/>
              <a:buAutoNum type="alphaUcPeriod"/>
            </a:pPr>
            <a:r>
              <a:rPr lang="en-US" b="1" dirty="0"/>
              <a:t>This was true for the women who supported His ministry </a:t>
            </a:r>
            <a:r>
              <a:rPr lang="en-US" b="1" i="1" dirty="0"/>
              <a:t>(1-8)</a:t>
            </a:r>
          </a:p>
          <a:p>
            <a:pPr marL="0" indent="0">
              <a:buNone/>
            </a:pPr>
            <a:r>
              <a:rPr lang="en-US" sz="2400" b="1" dirty="0">
                <a:solidFill>
                  <a:srgbClr val="FF0000"/>
                </a:solidFill>
              </a:rPr>
              <a:t>1</a:t>
            </a:r>
            <a:r>
              <a:rPr lang="en-US" b="1" dirty="0"/>
              <a:t> </a:t>
            </a:r>
            <a:r>
              <a:rPr lang="en-US" b="1" i="1" dirty="0"/>
              <a:t>But </a:t>
            </a:r>
            <a:r>
              <a:rPr lang="en-US" b="1" i="1" dirty="0">
                <a:solidFill>
                  <a:srgbClr val="0070C0"/>
                </a:solidFill>
              </a:rPr>
              <a:t>on the first day of the week, at early dawn</a:t>
            </a:r>
            <a:r>
              <a:rPr lang="en-US" b="1" i="1" dirty="0"/>
              <a:t>, they went to the tomb, taking the spices they had prepared.</a:t>
            </a:r>
            <a:r>
              <a:rPr lang="en-US" b="1" dirty="0"/>
              <a:t> </a:t>
            </a:r>
            <a:r>
              <a:rPr lang="en-US" sz="2400" b="1" dirty="0">
                <a:solidFill>
                  <a:srgbClr val="FF0000"/>
                </a:solidFill>
              </a:rPr>
              <a:t>2</a:t>
            </a:r>
            <a:r>
              <a:rPr lang="en-US" b="1" dirty="0"/>
              <a:t> </a:t>
            </a:r>
            <a:r>
              <a:rPr lang="en-US" b="1" i="1" dirty="0"/>
              <a:t>And they found the stone rolled away from the tomb, </a:t>
            </a:r>
            <a:r>
              <a:rPr lang="en-US" sz="2400" b="1" dirty="0">
                <a:solidFill>
                  <a:srgbClr val="FF0000"/>
                </a:solidFill>
              </a:rPr>
              <a:t>3</a:t>
            </a:r>
            <a:r>
              <a:rPr lang="en-US" b="1" dirty="0"/>
              <a:t> </a:t>
            </a:r>
            <a:r>
              <a:rPr lang="en-US" b="1" i="1" dirty="0"/>
              <a:t>but when they went in they did not find the body of the Lord Jesus. </a:t>
            </a:r>
            <a:r>
              <a:rPr lang="en-US" sz="2400" b="1" dirty="0">
                <a:solidFill>
                  <a:srgbClr val="FF0000"/>
                </a:solidFill>
              </a:rPr>
              <a:t>4</a:t>
            </a:r>
            <a:r>
              <a:rPr lang="en-US" b="1" dirty="0"/>
              <a:t> </a:t>
            </a:r>
            <a:r>
              <a:rPr lang="en-US" b="1" i="1" dirty="0"/>
              <a:t>While they were perplexed about this, behold, two men stood by them in dazzling apparel. </a:t>
            </a:r>
            <a:r>
              <a:rPr lang="en-US" sz="2400" b="1" dirty="0">
                <a:solidFill>
                  <a:srgbClr val="FF0000"/>
                </a:solidFill>
              </a:rPr>
              <a:t>5</a:t>
            </a:r>
            <a:r>
              <a:rPr lang="en-US" b="1" dirty="0"/>
              <a:t> </a:t>
            </a:r>
            <a:r>
              <a:rPr lang="en-US" b="1" i="1" dirty="0"/>
              <a:t>And as they were frightened and bowed their faces to the ground, the men said to them, “Why do you seek the living among the dead?</a:t>
            </a:r>
          </a:p>
        </p:txBody>
      </p:sp>
    </p:spTree>
    <p:extLst>
      <p:ext uri="{BB962C8B-B14F-4D97-AF65-F5344CB8AC3E}">
        <p14:creationId xmlns:p14="http://schemas.microsoft.com/office/powerpoint/2010/main" val="311982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u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1053</TotalTime>
  <Words>2290</Words>
  <Application>Microsoft Macintosh PowerPoint</Application>
  <PresentationFormat>Widescreen</PresentationFormat>
  <Paragraphs>82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Gothic</vt:lpstr>
      <vt:lpstr>BrushVTI</vt:lpstr>
      <vt:lpstr>PowerPoint Presentation</vt:lpstr>
      <vt:lpstr> “Blessed are those who have not seen and yet have believed”</vt:lpstr>
      <vt:lpstr>I. Jesus was honored by the living in His death (verses 50-56)</vt:lpstr>
      <vt:lpstr>I. Jesus was honored by the living in His death (verses 50-56)</vt:lpstr>
      <vt:lpstr>I. Jesus was honored by the living in His death (verses 50-56)</vt:lpstr>
      <vt:lpstr>I. Jesus was honored by the living in His death (verses 50-56)</vt:lpstr>
      <vt:lpstr>I. Jesus was honored by the living in His death (verses 50-56)</vt:lpstr>
      <vt:lpstr>I. Jesus was honored by the living in His death (verses 50-56)</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 Jesus honored the living with faith in His resurrection (verses 1-12)</vt:lpstr>
      <vt:lpstr>III. “Blessed are those who have not seen and yet have believed.” (John 20:24-29)</vt:lpstr>
      <vt:lpstr>III. “Blessed are those who have not seen and yet have believed.” (John 20:29)</vt:lpstr>
      <vt:lpstr>III. “Blessed are those who have not seen and yet have believed.” (John 20:29)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Dorian Mullings</cp:lastModifiedBy>
  <cp:revision>64</cp:revision>
  <dcterms:created xsi:type="dcterms:W3CDTF">2020-03-26T18:56:14Z</dcterms:created>
  <dcterms:modified xsi:type="dcterms:W3CDTF">2021-04-06T05:27:57Z</dcterms:modified>
</cp:coreProperties>
</file>