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5"/>
  </p:notesMasterIdLst>
  <p:sldIdLst>
    <p:sldId id="534" r:id="rId2"/>
    <p:sldId id="289" r:id="rId3"/>
    <p:sldId id="279" r:id="rId4"/>
    <p:sldId id="312" r:id="rId5"/>
    <p:sldId id="313" r:id="rId6"/>
    <p:sldId id="310" r:id="rId7"/>
    <p:sldId id="314" r:id="rId8"/>
    <p:sldId id="315" r:id="rId9"/>
    <p:sldId id="311" r:id="rId10"/>
    <p:sldId id="281" r:id="rId11"/>
    <p:sldId id="316" r:id="rId12"/>
    <p:sldId id="284" r:id="rId13"/>
    <p:sldId id="31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5E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1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1572ED-DCF0-4704-A939-7BED94815564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2D89D-B35A-48BA-B643-15CC34A4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105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4/11/2021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588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4/11/2021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157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4/11/2021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079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4/11/2021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966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4/11/2021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663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4/11/2021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893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4/11/2021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426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4/11/2021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239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4/11/2021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96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4/11/2021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706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4/11/2021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74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4/11/2021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37549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4167037"/>
            <a:ext cx="5876985" cy="147501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The Renewed Mind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5574820"/>
            <a:ext cx="5152632" cy="1170225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A sermon series from Romans 12-16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1A4BEC-2048-4352-938D-9D7DC426BBE9}"/>
              </a:ext>
            </a:extLst>
          </p:cNvPr>
          <p:cNvSpPr txBox="1"/>
          <p:nvPr/>
        </p:nvSpPr>
        <p:spPr>
          <a:xfrm>
            <a:off x="7103630" y="2758586"/>
            <a:ext cx="463654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2020104020203"/>
                <a:ea typeface="Calibri" panose="020F0502020204030204" pitchFamily="34" charset="0"/>
                <a:cs typeface="+mn-cs"/>
              </a:rPr>
              <a:t>“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2020104020203"/>
                <a:ea typeface="Calibri" panose="020F0502020204030204" pitchFamily="34" charset="0"/>
                <a:cs typeface="+mn-cs"/>
              </a:rPr>
              <a:t>For he who sanctifies and those who are sanctified all have one source. That is why 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1CADE4">
                    <a:lumMod val="40000"/>
                    <a:lumOff val="60000"/>
                  </a:srgbClr>
                </a:solidFill>
                <a:effectLst/>
                <a:uLnTx/>
                <a:uFillTx/>
                <a:latin typeface="Franklin Gothic Book" panose="020B0502020104020203"/>
                <a:ea typeface="Calibri" panose="020F0502020204030204" pitchFamily="34" charset="0"/>
                <a:cs typeface="+mn-cs"/>
              </a:rPr>
              <a:t>he is not ashamed to call them brothers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2020104020203"/>
                <a:ea typeface="Calibri" panose="020F0502020204030204" pitchFamily="34" charset="0"/>
                <a:cs typeface="+mn-cs"/>
              </a:rPr>
              <a:t>, saying, ‘I will tell of your name to my brothers; in the midst of the congregation, I will sing your praise.’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2020104020203"/>
                <a:ea typeface="Calibri" panose="020F0502020204030204" pitchFamily="34" charset="0"/>
                <a:cs typeface="+mn-cs"/>
              </a:rPr>
              <a:t>”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Franklin Gothic Book" panose="020B0502020104020203"/>
                <a:ea typeface="Calibri" panose="020F0502020204030204" pitchFamily="34" charset="0"/>
                <a:cs typeface="+mn-cs"/>
              </a:rPr>
              <a:t>Hebrews 2:11-12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Franklin Gothic Book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DD950-4C22-4F00-ABB1-6E310A2B5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II.</a:t>
            </a:r>
            <a:r>
              <a:rPr lang="en-US" sz="3200" b="1" dirty="0">
                <a:effectLst/>
                <a:ea typeface="Calibri" panose="020F0502020204030204" pitchFamily="34" charset="0"/>
              </a:rPr>
              <a:t> When the body grows together in truth, the blessings of the gospel are shared </a:t>
            </a:r>
            <a:r>
              <a:rPr lang="en-US" sz="3200" b="1" i="1" dirty="0">
                <a:effectLst/>
                <a:ea typeface="Calibri" panose="020F0502020204030204" pitchFamily="34" charset="0"/>
              </a:rPr>
              <a:t>(verses 5-6)</a:t>
            </a:r>
            <a:endParaRPr lang="en-US" sz="32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5768C-575F-4CC9-91B7-7C708DA48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40863"/>
            <a:ext cx="11029615" cy="41997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5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i="1" dirty="0">
                <a:solidFill>
                  <a:schemeClr val="tx1"/>
                </a:solidFill>
              </a:rPr>
              <a:t>May the God of endurance and encouragement grant you to </a:t>
            </a:r>
            <a:r>
              <a:rPr lang="en-US" sz="2800" b="1" i="1" dirty="0">
                <a:solidFill>
                  <a:srgbClr val="0070C0"/>
                </a:solidFill>
              </a:rPr>
              <a:t>live in such harmony with one another</a:t>
            </a:r>
            <a:r>
              <a:rPr lang="en-US" sz="2800" b="1" i="1" dirty="0">
                <a:solidFill>
                  <a:schemeClr val="tx1"/>
                </a:solidFill>
              </a:rPr>
              <a:t>, </a:t>
            </a:r>
            <a:r>
              <a:rPr lang="en-US" sz="2800" b="1" i="1" dirty="0">
                <a:solidFill>
                  <a:srgbClr val="0070C0"/>
                </a:solidFill>
              </a:rPr>
              <a:t>in accord with Christ Jesus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400" b="1" dirty="0">
                <a:solidFill>
                  <a:srgbClr val="FF0000"/>
                </a:solidFill>
              </a:rPr>
              <a:t>6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i="1" dirty="0">
                <a:solidFill>
                  <a:schemeClr val="tx1"/>
                </a:solidFill>
              </a:rPr>
              <a:t>that together you may with one voice glorify the God and Father of our Lord Jesus Christ</a:t>
            </a:r>
            <a:r>
              <a:rPr lang="en-US" sz="2800" b="1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6576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DD950-4C22-4F00-ABB1-6E310A2B5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II.</a:t>
            </a:r>
            <a:r>
              <a:rPr lang="en-US" sz="3200" b="1" dirty="0">
                <a:effectLst/>
                <a:ea typeface="Calibri" panose="020F0502020204030204" pitchFamily="34" charset="0"/>
              </a:rPr>
              <a:t> When the body grows together in truth, the blessings of the gospel are shared </a:t>
            </a:r>
            <a:r>
              <a:rPr lang="en-US" sz="3200" b="1" i="1" dirty="0">
                <a:effectLst/>
                <a:ea typeface="Calibri" panose="020F0502020204030204" pitchFamily="34" charset="0"/>
              </a:rPr>
              <a:t>(verses 5-6)</a:t>
            </a:r>
            <a:endParaRPr lang="en-US" sz="32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5768C-575F-4CC9-91B7-7C708DA48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40863"/>
            <a:ext cx="11029615" cy="41997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5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i="1" dirty="0">
                <a:solidFill>
                  <a:schemeClr val="tx1"/>
                </a:solidFill>
              </a:rPr>
              <a:t>May the God of endurance and encouragement grant you to live in such harmony with one another, </a:t>
            </a:r>
            <a:r>
              <a:rPr lang="en-US" sz="2800" b="1" i="1" dirty="0">
                <a:solidFill>
                  <a:srgbClr val="0070C0"/>
                </a:solidFill>
              </a:rPr>
              <a:t>in accord with Christ Jesus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400" b="1" dirty="0">
                <a:solidFill>
                  <a:srgbClr val="FF0000"/>
                </a:solidFill>
              </a:rPr>
              <a:t>6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i="1" dirty="0">
                <a:solidFill>
                  <a:schemeClr val="tx1"/>
                </a:solidFill>
              </a:rPr>
              <a:t>that </a:t>
            </a:r>
            <a:r>
              <a:rPr lang="en-US" sz="2800" b="1" i="1" dirty="0">
                <a:solidFill>
                  <a:srgbClr val="0070C0"/>
                </a:solidFill>
              </a:rPr>
              <a:t>together</a:t>
            </a:r>
            <a:r>
              <a:rPr lang="en-US" sz="2800" b="1" i="1" dirty="0">
                <a:solidFill>
                  <a:schemeClr val="tx1"/>
                </a:solidFill>
              </a:rPr>
              <a:t> you may </a:t>
            </a:r>
            <a:r>
              <a:rPr lang="en-US" sz="2800" b="1" i="1" dirty="0">
                <a:solidFill>
                  <a:srgbClr val="7030A0"/>
                </a:solidFill>
              </a:rPr>
              <a:t>with one voice glorify the God and Father of our Lord Jesus Christ</a:t>
            </a:r>
            <a:r>
              <a:rPr lang="en-US" sz="2800" b="1" dirty="0">
                <a:solidFill>
                  <a:schemeClr val="tx1"/>
                </a:solidFill>
              </a:rPr>
              <a:t>. 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“</a:t>
            </a:r>
            <a:r>
              <a:rPr lang="en-US" sz="2800" b="1" i="1" u="sng" dirty="0">
                <a:solidFill>
                  <a:srgbClr val="7030A0"/>
                </a:solidFill>
              </a:rPr>
              <a:t>with one mind</a:t>
            </a:r>
            <a:r>
              <a:rPr lang="en-US" sz="2800" b="1" dirty="0">
                <a:solidFill>
                  <a:srgbClr val="7030A0"/>
                </a:solidFill>
              </a:rPr>
              <a:t> in one mouth, glorify the God and Father of our Lord Jesus Christ</a:t>
            </a:r>
            <a:r>
              <a:rPr lang="en-US" sz="2800" b="1" dirty="0">
                <a:solidFill>
                  <a:schemeClr val="tx1"/>
                </a:solidFill>
              </a:rPr>
              <a:t>.” </a:t>
            </a:r>
            <a:r>
              <a:rPr lang="en-US" sz="2800" b="1" dirty="0">
                <a:solidFill>
                  <a:srgbClr val="C00000"/>
                </a:solidFill>
              </a:rPr>
              <a:t>Greek Text literal</a:t>
            </a:r>
            <a:endParaRPr lang="en-US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506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DD950-4C22-4F00-ABB1-6E310A2B5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13369"/>
            <a:ext cx="11029616" cy="118872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III.</a:t>
            </a:r>
            <a:r>
              <a:rPr lang="en-US" sz="3200" b="1" dirty="0">
                <a:effectLst/>
                <a:ea typeface="Calibri" panose="020F0502020204030204" pitchFamily="34" charset="0"/>
              </a:rPr>
              <a:t> Share the blessings of the gospel! </a:t>
            </a:r>
            <a:r>
              <a:rPr lang="en-US" sz="3200" b="1" i="1" dirty="0">
                <a:effectLst/>
                <a:ea typeface="Calibri" panose="020F0502020204030204" pitchFamily="34" charset="0"/>
              </a:rPr>
              <a:t>(verse 7)</a:t>
            </a:r>
            <a:endParaRPr lang="en-US" sz="32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5768C-575F-4CC9-91B7-7C708DA48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40863"/>
            <a:ext cx="11029615" cy="41464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“</a:t>
            </a:r>
            <a:r>
              <a:rPr lang="en-US" sz="2800" b="1" i="1" dirty="0">
                <a:solidFill>
                  <a:srgbClr val="0070C0"/>
                </a:solidFill>
              </a:rPr>
              <a:t>welcome</a:t>
            </a:r>
            <a:r>
              <a:rPr lang="en-US" sz="2800" b="1" i="1" dirty="0">
                <a:solidFill>
                  <a:schemeClr val="tx1"/>
                </a:solidFill>
              </a:rPr>
              <a:t>… the one who is weak in faith.</a:t>
            </a:r>
            <a:r>
              <a:rPr lang="en-US" sz="2800" b="1" dirty="0">
                <a:solidFill>
                  <a:schemeClr val="tx1"/>
                </a:solidFill>
              </a:rPr>
              <a:t>” </a:t>
            </a:r>
            <a:r>
              <a:rPr lang="en-US" sz="2800" b="1" dirty="0">
                <a:solidFill>
                  <a:srgbClr val="C00000"/>
                </a:solidFill>
              </a:rPr>
              <a:t>Romans 14:1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“</a:t>
            </a:r>
            <a:r>
              <a:rPr lang="en-US" sz="2800" b="1" i="1" dirty="0">
                <a:solidFill>
                  <a:schemeClr val="tx1"/>
                </a:solidFill>
              </a:rPr>
              <a:t>God has </a:t>
            </a:r>
            <a:r>
              <a:rPr lang="en-US" sz="2800" b="1" i="1" dirty="0">
                <a:solidFill>
                  <a:srgbClr val="0070C0"/>
                </a:solidFill>
              </a:rPr>
              <a:t>welcomed</a:t>
            </a:r>
            <a:r>
              <a:rPr lang="en-US" sz="2800" b="1" i="1" dirty="0">
                <a:solidFill>
                  <a:schemeClr val="tx1"/>
                </a:solidFill>
              </a:rPr>
              <a:t> him [the strong].” </a:t>
            </a:r>
            <a:r>
              <a:rPr lang="en-US" sz="2800" b="1" dirty="0">
                <a:solidFill>
                  <a:srgbClr val="C00000"/>
                </a:solidFill>
              </a:rPr>
              <a:t>Romans 14:3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7</a:t>
            </a:r>
            <a:r>
              <a:rPr lang="en-US" sz="2800" b="1" dirty="0"/>
              <a:t> </a:t>
            </a:r>
            <a:r>
              <a:rPr lang="en-US" sz="2800" b="1" i="1" dirty="0">
                <a:solidFill>
                  <a:schemeClr val="tx1"/>
                </a:solidFill>
              </a:rPr>
              <a:t>Therefore </a:t>
            </a:r>
            <a:r>
              <a:rPr lang="en-US" sz="2800" b="1" i="1" dirty="0">
                <a:solidFill>
                  <a:srgbClr val="0070C0"/>
                </a:solidFill>
              </a:rPr>
              <a:t>welcome</a:t>
            </a:r>
            <a:r>
              <a:rPr lang="en-US" sz="2800" b="1" i="1" dirty="0">
                <a:solidFill>
                  <a:schemeClr val="tx1"/>
                </a:solidFill>
              </a:rPr>
              <a:t> one another as Christ has </a:t>
            </a:r>
            <a:r>
              <a:rPr lang="en-US" sz="2800" b="1" i="1" dirty="0">
                <a:solidFill>
                  <a:srgbClr val="0070C0"/>
                </a:solidFill>
              </a:rPr>
              <a:t>welcomed</a:t>
            </a:r>
            <a:r>
              <a:rPr lang="en-US" sz="2800" b="1" i="1" dirty="0">
                <a:solidFill>
                  <a:schemeClr val="tx1"/>
                </a:solidFill>
              </a:rPr>
              <a:t> you, for the glory of God</a:t>
            </a:r>
            <a:r>
              <a:rPr lang="en-US" sz="2800" b="1" dirty="0">
                <a:solidFill>
                  <a:schemeClr val="tx1"/>
                </a:solidFill>
              </a:rPr>
              <a:t>.  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“</a:t>
            </a:r>
            <a:r>
              <a:rPr lang="en-US" sz="2800" b="1" i="1" dirty="0">
                <a:solidFill>
                  <a:schemeClr val="tx1"/>
                </a:solidFill>
              </a:rPr>
              <a:t>I have no greater joy than to hear that my children are walking in the truth.</a:t>
            </a:r>
            <a:r>
              <a:rPr lang="en-US" sz="2800" b="1" dirty="0">
                <a:solidFill>
                  <a:schemeClr val="tx1"/>
                </a:solidFill>
              </a:rPr>
              <a:t>” </a:t>
            </a:r>
            <a:r>
              <a:rPr lang="en-US" sz="2800" b="1" dirty="0">
                <a:solidFill>
                  <a:srgbClr val="C00000"/>
                </a:solidFill>
              </a:rPr>
              <a:t>3 John 4</a:t>
            </a:r>
            <a:endParaRPr lang="en-US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443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DD950-4C22-4F00-ABB1-6E310A2B5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13369"/>
            <a:ext cx="11029616" cy="118872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III.</a:t>
            </a:r>
            <a:r>
              <a:rPr lang="en-US" sz="3200" b="1" dirty="0">
                <a:effectLst/>
                <a:ea typeface="Calibri" panose="020F0502020204030204" pitchFamily="34" charset="0"/>
              </a:rPr>
              <a:t> Share the blessings of the gospel! </a:t>
            </a:r>
            <a:r>
              <a:rPr lang="en-US" sz="3200" b="1" i="1" dirty="0">
                <a:effectLst/>
                <a:ea typeface="Calibri" panose="020F0502020204030204" pitchFamily="34" charset="0"/>
              </a:rPr>
              <a:t>(verse 7)</a:t>
            </a:r>
            <a:endParaRPr lang="en-US" sz="32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5768C-575F-4CC9-91B7-7C708DA48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40863"/>
            <a:ext cx="11029615" cy="41464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7</a:t>
            </a:r>
            <a:r>
              <a:rPr lang="en-US" sz="2800" b="1" dirty="0"/>
              <a:t> </a:t>
            </a:r>
            <a:r>
              <a:rPr lang="en-US" sz="2800" b="1" i="1" dirty="0">
                <a:solidFill>
                  <a:schemeClr val="tx1"/>
                </a:solidFill>
              </a:rPr>
              <a:t>Therefore </a:t>
            </a:r>
            <a:r>
              <a:rPr lang="en-US" sz="2800" b="1" i="1" dirty="0">
                <a:solidFill>
                  <a:srgbClr val="0070C0"/>
                </a:solidFill>
              </a:rPr>
              <a:t>welcome one another as Christ has welcomed you</a:t>
            </a:r>
            <a:r>
              <a:rPr lang="en-US" sz="2800" b="1" i="1" dirty="0">
                <a:solidFill>
                  <a:schemeClr val="tx1"/>
                </a:solidFill>
              </a:rPr>
              <a:t>, </a:t>
            </a:r>
            <a:r>
              <a:rPr lang="en-US" sz="2800" b="1" i="1" dirty="0">
                <a:solidFill>
                  <a:srgbClr val="7030A0"/>
                </a:solidFill>
              </a:rPr>
              <a:t>for the glory of God</a:t>
            </a:r>
            <a:r>
              <a:rPr lang="en-US" sz="2800" b="1" dirty="0">
                <a:solidFill>
                  <a:schemeClr val="tx1"/>
                </a:solidFill>
              </a:rPr>
              <a:t>. 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“</a:t>
            </a:r>
            <a:r>
              <a:rPr lang="en-US" sz="2800" b="1" i="1" dirty="0">
                <a:solidFill>
                  <a:schemeClr val="tx1"/>
                </a:solidFill>
              </a:rPr>
              <a:t>To the weak I became weak, that I might win the weak. I have become all things to all people, that by all means I might save some</a:t>
            </a:r>
            <a:r>
              <a:rPr lang="en-US" sz="2800" b="1" dirty="0">
                <a:solidFill>
                  <a:schemeClr val="tx1"/>
                </a:solidFill>
              </a:rPr>
              <a:t>.” </a:t>
            </a:r>
            <a:r>
              <a:rPr lang="en-US" sz="2800" b="1" dirty="0">
                <a:solidFill>
                  <a:srgbClr val="C00000"/>
                </a:solidFill>
              </a:rPr>
              <a:t>1 Corinthians 9:22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“</a:t>
            </a:r>
            <a:r>
              <a:rPr lang="en-US" sz="2800" b="1" i="1" dirty="0">
                <a:solidFill>
                  <a:schemeClr val="tx1"/>
                </a:solidFill>
              </a:rPr>
              <a:t>I do it all </a:t>
            </a:r>
            <a:r>
              <a:rPr lang="en-US" sz="2800" b="1" i="1" dirty="0">
                <a:solidFill>
                  <a:srgbClr val="0070C0"/>
                </a:solidFill>
              </a:rPr>
              <a:t>for the sake of the gospel</a:t>
            </a:r>
            <a:r>
              <a:rPr lang="en-US" sz="2800" b="1" i="1" dirty="0">
                <a:solidFill>
                  <a:schemeClr val="tx1"/>
                </a:solidFill>
              </a:rPr>
              <a:t>, that I may </a:t>
            </a:r>
            <a:r>
              <a:rPr lang="en-US" sz="2800" b="1" i="1" dirty="0">
                <a:solidFill>
                  <a:srgbClr val="0070C0"/>
                </a:solidFill>
              </a:rPr>
              <a:t>share with them in its blessings</a:t>
            </a:r>
            <a:r>
              <a:rPr lang="en-US" sz="2800" b="1" i="1" dirty="0">
                <a:solidFill>
                  <a:schemeClr val="tx1"/>
                </a:solidFill>
              </a:rPr>
              <a:t>.</a:t>
            </a:r>
            <a:r>
              <a:rPr lang="en-US" sz="2800" b="1" dirty="0">
                <a:solidFill>
                  <a:schemeClr val="tx1"/>
                </a:solidFill>
              </a:rPr>
              <a:t>” </a:t>
            </a:r>
            <a:r>
              <a:rPr lang="en-US" sz="2800" b="1" dirty="0">
                <a:solidFill>
                  <a:srgbClr val="C00000"/>
                </a:solidFill>
              </a:rPr>
              <a:t>1 Corinthians 9:23</a:t>
            </a:r>
            <a:endParaRPr lang="en-US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20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31A9F-BF08-4A98-ACA0-2F5A708EF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67164" y="0"/>
            <a:ext cx="3724836" cy="1674323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Share the blessings of the gospel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F66E8-1DAD-4322-857A-E56E59C0A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952191"/>
            <a:ext cx="3518647" cy="905809"/>
          </a:xfrm>
          <a:solidFill>
            <a:schemeClr val="tx1">
              <a:alpha val="5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chemeClr val="bg1"/>
                </a:solidFill>
              </a:rPr>
              <a:t>Romans 15:1-7</a:t>
            </a:r>
          </a:p>
        </p:txBody>
      </p:sp>
    </p:spTree>
    <p:extLst>
      <p:ext uri="{BB962C8B-B14F-4D97-AF65-F5344CB8AC3E}">
        <p14:creationId xmlns:p14="http://schemas.microsoft.com/office/powerpoint/2010/main" val="2746914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DD950-4C22-4F00-ABB1-6E310A2B5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I.</a:t>
            </a:r>
            <a:r>
              <a:rPr lang="en-US" sz="3200" b="1" dirty="0">
                <a:effectLst/>
                <a:ea typeface="Calibri" panose="020F0502020204030204" pitchFamily="34" charset="0"/>
              </a:rPr>
              <a:t> Unity comes when the body grows together in truth </a:t>
            </a:r>
            <a:r>
              <a:rPr lang="en-US" sz="3200" b="1" i="1" dirty="0">
                <a:effectLst/>
                <a:ea typeface="Calibri" panose="020F0502020204030204" pitchFamily="34" charset="0"/>
              </a:rPr>
              <a:t>(verses 1-4)</a:t>
            </a:r>
            <a:endParaRPr lang="en-US" sz="32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5768C-575F-4CC9-91B7-7C708DA48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40863"/>
            <a:ext cx="11029615" cy="4199785"/>
          </a:xfrm>
        </p:spPr>
        <p:txBody>
          <a:bodyPr>
            <a:normAutofit/>
          </a:bodyPr>
          <a:lstStyle/>
          <a:p>
            <a:pPr marL="666900" lvl="1" indent="-342900">
              <a:buFont typeface="+mj-lt"/>
              <a:buAutoNum type="alphaUcPeriod"/>
            </a:pPr>
            <a:r>
              <a:rPr lang="en-US" sz="2800" b="1" dirty="0">
                <a:solidFill>
                  <a:schemeClr val="tx1"/>
                </a:solidFill>
              </a:rPr>
              <a:t>The first step to unity is for the strong to embrace the walk of the weak </a:t>
            </a:r>
            <a:r>
              <a:rPr lang="en-US" sz="2800" b="1" i="1" dirty="0">
                <a:solidFill>
                  <a:schemeClr val="tx1"/>
                </a:solidFill>
              </a:rPr>
              <a:t>(1) </a:t>
            </a:r>
          </a:p>
          <a:p>
            <a:pPr marL="324000" lvl="1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1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i="1" dirty="0">
                <a:solidFill>
                  <a:schemeClr val="tx1"/>
                </a:solidFill>
              </a:rPr>
              <a:t>We who are </a:t>
            </a:r>
            <a:r>
              <a:rPr lang="en-US" sz="2800" b="1" i="1" dirty="0">
                <a:solidFill>
                  <a:srgbClr val="7030A0"/>
                </a:solidFill>
              </a:rPr>
              <a:t>strong</a:t>
            </a:r>
            <a:r>
              <a:rPr lang="en-US" sz="2800" b="1" i="1" dirty="0">
                <a:solidFill>
                  <a:schemeClr val="tx1"/>
                </a:solidFill>
              </a:rPr>
              <a:t> have an </a:t>
            </a:r>
            <a:r>
              <a:rPr lang="en-US" sz="2800" b="1" i="1" dirty="0">
                <a:solidFill>
                  <a:srgbClr val="0070C0"/>
                </a:solidFill>
              </a:rPr>
              <a:t>obligation to bear with the failings of the </a:t>
            </a:r>
            <a:r>
              <a:rPr lang="en-US" sz="2800" b="1" i="1" dirty="0">
                <a:solidFill>
                  <a:srgbClr val="7030A0"/>
                </a:solidFill>
              </a:rPr>
              <a:t>weak</a:t>
            </a:r>
            <a:r>
              <a:rPr lang="en-US" sz="2800" b="1" i="1" dirty="0">
                <a:solidFill>
                  <a:schemeClr val="tx1"/>
                </a:solidFill>
              </a:rPr>
              <a:t>, and not to please ourselves</a:t>
            </a:r>
            <a:r>
              <a:rPr lang="en-US" sz="2800" b="1" dirty="0">
                <a:solidFill>
                  <a:schemeClr val="tx1"/>
                </a:solidFill>
              </a:rPr>
              <a:t>. </a:t>
            </a:r>
          </a:p>
          <a:p>
            <a:pPr marL="324000" lvl="1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“…</a:t>
            </a:r>
            <a:r>
              <a:rPr lang="en-US" sz="2800" b="1" i="1" dirty="0">
                <a:solidFill>
                  <a:schemeClr val="tx1"/>
                </a:solidFill>
              </a:rPr>
              <a:t>if your brother is grieved by what you eat, you are no longer walking in love.</a:t>
            </a:r>
            <a:r>
              <a:rPr lang="en-US" sz="2800" b="1" dirty="0">
                <a:solidFill>
                  <a:schemeClr val="tx1"/>
                </a:solidFill>
              </a:rPr>
              <a:t>” </a:t>
            </a:r>
            <a:r>
              <a:rPr lang="en-US" sz="2800" b="1" dirty="0">
                <a:solidFill>
                  <a:srgbClr val="C00000"/>
                </a:solidFill>
              </a:rPr>
              <a:t>Romans 14:15</a:t>
            </a:r>
          </a:p>
          <a:p>
            <a:pPr marL="324000" lvl="1" indent="0">
              <a:buNone/>
            </a:pPr>
            <a:r>
              <a:rPr lang="en-US" sz="2800" b="1" dirty="0">
                <a:solidFill>
                  <a:srgbClr val="7030A0"/>
                </a:solidFill>
              </a:rPr>
              <a:t>Strong = “able, capable” / Weak = “powerless, unable”</a:t>
            </a:r>
            <a:endParaRPr lang="en-US" sz="4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61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DD950-4C22-4F00-ABB1-6E310A2B5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I.</a:t>
            </a:r>
            <a:r>
              <a:rPr lang="en-US" sz="3200" b="1" dirty="0">
                <a:effectLst/>
                <a:ea typeface="Calibri" panose="020F0502020204030204" pitchFamily="34" charset="0"/>
              </a:rPr>
              <a:t> Unity comes when the body grows together in truth </a:t>
            </a:r>
            <a:r>
              <a:rPr lang="en-US" sz="3200" b="1" i="1" dirty="0">
                <a:effectLst/>
                <a:ea typeface="Calibri" panose="020F0502020204030204" pitchFamily="34" charset="0"/>
              </a:rPr>
              <a:t>(verses 1-4)</a:t>
            </a:r>
            <a:endParaRPr lang="en-US" sz="32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5768C-575F-4CC9-91B7-7C708DA48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40863"/>
            <a:ext cx="11029615" cy="4199785"/>
          </a:xfrm>
        </p:spPr>
        <p:txBody>
          <a:bodyPr>
            <a:normAutofit lnSpcReduction="10000"/>
          </a:bodyPr>
          <a:lstStyle/>
          <a:p>
            <a:pPr marL="666900" lvl="1" indent="-342900">
              <a:buFont typeface="+mj-lt"/>
              <a:buAutoNum type="alphaUcPeriod"/>
            </a:pPr>
            <a:r>
              <a:rPr lang="en-US" sz="2800" b="1" dirty="0">
                <a:solidFill>
                  <a:schemeClr val="tx1"/>
                </a:solidFill>
              </a:rPr>
              <a:t>The first step to unity is for the strong to embrace the walk of the weak </a:t>
            </a:r>
            <a:r>
              <a:rPr lang="en-US" sz="2800" b="1" i="1" dirty="0">
                <a:solidFill>
                  <a:schemeClr val="tx1"/>
                </a:solidFill>
              </a:rPr>
              <a:t>(1) </a:t>
            </a:r>
          </a:p>
          <a:p>
            <a:pPr marL="324000" lvl="1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1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i="1" dirty="0">
                <a:solidFill>
                  <a:schemeClr val="tx1"/>
                </a:solidFill>
              </a:rPr>
              <a:t>We who are strong have an obligation </a:t>
            </a:r>
            <a:r>
              <a:rPr lang="en-US" sz="2800" b="1" i="1" dirty="0">
                <a:solidFill>
                  <a:srgbClr val="0070C0"/>
                </a:solidFill>
              </a:rPr>
              <a:t>to bear with </a:t>
            </a:r>
            <a:r>
              <a:rPr lang="en-US" sz="2800" b="1" i="1" dirty="0">
                <a:solidFill>
                  <a:schemeClr val="tx1"/>
                </a:solidFill>
              </a:rPr>
              <a:t>the failings of the weak, and not to please ourselves</a:t>
            </a:r>
            <a:r>
              <a:rPr lang="en-US" sz="2800" b="1" dirty="0">
                <a:solidFill>
                  <a:schemeClr val="tx1"/>
                </a:solidFill>
              </a:rPr>
              <a:t>.</a:t>
            </a:r>
          </a:p>
          <a:p>
            <a:pPr marL="324000" lvl="1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“</a:t>
            </a:r>
            <a:r>
              <a:rPr lang="en-US" sz="2800" b="1" i="1" dirty="0">
                <a:solidFill>
                  <a:srgbClr val="0070C0"/>
                </a:solidFill>
              </a:rPr>
              <a:t>Bear</a:t>
            </a:r>
            <a:r>
              <a:rPr lang="en-US" sz="2800" b="1" i="1" dirty="0">
                <a:solidFill>
                  <a:schemeClr val="tx1"/>
                </a:solidFill>
              </a:rPr>
              <a:t> one another’s burdens, </a:t>
            </a:r>
            <a:r>
              <a:rPr lang="en-US" sz="2800" b="1" i="1" dirty="0">
                <a:solidFill>
                  <a:srgbClr val="0070C0"/>
                </a:solidFill>
              </a:rPr>
              <a:t>and so fulfill the law of Christ</a:t>
            </a:r>
            <a:r>
              <a:rPr lang="en-US" sz="2800" b="1" dirty="0">
                <a:solidFill>
                  <a:schemeClr val="tx1"/>
                </a:solidFill>
              </a:rPr>
              <a:t>.” </a:t>
            </a:r>
            <a:r>
              <a:rPr lang="en-US" sz="2800" b="1" dirty="0">
                <a:solidFill>
                  <a:srgbClr val="C00000"/>
                </a:solidFill>
              </a:rPr>
              <a:t>Galatians 6:2</a:t>
            </a:r>
          </a:p>
          <a:p>
            <a:pPr marL="324000" lvl="1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“</a:t>
            </a:r>
            <a:r>
              <a:rPr lang="en-US" sz="2800" b="1" i="1" dirty="0">
                <a:solidFill>
                  <a:srgbClr val="0070C0"/>
                </a:solidFill>
              </a:rPr>
              <a:t>To the weak I became weak</a:t>
            </a:r>
            <a:r>
              <a:rPr lang="en-US" sz="2800" b="1" i="1" dirty="0">
                <a:solidFill>
                  <a:schemeClr val="tx1"/>
                </a:solidFill>
              </a:rPr>
              <a:t>, that I might win the weak. I have become all things to all people, that by all means I might save some</a:t>
            </a:r>
            <a:r>
              <a:rPr lang="en-US" sz="2800" b="1" dirty="0">
                <a:solidFill>
                  <a:schemeClr val="tx1"/>
                </a:solidFill>
              </a:rPr>
              <a:t>.” </a:t>
            </a:r>
            <a:r>
              <a:rPr lang="en-US" sz="2800" b="1" dirty="0">
                <a:solidFill>
                  <a:srgbClr val="C00000"/>
                </a:solidFill>
              </a:rPr>
              <a:t>1 Corinthians 9:22</a:t>
            </a:r>
          </a:p>
        </p:txBody>
      </p:sp>
    </p:spTree>
    <p:extLst>
      <p:ext uri="{BB962C8B-B14F-4D97-AF65-F5344CB8AC3E}">
        <p14:creationId xmlns:p14="http://schemas.microsoft.com/office/powerpoint/2010/main" val="4034801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98F6B-DD77-4290-83DC-443313DFD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433" y="617837"/>
            <a:ext cx="11029615" cy="60671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And I will be my brother's keeper</a:t>
            </a:r>
            <a:r>
              <a:rPr lang="en-US" sz="2800" b="1" dirty="0">
                <a:effectLst/>
                <a:ea typeface="Calibri" panose="020F0502020204030204" pitchFamily="34" charset="0"/>
              </a:rPr>
              <a:t>. 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Not the one who judges him. 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I won't despise him for his weakness</a:t>
            </a:r>
            <a:r>
              <a:rPr lang="en-US" sz="2800" b="1" dirty="0">
                <a:effectLst/>
                <a:ea typeface="Calibri" panose="020F0502020204030204" pitchFamily="34" charset="0"/>
              </a:rPr>
              <a:t>. 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I won't regard him for his strength</a:t>
            </a:r>
            <a:r>
              <a:rPr lang="en-US" sz="2800" b="1" dirty="0">
                <a:effectLst/>
                <a:ea typeface="Calibri" panose="020F0502020204030204" pitchFamily="34" charset="0"/>
              </a:rPr>
              <a:t>. 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I won't take away his freedom</a:t>
            </a:r>
            <a:r>
              <a:rPr lang="en-US" sz="2800" b="1" dirty="0">
                <a:effectLst/>
                <a:ea typeface="Calibri" panose="020F0502020204030204" pitchFamily="34" charset="0"/>
              </a:rPr>
              <a:t>. 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0070C0"/>
                </a:solidFill>
                <a:effectLst/>
                <a:ea typeface="Calibri" panose="020F0502020204030204" pitchFamily="34" charset="0"/>
              </a:rPr>
              <a:t>I will help him learn to stand</a:t>
            </a:r>
            <a:r>
              <a:rPr lang="en-US" sz="2800" b="1" dirty="0">
                <a:effectLst/>
                <a:ea typeface="Calibri" panose="020F0502020204030204" pitchFamily="34" charset="0"/>
              </a:rPr>
              <a:t>. 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And I will, I will be my brother's keeper.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Rich Mullins, </a:t>
            </a:r>
            <a:r>
              <a:rPr lang="en-US" sz="2800" b="1" i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Brother’s Keeper</a:t>
            </a:r>
            <a:endParaRPr lang="en-US" sz="2400" b="1" i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Rich Mullins - Brother's Keeper - Amazon.com Music">
            <a:extLst>
              <a:ext uri="{FF2B5EF4-FFF2-40B4-BE49-F238E27FC236}">
                <a16:creationId xmlns:a16="http://schemas.microsoft.com/office/drawing/2014/main" id="{1B1823A6-2EAC-4D15-B949-FD08C2A7C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4082" y="546631"/>
            <a:ext cx="5688217" cy="576473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303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DD950-4C22-4F00-ABB1-6E310A2B5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I.</a:t>
            </a:r>
            <a:r>
              <a:rPr lang="en-US" sz="3200" b="1" dirty="0">
                <a:effectLst/>
                <a:ea typeface="Calibri" panose="020F0502020204030204" pitchFamily="34" charset="0"/>
              </a:rPr>
              <a:t> Unity comes when the body grows together in truth </a:t>
            </a:r>
            <a:r>
              <a:rPr lang="en-US" sz="3200" b="1" i="1" dirty="0">
                <a:effectLst/>
                <a:ea typeface="Calibri" panose="020F0502020204030204" pitchFamily="34" charset="0"/>
              </a:rPr>
              <a:t>(verses 1-4)</a:t>
            </a:r>
            <a:endParaRPr lang="en-US" sz="32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5768C-575F-4CC9-91B7-7C708DA48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40863"/>
            <a:ext cx="11029615" cy="4199785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lphaUcPeriod" startAt="2"/>
            </a:pPr>
            <a:r>
              <a:rPr lang="en-US" sz="2800" b="1" dirty="0">
                <a:solidFill>
                  <a:schemeClr val="tx1"/>
                </a:solidFill>
              </a:rPr>
              <a:t>When the strong become weak, the weak are built up </a:t>
            </a:r>
            <a:r>
              <a:rPr lang="en-US" sz="2800" b="1" i="1" dirty="0">
                <a:solidFill>
                  <a:schemeClr val="tx1"/>
                </a:solidFill>
              </a:rPr>
              <a:t>(2-3)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i="1" dirty="0">
                <a:solidFill>
                  <a:schemeClr val="tx1"/>
                </a:solidFill>
              </a:rPr>
              <a:t>Let each of us please his </a:t>
            </a:r>
            <a:r>
              <a:rPr lang="en-US" sz="2800" b="1" i="1" dirty="0">
                <a:solidFill>
                  <a:srgbClr val="0070C0"/>
                </a:solidFill>
              </a:rPr>
              <a:t>neighbor</a:t>
            </a:r>
            <a:r>
              <a:rPr lang="en-US" sz="2800" b="1" i="1" dirty="0">
                <a:solidFill>
                  <a:schemeClr val="tx1"/>
                </a:solidFill>
              </a:rPr>
              <a:t> for his good, </a:t>
            </a:r>
            <a:r>
              <a:rPr lang="en-US" sz="2800" b="1" i="1" dirty="0">
                <a:solidFill>
                  <a:srgbClr val="0070C0"/>
                </a:solidFill>
              </a:rPr>
              <a:t>to build him up</a:t>
            </a:r>
            <a:r>
              <a:rPr lang="en-US" sz="2800" b="1" dirty="0">
                <a:solidFill>
                  <a:schemeClr val="tx1"/>
                </a:solidFill>
              </a:rPr>
              <a:t>. </a:t>
            </a:r>
            <a:r>
              <a:rPr lang="en-US" sz="2400" b="1" dirty="0">
                <a:solidFill>
                  <a:srgbClr val="FF0000"/>
                </a:solidFill>
              </a:rPr>
              <a:t>3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i="1" dirty="0">
                <a:solidFill>
                  <a:schemeClr val="tx1"/>
                </a:solidFill>
              </a:rPr>
              <a:t>For Christ did not please himself, but as it is written, “The reproaches of those who reproached you fell on me.”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14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DD950-4C22-4F00-ABB1-6E310A2B5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I.</a:t>
            </a:r>
            <a:r>
              <a:rPr lang="en-US" sz="3200" b="1" dirty="0">
                <a:effectLst/>
                <a:ea typeface="Calibri" panose="020F0502020204030204" pitchFamily="34" charset="0"/>
              </a:rPr>
              <a:t> Unity comes when the body grows together in truth </a:t>
            </a:r>
            <a:r>
              <a:rPr lang="en-US" sz="3200" b="1" i="1" dirty="0">
                <a:effectLst/>
                <a:ea typeface="Calibri" panose="020F0502020204030204" pitchFamily="34" charset="0"/>
              </a:rPr>
              <a:t>(verses 1-4)</a:t>
            </a:r>
            <a:endParaRPr lang="en-US" sz="32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5768C-575F-4CC9-91B7-7C708DA48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40863"/>
            <a:ext cx="11029615" cy="4199785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lphaUcPeriod" startAt="2"/>
            </a:pPr>
            <a:r>
              <a:rPr lang="en-US" sz="2800" b="1" dirty="0">
                <a:solidFill>
                  <a:schemeClr val="tx1"/>
                </a:solidFill>
              </a:rPr>
              <a:t>When the strong become weak, the weak are built up </a:t>
            </a:r>
            <a:r>
              <a:rPr lang="en-US" sz="2800" b="1" i="1" dirty="0">
                <a:solidFill>
                  <a:schemeClr val="tx1"/>
                </a:solidFill>
              </a:rPr>
              <a:t>(2-3)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i="1" dirty="0">
                <a:solidFill>
                  <a:schemeClr val="tx1"/>
                </a:solidFill>
              </a:rPr>
              <a:t>Let each of us please his neighbor for his good, to build him up</a:t>
            </a:r>
            <a:r>
              <a:rPr lang="en-US" sz="2800" b="1" dirty="0">
                <a:solidFill>
                  <a:schemeClr val="tx1"/>
                </a:solidFill>
              </a:rPr>
              <a:t>. </a:t>
            </a:r>
            <a:r>
              <a:rPr lang="en-US" sz="2400" b="1" dirty="0">
                <a:solidFill>
                  <a:srgbClr val="FF0000"/>
                </a:solidFill>
              </a:rPr>
              <a:t>3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i="1" dirty="0">
                <a:solidFill>
                  <a:srgbClr val="0070C0"/>
                </a:solidFill>
              </a:rPr>
              <a:t>For Christ did not please himself</a:t>
            </a:r>
            <a:r>
              <a:rPr lang="en-US" sz="2800" b="1" i="1" dirty="0">
                <a:solidFill>
                  <a:schemeClr val="tx1"/>
                </a:solidFill>
              </a:rPr>
              <a:t>, but as it is written, “The reproaches of those who reproached you fell on me.”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624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DD950-4C22-4F00-ABB1-6E310A2B5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I.</a:t>
            </a:r>
            <a:r>
              <a:rPr lang="en-US" sz="3200" b="1" dirty="0">
                <a:effectLst/>
                <a:ea typeface="Calibri" panose="020F0502020204030204" pitchFamily="34" charset="0"/>
              </a:rPr>
              <a:t> Unity comes when the body grows together in truth </a:t>
            </a:r>
            <a:r>
              <a:rPr lang="en-US" sz="3200" b="1" i="1" dirty="0">
                <a:effectLst/>
                <a:ea typeface="Calibri" panose="020F0502020204030204" pitchFamily="34" charset="0"/>
              </a:rPr>
              <a:t>(verses 1-4)</a:t>
            </a:r>
            <a:endParaRPr lang="en-US" sz="32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5768C-575F-4CC9-91B7-7C708DA48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40863"/>
            <a:ext cx="11029615" cy="41997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“</a:t>
            </a:r>
            <a:r>
              <a:rPr lang="en-US" sz="2800" b="1" i="1" dirty="0">
                <a:solidFill>
                  <a:srgbClr val="0070C0"/>
                </a:solidFill>
              </a:rPr>
              <a:t>Have this mind among yourselves</a:t>
            </a:r>
            <a:r>
              <a:rPr lang="en-US" sz="2800" b="1" i="1" dirty="0">
                <a:solidFill>
                  <a:schemeClr val="tx1"/>
                </a:solidFill>
              </a:rPr>
              <a:t>, which is yours in Christ </a:t>
            </a:r>
            <a:r>
              <a:rPr lang="en-US" sz="2800" b="1" i="1" dirty="0">
                <a:solidFill>
                  <a:srgbClr val="0070C0"/>
                </a:solidFill>
              </a:rPr>
              <a:t>Jesus</a:t>
            </a:r>
            <a:r>
              <a:rPr lang="en-US" sz="2800" b="1" i="1" dirty="0">
                <a:solidFill>
                  <a:schemeClr val="tx1"/>
                </a:solidFill>
              </a:rPr>
              <a:t>, who, though he was in the form of God, </a:t>
            </a:r>
            <a:r>
              <a:rPr lang="en-US" sz="2800" b="1" i="1" dirty="0">
                <a:solidFill>
                  <a:srgbClr val="0070C0"/>
                </a:solidFill>
              </a:rPr>
              <a:t>did not count equality with God a thing to be grasped</a:t>
            </a:r>
            <a:r>
              <a:rPr lang="en-US" sz="2800" b="1" i="1" dirty="0">
                <a:solidFill>
                  <a:schemeClr val="tx1"/>
                </a:solidFill>
              </a:rPr>
              <a:t>, but </a:t>
            </a:r>
            <a:r>
              <a:rPr lang="en-US" sz="2800" b="1" i="1" dirty="0">
                <a:solidFill>
                  <a:srgbClr val="0070C0"/>
                </a:solidFill>
              </a:rPr>
              <a:t>emptied himself</a:t>
            </a:r>
            <a:r>
              <a:rPr lang="en-US" sz="2800" b="1" i="1" dirty="0">
                <a:solidFill>
                  <a:schemeClr val="tx1"/>
                </a:solidFill>
              </a:rPr>
              <a:t>, by </a:t>
            </a:r>
            <a:r>
              <a:rPr lang="en-US" sz="2800" b="1" i="1" dirty="0">
                <a:solidFill>
                  <a:srgbClr val="0070C0"/>
                </a:solidFill>
              </a:rPr>
              <a:t>taking the form of a servant</a:t>
            </a:r>
            <a:r>
              <a:rPr lang="en-US" sz="2800" b="1" i="1" dirty="0">
                <a:solidFill>
                  <a:schemeClr val="tx1"/>
                </a:solidFill>
              </a:rPr>
              <a:t>, being born in the likeness of men. And being found in human form, he </a:t>
            </a:r>
            <a:r>
              <a:rPr lang="en-US" sz="2800" b="1" i="1" dirty="0">
                <a:solidFill>
                  <a:srgbClr val="0070C0"/>
                </a:solidFill>
              </a:rPr>
              <a:t>humbled himself </a:t>
            </a:r>
            <a:r>
              <a:rPr lang="en-US" sz="2800" b="1" i="1" dirty="0">
                <a:solidFill>
                  <a:schemeClr val="tx1"/>
                </a:solidFill>
              </a:rPr>
              <a:t>by becoming </a:t>
            </a:r>
            <a:r>
              <a:rPr lang="en-US" sz="2800" b="1" i="1" dirty="0">
                <a:solidFill>
                  <a:srgbClr val="0070C0"/>
                </a:solidFill>
              </a:rPr>
              <a:t>obedient to the point of </a:t>
            </a:r>
            <a:r>
              <a:rPr lang="en-US" sz="2800" b="1" i="1" dirty="0">
                <a:solidFill>
                  <a:schemeClr val="tx1"/>
                </a:solidFill>
              </a:rPr>
              <a:t>death, even </a:t>
            </a:r>
            <a:r>
              <a:rPr lang="en-US" sz="2800" b="1" i="1" dirty="0">
                <a:solidFill>
                  <a:srgbClr val="0070C0"/>
                </a:solidFill>
              </a:rPr>
              <a:t>death on a cross</a:t>
            </a:r>
            <a:r>
              <a:rPr lang="en-US" sz="2800" b="1" dirty="0">
                <a:solidFill>
                  <a:schemeClr val="tx1"/>
                </a:solidFill>
              </a:rPr>
              <a:t>.” </a:t>
            </a:r>
            <a:r>
              <a:rPr lang="en-US" sz="2800" b="1" dirty="0">
                <a:solidFill>
                  <a:srgbClr val="C00000"/>
                </a:solidFill>
              </a:rPr>
              <a:t>Philippians 2:5-8 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“</a:t>
            </a:r>
            <a:r>
              <a:rPr lang="en-US" sz="2800" b="1" i="1" dirty="0">
                <a:solidFill>
                  <a:srgbClr val="0070C0"/>
                </a:solidFill>
                <a:effectLst/>
                <a:ea typeface="Calibri" panose="020F0502020204030204" pitchFamily="34" charset="0"/>
              </a:rPr>
              <a:t>To the weak I became weak</a:t>
            </a:r>
            <a:r>
              <a:rPr lang="en-US" sz="2800" b="1" i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, that I might win the weak. I have become all things to all people, </a:t>
            </a:r>
            <a:r>
              <a:rPr lang="en-US" sz="2800" b="1" i="1" dirty="0">
                <a:solidFill>
                  <a:srgbClr val="0070C0"/>
                </a:solidFill>
                <a:effectLst/>
                <a:ea typeface="Calibri" panose="020F0502020204030204" pitchFamily="34" charset="0"/>
              </a:rPr>
              <a:t>that</a:t>
            </a:r>
            <a:r>
              <a:rPr lang="en-US" sz="2800" b="1" i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by all means </a:t>
            </a:r>
            <a:r>
              <a:rPr lang="en-US" sz="2800" b="1" i="1" dirty="0">
                <a:solidFill>
                  <a:srgbClr val="0070C0"/>
                </a:solidFill>
                <a:effectLst/>
                <a:ea typeface="Calibri" panose="020F0502020204030204" pitchFamily="34" charset="0"/>
              </a:rPr>
              <a:t>I might save some</a:t>
            </a:r>
            <a:r>
              <a:rPr lang="en-US" sz="2800" b="1" dirty="0">
                <a:solidFill>
                  <a:schemeClr val="tx1"/>
                </a:solidFill>
                <a:ea typeface="Calibri" panose="020F0502020204030204" pitchFamily="34" charset="0"/>
              </a:rPr>
              <a:t>.” </a:t>
            </a:r>
            <a:r>
              <a:rPr lang="en-US" sz="2800" b="1" dirty="0">
                <a:solidFill>
                  <a:srgbClr val="C00000"/>
                </a:solidFill>
                <a:ea typeface="Calibri" panose="020F0502020204030204" pitchFamily="34" charset="0"/>
              </a:rPr>
              <a:t>1 Corinthians 9:22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426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DD950-4C22-4F00-ABB1-6E310A2B5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I.</a:t>
            </a:r>
            <a:r>
              <a:rPr lang="en-US" sz="3200" b="1" dirty="0">
                <a:effectLst/>
                <a:ea typeface="Calibri" panose="020F0502020204030204" pitchFamily="34" charset="0"/>
              </a:rPr>
              <a:t> Unity comes when the body grows together in truth </a:t>
            </a:r>
            <a:r>
              <a:rPr lang="en-US" sz="3200" b="1" i="1" dirty="0">
                <a:effectLst/>
                <a:ea typeface="Calibri" panose="020F0502020204030204" pitchFamily="34" charset="0"/>
              </a:rPr>
              <a:t>(verses 1-4)</a:t>
            </a:r>
            <a:endParaRPr lang="en-US" sz="32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5768C-575F-4CC9-91B7-7C708DA48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40863"/>
            <a:ext cx="11029615" cy="419978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 startAt="3"/>
            </a:pPr>
            <a:r>
              <a:rPr lang="en-US" sz="2800" b="1" dirty="0">
                <a:solidFill>
                  <a:schemeClr val="tx1"/>
                </a:solidFill>
              </a:rPr>
              <a:t>When the weak are built up, the body grows together in truth </a:t>
            </a:r>
            <a:r>
              <a:rPr lang="en-US" sz="2800" b="1" i="1" dirty="0">
                <a:solidFill>
                  <a:schemeClr val="tx1"/>
                </a:solidFill>
              </a:rPr>
              <a:t>(4)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4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i="1" dirty="0">
                <a:solidFill>
                  <a:schemeClr val="tx1"/>
                </a:solidFill>
              </a:rPr>
              <a:t>For whatever was written in former days was </a:t>
            </a:r>
            <a:r>
              <a:rPr lang="en-US" sz="2800" b="1" i="1" dirty="0">
                <a:solidFill>
                  <a:srgbClr val="0070C0"/>
                </a:solidFill>
              </a:rPr>
              <a:t>written for our instruction</a:t>
            </a:r>
            <a:r>
              <a:rPr lang="en-US" sz="2800" b="1" i="1" dirty="0">
                <a:solidFill>
                  <a:schemeClr val="tx1"/>
                </a:solidFill>
              </a:rPr>
              <a:t>, that through </a:t>
            </a:r>
            <a:r>
              <a:rPr lang="en-US" sz="2800" b="1" i="1" dirty="0">
                <a:solidFill>
                  <a:srgbClr val="0070C0"/>
                </a:solidFill>
              </a:rPr>
              <a:t>endurance</a:t>
            </a:r>
            <a:r>
              <a:rPr lang="en-US" sz="2800" b="1" i="1" dirty="0">
                <a:solidFill>
                  <a:schemeClr val="tx1"/>
                </a:solidFill>
              </a:rPr>
              <a:t> and through the </a:t>
            </a:r>
            <a:r>
              <a:rPr lang="en-US" sz="2800" b="1" i="1" dirty="0">
                <a:solidFill>
                  <a:srgbClr val="0070C0"/>
                </a:solidFill>
              </a:rPr>
              <a:t>encouragement</a:t>
            </a:r>
            <a:r>
              <a:rPr lang="en-US" sz="2800" b="1" i="1" dirty="0">
                <a:solidFill>
                  <a:schemeClr val="tx1"/>
                </a:solidFill>
              </a:rPr>
              <a:t> of the Scriptures we might have </a:t>
            </a:r>
            <a:r>
              <a:rPr lang="en-US" sz="2800" b="1" i="1" dirty="0">
                <a:solidFill>
                  <a:srgbClr val="0070C0"/>
                </a:solidFill>
              </a:rPr>
              <a:t>hope</a:t>
            </a:r>
            <a:r>
              <a:rPr lang="en-US" sz="2800" b="1" dirty="0">
                <a:solidFill>
                  <a:schemeClr val="tx1"/>
                </a:solidFill>
              </a:rPr>
              <a:t>. 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“If the strong believers, therefore, wish to maintain their hope, they must work to put into effect </a:t>
            </a:r>
            <a:r>
              <a:rPr lang="en-US" sz="2800" b="1" dirty="0">
                <a:solidFill>
                  <a:srgbClr val="0070C0"/>
                </a:solidFill>
              </a:rPr>
              <a:t>the unity of the people of God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u="sng" dirty="0">
                <a:solidFill>
                  <a:srgbClr val="0070C0"/>
                </a:solidFill>
              </a:rPr>
              <a:t>within which they experience their own salvation</a:t>
            </a:r>
            <a:r>
              <a:rPr lang="en-US" sz="2800" b="1" dirty="0">
                <a:solidFill>
                  <a:schemeClr val="tx1"/>
                </a:solidFill>
              </a:rPr>
              <a:t>.” </a:t>
            </a:r>
            <a:r>
              <a:rPr lang="en-US" sz="2800" b="1" dirty="0">
                <a:solidFill>
                  <a:srgbClr val="C00000"/>
                </a:solidFill>
              </a:rPr>
              <a:t>Doug Moo</a:t>
            </a:r>
          </a:p>
          <a:p>
            <a:pPr marL="0" indent="0">
              <a:buNone/>
            </a:pP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815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1026</TotalTime>
  <Words>1032</Words>
  <Application>Microsoft Office PowerPoint</Application>
  <PresentationFormat>Widescreen</PresentationFormat>
  <Paragraphs>50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Franklin Gothic Book</vt:lpstr>
      <vt:lpstr>Franklin Gothic Demi</vt:lpstr>
      <vt:lpstr>Wingdings 2</vt:lpstr>
      <vt:lpstr>DividendVTI</vt:lpstr>
      <vt:lpstr>The Renewed Mind</vt:lpstr>
      <vt:lpstr>Share the blessings of the gospel</vt:lpstr>
      <vt:lpstr>I. Unity comes when the body grows together in truth (verses 1-4)</vt:lpstr>
      <vt:lpstr>I. Unity comes when the body grows together in truth (verses 1-4)</vt:lpstr>
      <vt:lpstr>PowerPoint Presentation</vt:lpstr>
      <vt:lpstr>I. Unity comes when the body grows together in truth (verses 1-4)</vt:lpstr>
      <vt:lpstr>I. Unity comes when the body grows together in truth (verses 1-4)</vt:lpstr>
      <vt:lpstr>I. Unity comes when the body grows together in truth (verses 1-4)</vt:lpstr>
      <vt:lpstr>I. Unity comes when the body grows together in truth (verses 1-4)</vt:lpstr>
      <vt:lpstr>II. When the body grows together in truth, the blessings of the gospel are shared (verses 5-6)</vt:lpstr>
      <vt:lpstr>II. When the body grows together in truth, the blessings of the gospel are shared (verses 5-6)</vt:lpstr>
      <vt:lpstr>III. Share the blessings of the gospel! (verse 7)</vt:lpstr>
      <vt:lpstr>III. Share the blessings of the gospel! (verse 7)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User1</dc:creator>
  <cp:lastModifiedBy>Michael DeMeo</cp:lastModifiedBy>
  <cp:revision>59</cp:revision>
  <dcterms:created xsi:type="dcterms:W3CDTF">2020-03-26T18:56:14Z</dcterms:created>
  <dcterms:modified xsi:type="dcterms:W3CDTF">2021-04-11T16:50:35Z</dcterms:modified>
</cp:coreProperties>
</file>