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7"/>
  </p:notesMasterIdLst>
  <p:sldIdLst>
    <p:sldId id="534" r:id="rId2"/>
    <p:sldId id="289" r:id="rId3"/>
    <p:sldId id="294" r:id="rId4"/>
    <p:sldId id="279" r:id="rId5"/>
    <p:sldId id="295" r:id="rId6"/>
    <p:sldId id="296" r:id="rId7"/>
    <p:sldId id="297" r:id="rId8"/>
    <p:sldId id="298" r:id="rId9"/>
    <p:sldId id="299" r:id="rId10"/>
    <p:sldId id="300" r:id="rId11"/>
    <p:sldId id="301" r:id="rId12"/>
    <p:sldId id="302" r:id="rId13"/>
    <p:sldId id="281" r:id="rId14"/>
    <p:sldId id="303" r:id="rId15"/>
    <p:sldId id="30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2/15/21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624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063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2/15/21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308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2/15/21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6324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2/15/21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005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465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419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1020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450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2/15/21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4651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2/15/21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542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2/15/21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960872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4167037"/>
            <a:ext cx="10993549" cy="1475013"/>
          </a:xfrm>
        </p:spPr>
        <p:txBody>
          <a:bodyPr>
            <a:normAutofit/>
          </a:bodyPr>
          <a:lstStyle/>
          <a:p>
            <a:r>
              <a:rPr lang="en-US" sz="4000" b="1" dirty="0">
                <a:solidFill>
                  <a:schemeClr val="bg1"/>
                </a:solidFill>
              </a:rPr>
              <a:t>The Renewed Mind</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5574820"/>
            <a:ext cx="6176794" cy="1283180"/>
          </a:xfrm>
        </p:spPr>
        <p:txBody>
          <a:bodyPr>
            <a:normAutofit/>
          </a:bodyPr>
          <a:lstStyle/>
          <a:p>
            <a:r>
              <a:rPr lang="en-US" sz="2800" b="1" dirty="0">
                <a:solidFill>
                  <a:schemeClr val="bg1"/>
                </a:solidFill>
              </a:rPr>
              <a:t>A sermon series from </a:t>
            </a:r>
          </a:p>
          <a:p>
            <a:r>
              <a:rPr lang="en-US" sz="2800" b="1" dirty="0">
                <a:solidFill>
                  <a:schemeClr val="bg1"/>
                </a:solidFill>
              </a:rPr>
              <a:t>Romans 12-16</a:t>
            </a:r>
          </a:p>
        </p:txBody>
      </p:sp>
      <p:sp>
        <p:nvSpPr>
          <p:cNvPr id="4" name="TextBox 3">
            <a:extLst>
              <a:ext uri="{FF2B5EF4-FFF2-40B4-BE49-F238E27FC236}">
                <a16:creationId xmlns:a16="http://schemas.microsoft.com/office/drawing/2014/main" id="{E58D8AA8-AC00-4074-8D51-9943F3280355}"/>
              </a:ext>
            </a:extLst>
          </p:cNvPr>
          <p:cNvSpPr txBox="1"/>
          <p:nvPr/>
        </p:nvSpPr>
        <p:spPr>
          <a:xfrm>
            <a:off x="6757988" y="2184537"/>
            <a:ext cx="5048250" cy="40318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Franklin Gothic Book" panose="020B0502020104020203"/>
                <a:ea typeface="+mn-ea"/>
                <a:cs typeface="+mn-cs"/>
              </a:rPr>
              <a:t>“</a:t>
            </a:r>
            <a:r>
              <a:rPr kumimoji="0" lang="en-US" sz="3200" b="1" i="1" u="none" strike="noStrike" kern="1200" cap="none" spc="0" normalizeH="0" baseline="0" noProof="0" dirty="0">
                <a:ln>
                  <a:noFill/>
                </a:ln>
                <a:solidFill>
                  <a:prstClr val="white"/>
                </a:solidFill>
                <a:effectLst/>
                <a:uLnTx/>
                <a:uFillTx/>
                <a:latin typeface="Franklin Gothic Book" panose="020B0502020104020203"/>
                <a:ea typeface="+mn-ea"/>
                <a:cs typeface="+mn-cs"/>
              </a:rPr>
              <a:t>It is only a slight exaggeration to say that the history of the interpretation of Romans 13:1–7 is </a:t>
            </a:r>
            <a:r>
              <a:rPr kumimoji="0" lang="en-US" sz="3200" b="1" i="1" u="none" strike="noStrike" kern="1200" cap="none" spc="0" normalizeH="0" baseline="0" noProof="0" dirty="0">
                <a:ln>
                  <a:noFill/>
                </a:ln>
                <a:solidFill>
                  <a:srgbClr val="FFC000"/>
                </a:solidFill>
                <a:effectLst/>
                <a:uLnTx/>
                <a:uFillTx/>
                <a:latin typeface="Franklin Gothic Book" panose="020B0502020104020203"/>
                <a:ea typeface="+mn-ea"/>
                <a:cs typeface="+mn-cs"/>
              </a:rPr>
              <a:t>the history of attempts to avoid what seems to be its </a:t>
            </a:r>
            <a:r>
              <a:rPr kumimoji="0" lang="en-US" sz="3200" b="1" i="1" u="sng" strike="noStrike" kern="1200" cap="none" spc="0" normalizeH="0" baseline="0" noProof="0" dirty="0">
                <a:ln>
                  <a:noFill/>
                </a:ln>
                <a:solidFill>
                  <a:srgbClr val="FFC000"/>
                </a:solidFill>
                <a:effectLst/>
                <a:uLnTx/>
                <a:uFillTx/>
                <a:latin typeface="Franklin Gothic Book" panose="020B0502020104020203"/>
                <a:ea typeface="+mn-ea"/>
                <a:cs typeface="+mn-cs"/>
              </a:rPr>
              <a:t>plain meaning</a:t>
            </a:r>
            <a:r>
              <a:rPr kumimoji="0" lang="en-US" sz="3200" b="1" i="1" u="none" strike="noStrike" kern="1200" cap="none" spc="0" normalizeH="0" baseline="0" noProof="0" dirty="0">
                <a:ln>
                  <a:noFill/>
                </a:ln>
                <a:solidFill>
                  <a:prstClr val="white"/>
                </a:solidFill>
                <a:effectLst/>
                <a:uLnTx/>
                <a:uFillTx/>
                <a:latin typeface="Franklin Gothic Book" panose="020B0502020104020203"/>
                <a:ea typeface="+mn-ea"/>
                <a:cs typeface="+mn-cs"/>
              </a:rPr>
              <a:t>.</a:t>
            </a:r>
            <a:r>
              <a:rPr kumimoji="0" lang="en-US" sz="3200" b="1" i="0" u="none" strike="noStrike" kern="1200" cap="none" spc="0" normalizeH="0" baseline="0" noProof="0" dirty="0">
                <a:ln>
                  <a:noFill/>
                </a:ln>
                <a:solidFill>
                  <a:prstClr val="white"/>
                </a:solidFill>
                <a:effectLst/>
                <a:uLnTx/>
                <a:uFillTx/>
                <a:latin typeface="Franklin Gothic Book" panose="020B0502020104020203"/>
                <a:ea typeface="+mn-ea"/>
                <a:cs typeface="+mn-cs"/>
              </a:rPr>
              <a:t>” </a:t>
            </a:r>
            <a:r>
              <a:rPr kumimoji="0" lang="en-US" sz="3200" b="1" i="0" u="none" strike="noStrike" kern="1200" cap="none" spc="0" normalizeH="0" baseline="0" noProof="0" dirty="0">
                <a:ln>
                  <a:noFill/>
                </a:ln>
                <a:solidFill>
                  <a:srgbClr val="27CED7">
                    <a:lumMod val="60000"/>
                    <a:lumOff val="40000"/>
                  </a:srgbClr>
                </a:solidFill>
                <a:effectLst/>
                <a:uLnTx/>
                <a:uFillTx/>
                <a:latin typeface="Franklin Gothic Book" panose="020B0502020104020203"/>
                <a:ea typeface="+mn-ea"/>
                <a:cs typeface="+mn-cs"/>
              </a:rPr>
              <a:t>Doug Moo</a:t>
            </a:r>
          </a:p>
        </p:txBody>
      </p:sp>
    </p:spTree>
    <p:extLst>
      <p:ext uri="{BB962C8B-B14F-4D97-AF65-F5344CB8AC3E}">
        <p14:creationId xmlns:p14="http://schemas.microsoft.com/office/powerpoint/2010/main" val="247580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3"/>
            </a:pPr>
            <a:r>
              <a:rPr lang="en-US" sz="2800" b="1" dirty="0">
                <a:solidFill>
                  <a:schemeClr val="tx1"/>
                </a:solidFill>
                <a:effectLst/>
                <a:ea typeface="Calibri" panose="020F0502020204030204" pitchFamily="34" charset="0"/>
              </a:rPr>
              <a:t>Because the renewed mind understands and embraces God’s purpose for the governing authorities </a:t>
            </a:r>
            <a:r>
              <a:rPr lang="en-US" sz="2800" b="1" i="1" dirty="0">
                <a:solidFill>
                  <a:schemeClr val="tx1"/>
                </a:solidFill>
              </a:rPr>
              <a:t>(5-6)</a:t>
            </a:r>
          </a:p>
          <a:p>
            <a:pPr marL="0" indent="0">
              <a:buNone/>
            </a:pPr>
            <a:r>
              <a:rPr lang="en-US" sz="2400" b="1" dirty="0">
                <a:solidFill>
                  <a:srgbClr val="FF0000"/>
                </a:solidFill>
                <a:effectLst/>
                <a:ea typeface="Calibri" panose="020F0502020204030204" pitchFamily="34" charset="0"/>
              </a:rPr>
              <a:t>5</a:t>
            </a:r>
            <a:r>
              <a:rPr lang="en-US" sz="1800" i="1" dirty="0">
                <a:effectLst/>
                <a:ea typeface="Calibri" panose="020F0502020204030204" pitchFamily="34" charset="0"/>
              </a:rPr>
              <a:t> </a:t>
            </a:r>
            <a:r>
              <a:rPr lang="en-US" sz="2800" b="1" i="1" dirty="0">
                <a:solidFill>
                  <a:schemeClr val="tx1"/>
                </a:solidFill>
                <a:effectLst/>
                <a:ea typeface="Calibri" panose="020F0502020204030204" pitchFamily="34" charset="0"/>
              </a:rPr>
              <a:t>Therefore one must be in subjection, not only to avoid God’s wrath but also </a:t>
            </a:r>
            <a:r>
              <a:rPr lang="en-US" sz="2800" b="1" i="1" dirty="0">
                <a:solidFill>
                  <a:srgbClr val="0070C0"/>
                </a:solidFill>
                <a:effectLst/>
                <a:ea typeface="Calibri" panose="020F0502020204030204" pitchFamily="34" charset="0"/>
              </a:rPr>
              <a:t>for the sake of conscience</a:t>
            </a:r>
            <a:r>
              <a:rPr lang="en-US" sz="2800" b="1" dirty="0">
                <a:solidFill>
                  <a:schemeClr val="tx1"/>
                </a:solidFill>
                <a:effectLst/>
                <a:ea typeface="Calibri" panose="020F0502020204030204" pitchFamily="34" charset="0"/>
              </a:rPr>
              <a:t>. </a:t>
            </a:r>
            <a:endParaRPr lang="en-US" sz="2800" b="1" i="1" dirty="0">
              <a:solidFill>
                <a:schemeClr val="tx1"/>
              </a:solidFill>
            </a:endParaRPr>
          </a:p>
        </p:txBody>
      </p:sp>
    </p:spTree>
    <p:extLst>
      <p:ext uri="{BB962C8B-B14F-4D97-AF65-F5344CB8AC3E}">
        <p14:creationId xmlns:p14="http://schemas.microsoft.com/office/powerpoint/2010/main" val="94772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263815"/>
            <a:ext cx="11029615" cy="4199785"/>
          </a:xfrm>
        </p:spPr>
        <p:txBody>
          <a:bodyPr>
            <a:noAutofit/>
          </a:bodyPr>
          <a:lstStyle/>
          <a:p>
            <a:pPr marL="514350" indent="-514350">
              <a:buFont typeface="+mj-lt"/>
              <a:buAutoNum type="alphaUcPeriod" startAt="3"/>
            </a:pPr>
            <a:r>
              <a:rPr lang="en-US" sz="2800" b="1" dirty="0">
                <a:solidFill>
                  <a:schemeClr val="tx1"/>
                </a:solidFill>
                <a:effectLst/>
                <a:ea typeface="Calibri" panose="020F0502020204030204" pitchFamily="34" charset="0"/>
              </a:rPr>
              <a:t>Because the renewed mind understands and embraces God’s purpose for the governing authorities </a:t>
            </a:r>
            <a:r>
              <a:rPr lang="en-US" sz="2800" b="1" i="1" dirty="0">
                <a:solidFill>
                  <a:schemeClr val="tx1"/>
                </a:solidFill>
              </a:rPr>
              <a:t>(5-6)</a:t>
            </a:r>
          </a:p>
          <a:p>
            <a:pPr marL="0" indent="0">
              <a:buNone/>
            </a:pPr>
            <a:r>
              <a:rPr lang="en-US" sz="2800" b="1" dirty="0">
                <a:solidFill>
                  <a:schemeClr val="tx1"/>
                </a:solidFill>
              </a:rPr>
              <a:t>“</a:t>
            </a:r>
            <a:r>
              <a:rPr lang="en-US" sz="2800" b="1" i="1" dirty="0">
                <a:solidFill>
                  <a:schemeClr val="tx1"/>
                </a:solidFill>
              </a:rPr>
              <a:t>‘Conscience’ refers to the believer’s knowledge of God’s will and purposes. Christians know what Paul has just taught: that secular rulers are appointed by God (verse 1) and that they function therefore as his servants (verse 4). Christian submission to government is therefore no mere practical expedient, a means of avoiding punishment; </a:t>
            </a:r>
            <a:r>
              <a:rPr lang="en-US" sz="2800" b="1" i="1" dirty="0">
                <a:solidFill>
                  <a:srgbClr val="0070C0"/>
                </a:solidFill>
              </a:rPr>
              <a:t>it arises ultimately from insight into God’s providential ordering of human history. Such submission is part of that ‘good, well-pleasing, and perfect’ will of God discovered by the renewed mind</a:t>
            </a:r>
            <a:r>
              <a:rPr lang="en-US" sz="2800" b="1" i="1" dirty="0">
                <a:solidFill>
                  <a:schemeClr val="tx1"/>
                </a:solidFill>
              </a:rPr>
              <a:t>.</a:t>
            </a:r>
            <a:r>
              <a:rPr lang="en-US" sz="2800" b="1" dirty="0">
                <a:solidFill>
                  <a:schemeClr val="tx1"/>
                </a:solidFill>
              </a:rPr>
              <a:t>” </a:t>
            </a:r>
            <a:r>
              <a:rPr lang="en-US" sz="2800" b="1" dirty="0">
                <a:solidFill>
                  <a:srgbClr val="C00000"/>
                </a:solidFill>
              </a:rPr>
              <a:t>Doug Moo</a:t>
            </a:r>
            <a:endParaRPr lang="en-US" sz="4400" b="1" i="1" dirty="0">
              <a:solidFill>
                <a:srgbClr val="C00000"/>
              </a:solidFill>
            </a:endParaRPr>
          </a:p>
        </p:txBody>
      </p:sp>
    </p:spTree>
    <p:extLst>
      <p:ext uri="{BB962C8B-B14F-4D97-AF65-F5344CB8AC3E}">
        <p14:creationId xmlns:p14="http://schemas.microsoft.com/office/powerpoint/2010/main" val="156441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3"/>
            </a:pPr>
            <a:r>
              <a:rPr lang="en-US" sz="2800" b="1" dirty="0">
                <a:solidFill>
                  <a:schemeClr val="tx1"/>
                </a:solidFill>
                <a:effectLst/>
                <a:ea typeface="Calibri" panose="020F0502020204030204" pitchFamily="34" charset="0"/>
              </a:rPr>
              <a:t>Because the renewed mind understands and embraces God’s purpose for the governing authorities </a:t>
            </a:r>
            <a:r>
              <a:rPr lang="en-US" sz="2800" b="1" i="1" dirty="0">
                <a:solidFill>
                  <a:schemeClr val="tx1"/>
                </a:solidFill>
              </a:rPr>
              <a:t>(5-6)</a:t>
            </a:r>
          </a:p>
          <a:p>
            <a:pPr marL="0" indent="0">
              <a:buNone/>
            </a:pPr>
            <a:r>
              <a:rPr lang="en-US" sz="2400" b="1" dirty="0">
                <a:solidFill>
                  <a:srgbClr val="FF0000"/>
                </a:solidFill>
                <a:effectLst/>
                <a:ea typeface="Calibri" panose="020F0502020204030204" pitchFamily="34" charset="0"/>
              </a:rPr>
              <a:t>6</a:t>
            </a:r>
            <a:r>
              <a:rPr lang="en-US" sz="1800" i="1" dirty="0">
                <a:effectLst/>
                <a:ea typeface="Calibri" panose="020F0502020204030204" pitchFamily="34" charset="0"/>
              </a:rPr>
              <a:t> </a:t>
            </a:r>
            <a:r>
              <a:rPr lang="en-US" sz="2800" b="1" i="1" dirty="0">
                <a:solidFill>
                  <a:schemeClr val="tx1"/>
                </a:solidFill>
              </a:rPr>
              <a:t>For </a:t>
            </a:r>
            <a:r>
              <a:rPr lang="en-US" sz="2800" b="1" i="1" dirty="0">
                <a:solidFill>
                  <a:srgbClr val="0070C0"/>
                </a:solidFill>
              </a:rPr>
              <a:t>because of this you also pay taxes</a:t>
            </a:r>
            <a:r>
              <a:rPr lang="en-US" sz="2800" b="1" i="1" dirty="0">
                <a:solidFill>
                  <a:schemeClr val="tx1"/>
                </a:solidFill>
              </a:rPr>
              <a:t>, for </a:t>
            </a:r>
            <a:r>
              <a:rPr lang="en-US" sz="2800" b="1" i="1" dirty="0">
                <a:solidFill>
                  <a:srgbClr val="0070C0"/>
                </a:solidFill>
              </a:rPr>
              <a:t>the authorities are </a:t>
            </a:r>
            <a:r>
              <a:rPr lang="en-US" sz="2800" b="1" i="1" u="sng" dirty="0">
                <a:solidFill>
                  <a:srgbClr val="0070C0"/>
                </a:solidFill>
              </a:rPr>
              <a:t>ministers</a:t>
            </a:r>
            <a:r>
              <a:rPr lang="en-US" sz="2800" b="1" i="1" dirty="0">
                <a:solidFill>
                  <a:srgbClr val="0070C0"/>
                </a:solidFill>
              </a:rPr>
              <a:t> of God</a:t>
            </a:r>
            <a:r>
              <a:rPr lang="en-US" sz="2800" b="1" i="1" dirty="0">
                <a:solidFill>
                  <a:schemeClr val="tx1"/>
                </a:solidFill>
              </a:rPr>
              <a:t>, attending to this very thing</a:t>
            </a:r>
            <a:r>
              <a:rPr lang="en-US" sz="2800" b="1" dirty="0">
                <a:solidFill>
                  <a:schemeClr val="tx1"/>
                </a:solidFill>
              </a:rPr>
              <a:t>. </a:t>
            </a:r>
            <a:endParaRPr lang="en-US" sz="2800" b="1" i="1" dirty="0">
              <a:solidFill>
                <a:schemeClr val="tx1"/>
              </a:solidFill>
            </a:endParaRPr>
          </a:p>
        </p:txBody>
      </p:sp>
    </p:spTree>
    <p:extLst>
      <p:ext uri="{BB962C8B-B14F-4D97-AF65-F5344CB8AC3E}">
        <p14:creationId xmlns:p14="http://schemas.microsoft.com/office/powerpoint/2010/main" val="149305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Honor your obligations to the governing authorities </a:t>
            </a:r>
            <a:r>
              <a:rPr lang="en-US" sz="3200" b="1" i="1" dirty="0">
                <a:effectLst/>
                <a:ea typeface="Calibri" panose="020F0502020204030204" pitchFamily="34" charset="0"/>
              </a:rPr>
              <a:t>(verse 7, Mark 12:17)</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514350" indent="-514350">
              <a:buFont typeface="+mj-lt"/>
              <a:buAutoNum type="alphaUcPeriod"/>
            </a:pPr>
            <a:r>
              <a:rPr lang="en-US" sz="2800" b="1" dirty="0">
                <a:solidFill>
                  <a:schemeClr val="tx1"/>
                </a:solidFill>
              </a:rPr>
              <a:t>“</a:t>
            </a:r>
            <a:r>
              <a:rPr lang="en-US" sz="2800" b="1" dirty="0">
                <a:solidFill>
                  <a:srgbClr val="0070C0"/>
                </a:solidFill>
              </a:rPr>
              <a:t>Render</a:t>
            </a:r>
            <a:r>
              <a:rPr lang="en-US" sz="2800" b="1" dirty="0">
                <a:solidFill>
                  <a:schemeClr val="tx1"/>
                </a:solidFill>
              </a:rPr>
              <a:t> to Caesar the things that are Caesar’s” </a:t>
            </a:r>
            <a:r>
              <a:rPr lang="en-US" sz="2800" b="1" i="1" dirty="0">
                <a:solidFill>
                  <a:schemeClr val="tx1"/>
                </a:solidFill>
              </a:rPr>
              <a:t>(7a, Mark 12:17a)</a:t>
            </a:r>
          </a:p>
          <a:p>
            <a:pPr marL="0" indent="0">
              <a:buNone/>
            </a:pPr>
            <a:r>
              <a:rPr lang="en-US" sz="2400" b="1" dirty="0">
                <a:solidFill>
                  <a:srgbClr val="C00000"/>
                </a:solidFill>
              </a:rPr>
              <a:t>7</a:t>
            </a:r>
            <a:r>
              <a:rPr lang="en-US" b="1" dirty="0">
                <a:solidFill>
                  <a:schemeClr val="tx1"/>
                </a:solidFill>
              </a:rPr>
              <a:t> </a:t>
            </a:r>
            <a:r>
              <a:rPr lang="en-US" sz="2800" b="1" i="1" dirty="0">
                <a:solidFill>
                  <a:srgbClr val="0070C0"/>
                </a:solidFill>
              </a:rPr>
              <a:t>Pay</a:t>
            </a:r>
            <a:r>
              <a:rPr lang="en-US" sz="2800" b="1" i="1" dirty="0">
                <a:solidFill>
                  <a:schemeClr val="tx1"/>
                </a:solidFill>
              </a:rPr>
              <a:t> to all what is owed to them: taxes to whom taxes are owed, revenue to whom revenue is owed</a:t>
            </a:r>
            <a:r>
              <a:rPr lang="en-US" sz="2800" b="1" dirty="0">
                <a:solidFill>
                  <a:schemeClr val="tx1"/>
                </a:solidFill>
              </a:rPr>
              <a:t>…</a:t>
            </a:r>
          </a:p>
          <a:p>
            <a:pPr marL="0" indent="0">
              <a:buNone/>
            </a:pPr>
            <a:r>
              <a:rPr lang="en-US" sz="2800" b="1" dirty="0">
                <a:solidFill>
                  <a:schemeClr val="tx1"/>
                </a:solidFill>
              </a:rPr>
              <a:t>A day will come when the New Jerusalem will be God’s capital city in an earth made forever new and forever good, shining with the light God’s glory will give it, and “</a:t>
            </a:r>
            <a:r>
              <a:rPr lang="en-US" sz="2800" b="1" i="1" dirty="0">
                <a:solidFill>
                  <a:srgbClr val="0070C0"/>
                </a:solidFill>
              </a:rPr>
              <a:t>By its light will </a:t>
            </a:r>
            <a:r>
              <a:rPr lang="en-US" sz="2800" b="1" i="1" u="sng" dirty="0">
                <a:solidFill>
                  <a:srgbClr val="0070C0"/>
                </a:solidFill>
              </a:rPr>
              <a:t>the nations</a:t>
            </a:r>
            <a:r>
              <a:rPr lang="en-US" sz="2800" b="1" i="1" dirty="0">
                <a:solidFill>
                  <a:srgbClr val="0070C0"/>
                </a:solidFill>
              </a:rPr>
              <a:t> walk, and </a:t>
            </a:r>
            <a:r>
              <a:rPr lang="en-US" sz="2800" b="1" i="1" u="sng" dirty="0">
                <a:solidFill>
                  <a:srgbClr val="0070C0"/>
                </a:solidFill>
              </a:rPr>
              <a:t>the kings of the earth</a:t>
            </a:r>
            <a:r>
              <a:rPr lang="en-US" sz="2800" b="1" i="1" dirty="0">
                <a:solidFill>
                  <a:srgbClr val="0070C0"/>
                </a:solidFill>
              </a:rPr>
              <a:t> will bring their glory into it</a:t>
            </a:r>
            <a:r>
              <a:rPr lang="en-US" sz="2800" b="1" dirty="0">
                <a:solidFill>
                  <a:schemeClr val="tx1"/>
                </a:solidFill>
              </a:rPr>
              <a:t>” (</a:t>
            </a:r>
            <a:r>
              <a:rPr lang="en-US" sz="2800" b="1" dirty="0">
                <a:solidFill>
                  <a:srgbClr val="C00000"/>
                </a:solidFill>
              </a:rPr>
              <a:t>Revelation 21:24</a:t>
            </a:r>
            <a:r>
              <a:rPr lang="en-US" sz="2800" b="1" dirty="0">
                <a:solidFill>
                  <a:schemeClr val="tx1"/>
                </a:solidFill>
              </a:rPr>
              <a:t>) to render their glory as an offering to the living God. </a:t>
            </a:r>
            <a:endParaRPr lang="en-US" sz="2800" b="1" i="1" dirty="0">
              <a:solidFill>
                <a:schemeClr val="tx1"/>
              </a:solidFill>
            </a:endParaRPr>
          </a:p>
        </p:txBody>
      </p:sp>
    </p:spTree>
    <p:extLst>
      <p:ext uri="{BB962C8B-B14F-4D97-AF65-F5344CB8AC3E}">
        <p14:creationId xmlns:p14="http://schemas.microsoft.com/office/powerpoint/2010/main" val="296576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Honor your obligations to the governing authorities </a:t>
            </a:r>
            <a:r>
              <a:rPr lang="en-US" sz="3200" b="1" i="1" dirty="0">
                <a:effectLst/>
                <a:ea typeface="Calibri" panose="020F0502020204030204" pitchFamily="34" charset="0"/>
              </a:rPr>
              <a:t>(verse 7, Mark 12:17)</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514350" indent="-514350">
              <a:buFont typeface="+mj-lt"/>
              <a:buAutoNum type="alphaUcPeriod" startAt="2"/>
            </a:pPr>
            <a:r>
              <a:rPr lang="en-US" sz="2800" b="1" dirty="0">
                <a:solidFill>
                  <a:schemeClr val="tx1"/>
                </a:solidFill>
              </a:rPr>
              <a:t>“</a:t>
            </a:r>
            <a:r>
              <a:rPr lang="en-US" sz="2800" b="1" dirty="0">
                <a:solidFill>
                  <a:srgbClr val="0070C0"/>
                </a:solidFill>
              </a:rPr>
              <a:t>Render</a:t>
            </a:r>
            <a:r>
              <a:rPr lang="en-US" sz="2800" b="1" dirty="0">
                <a:solidFill>
                  <a:schemeClr val="tx1"/>
                </a:solidFill>
              </a:rPr>
              <a:t>…to God the things that are God’s” </a:t>
            </a:r>
            <a:r>
              <a:rPr lang="en-US" sz="2800" b="1" i="1" dirty="0">
                <a:solidFill>
                  <a:schemeClr val="tx1"/>
                </a:solidFill>
              </a:rPr>
              <a:t>(7b, Mark 12:17b)</a:t>
            </a:r>
          </a:p>
          <a:p>
            <a:pPr marL="0" indent="0">
              <a:buNone/>
            </a:pPr>
            <a:r>
              <a:rPr lang="en-US" sz="2400" b="1" dirty="0">
                <a:solidFill>
                  <a:srgbClr val="C00000"/>
                </a:solidFill>
              </a:rPr>
              <a:t>7</a:t>
            </a:r>
            <a:r>
              <a:rPr lang="en-US" b="1" dirty="0">
                <a:solidFill>
                  <a:schemeClr val="tx1"/>
                </a:solidFill>
              </a:rPr>
              <a:t> </a:t>
            </a:r>
            <a:r>
              <a:rPr lang="en-US" sz="2800" b="1" i="1" dirty="0">
                <a:solidFill>
                  <a:srgbClr val="0070C0"/>
                </a:solidFill>
              </a:rPr>
              <a:t>Pay</a:t>
            </a:r>
            <a:r>
              <a:rPr lang="en-US" sz="2800" b="1" i="1" dirty="0">
                <a:solidFill>
                  <a:schemeClr val="tx1"/>
                </a:solidFill>
              </a:rPr>
              <a:t> to all what is owed to them: … </a:t>
            </a:r>
            <a:r>
              <a:rPr lang="en-US" sz="2800" b="1" i="1" dirty="0">
                <a:solidFill>
                  <a:srgbClr val="0070C0"/>
                </a:solidFill>
              </a:rPr>
              <a:t>respect</a:t>
            </a:r>
            <a:r>
              <a:rPr lang="en-US" sz="2800" b="1" i="1" dirty="0">
                <a:solidFill>
                  <a:schemeClr val="tx1"/>
                </a:solidFill>
              </a:rPr>
              <a:t> to whom respect is owed, </a:t>
            </a:r>
            <a:r>
              <a:rPr lang="en-US" sz="2800" b="1" i="1" dirty="0">
                <a:solidFill>
                  <a:srgbClr val="0070C0"/>
                </a:solidFill>
              </a:rPr>
              <a:t>honor</a:t>
            </a:r>
            <a:r>
              <a:rPr lang="en-US" sz="2800" b="1" i="1" dirty="0">
                <a:solidFill>
                  <a:schemeClr val="tx1"/>
                </a:solidFill>
              </a:rPr>
              <a:t> to whom honor is owed</a:t>
            </a:r>
            <a:r>
              <a:rPr lang="en-US" sz="2800" b="1" dirty="0">
                <a:solidFill>
                  <a:schemeClr val="tx1"/>
                </a:solidFill>
              </a:rPr>
              <a:t>.</a:t>
            </a:r>
          </a:p>
        </p:txBody>
      </p:sp>
    </p:spTree>
    <p:extLst>
      <p:ext uri="{BB962C8B-B14F-4D97-AF65-F5344CB8AC3E}">
        <p14:creationId xmlns:p14="http://schemas.microsoft.com/office/powerpoint/2010/main" val="122092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Honor your obligations to the governing authorities </a:t>
            </a:r>
            <a:r>
              <a:rPr lang="en-US" sz="3200" b="1" i="1" dirty="0">
                <a:effectLst/>
                <a:ea typeface="Calibri" panose="020F0502020204030204" pitchFamily="34" charset="0"/>
              </a:rPr>
              <a:t>(verse 7, Mark 12:17)</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0" indent="0">
              <a:buNone/>
            </a:pPr>
            <a:r>
              <a:rPr lang="en-US" sz="3200" b="1" dirty="0">
                <a:solidFill>
                  <a:schemeClr val="tx1"/>
                </a:solidFill>
              </a:rPr>
              <a:t>“</a:t>
            </a:r>
            <a:r>
              <a:rPr lang="en-US" sz="3200" b="1" i="1" dirty="0">
                <a:solidFill>
                  <a:schemeClr val="tx1"/>
                </a:solidFill>
              </a:rPr>
              <a:t>Should [the state] forbid what God requires or require what God forbids, some form of civil disobedience, </a:t>
            </a:r>
            <a:r>
              <a:rPr lang="en-US" sz="3200" b="1" i="1" dirty="0">
                <a:solidFill>
                  <a:srgbClr val="0070C0"/>
                </a:solidFill>
              </a:rPr>
              <a:t>with</a:t>
            </a:r>
            <a:r>
              <a:rPr lang="en-US" sz="3200" b="1" i="1" dirty="0">
                <a:solidFill>
                  <a:schemeClr val="tx1"/>
                </a:solidFill>
              </a:rPr>
              <a:t> </a:t>
            </a:r>
            <a:r>
              <a:rPr lang="en-US" sz="3200" b="1" i="1" dirty="0">
                <a:solidFill>
                  <a:srgbClr val="0070C0"/>
                </a:solidFill>
              </a:rPr>
              <a:t>acceptance of its penal consequences</a:t>
            </a:r>
            <a:r>
              <a:rPr lang="en-US" sz="3200" b="1" i="1" dirty="0">
                <a:solidFill>
                  <a:schemeClr val="tx1"/>
                </a:solidFill>
              </a:rPr>
              <a:t> (</a:t>
            </a:r>
            <a:r>
              <a:rPr lang="en-US" sz="3200" b="1" i="1" dirty="0">
                <a:solidFill>
                  <a:srgbClr val="0070C0"/>
                </a:solidFill>
              </a:rPr>
              <a:t>this showing that one recognizes the God-given authority of governments as such</a:t>
            </a:r>
            <a:r>
              <a:rPr lang="en-US" sz="3200" b="1" i="1" dirty="0">
                <a:solidFill>
                  <a:schemeClr val="tx1"/>
                </a:solidFill>
              </a:rPr>
              <a:t>), becomes inescapable</a:t>
            </a:r>
            <a:r>
              <a:rPr lang="en-US" sz="3200" b="1" dirty="0">
                <a:solidFill>
                  <a:schemeClr val="tx1"/>
                </a:solidFill>
              </a:rPr>
              <a:t>.” </a:t>
            </a:r>
            <a:r>
              <a:rPr lang="en-US" sz="3200" b="1" dirty="0">
                <a:solidFill>
                  <a:srgbClr val="C00000"/>
                </a:solidFill>
              </a:rPr>
              <a:t>J.I. Packer</a:t>
            </a:r>
            <a:endParaRPr lang="en-US" sz="4800" b="1" dirty="0">
              <a:solidFill>
                <a:srgbClr val="C00000"/>
              </a:solidFill>
            </a:endParaRPr>
          </a:p>
        </p:txBody>
      </p:sp>
    </p:spTree>
    <p:extLst>
      <p:ext uri="{BB962C8B-B14F-4D97-AF65-F5344CB8AC3E}">
        <p14:creationId xmlns:p14="http://schemas.microsoft.com/office/powerpoint/2010/main" val="312975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1A9F-BF08-4A98-ACA0-2F5A708EF27D}"/>
              </a:ext>
            </a:extLst>
          </p:cNvPr>
          <p:cNvSpPr>
            <a:spLocks noGrp="1"/>
          </p:cNvSpPr>
          <p:nvPr>
            <p:ph type="title"/>
          </p:nvPr>
        </p:nvSpPr>
        <p:spPr>
          <a:xfrm>
            <a:off x="1213201" y="5848460"/>
            <a:ext cx="11029616" cy="677732"/>
          </a:xfrm>
        </p:spPr>
        <p:txBody>
          <a:bodyPr>
            <a:noAutofit/>
          </a:bodyPr>
          <a:lstStyle/>
          <a:p>
            <a:pPr algn="ctr"/>
            <a:r>
              <a:rPr lang="en-US" sz="3600" b="1" dirty="0">
                <a:solidFill>
                  <a:schemeClr val="bg1"/>
                </a:solidFill>
              </a:rPr>
              <a:t>Honor your obligations to the governing authorities</a:t>
            </a:r>
          </a:p>
        </p:txBody>
      </p:sp>
      <p:sp>
        <p:nvSpPr>
          <p:cNvPr id="3" name="Content Placeholder 2">
            <a:extLst>
              <a:ext uri="{FF2B5EF4-FFF2-40B4-BE49-F238E27FC236}">
                <a16:creationId xmlns:a16="http://schemas.microsoft.com/office/drawing/2014/main" id="{34DF66E8-1DAD-4322-857A-E56E59C0AD47}"/>
              </a:ext>
            </a:extLst>
          </p:cNvPr>
          <p:cNvSpPr>
            <a:spLocks noGrp="1"/>
          </p:cNvSpPr>
          <p:nvPr>
            <p:ph idx="1"/>
          </p:nvPr>
        </p:nvSpPr>
        <p:spPr>
          <a:xfrm>
            <a:off x="8621694" y="5952191"/>
            <a:ext cx="3570306" cy="905809"/>
          </a:xfrm>
        </p:spPr>
        <p:txBody>
          <a:bodyPr>
            <a:normAutofit/>
          </a:bodyPr>
          <a:lstStyle/>
          <a:p>
            <a:pPr marL="0" indent="0" algn="ctr">
              <a:buNone/>
            </a:pPr>
            <a:r>
              <a:rPr lang="en-US" sz="3200" b="1" dirty="0">
                <a:solidFill>
                  <a:schemeClr val="bg1"/>
                </a:solidFill>
              </a:rPr>
              <a:t>Romans 13:1-7</a:t>
            </a:r>
          </a:p>
        </p:txBody>
      </p:sp>
    </p:spTree>
    <p:extLst>
      <p:ext uri="{BB962C8B-B14F-4D97-AF65-F5344CB8AC3E}">
        <p14:creationId xmlns:p14="http://schemas.microsoft.com/office/powerpoint/2010/main" val="27469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l="-30000" r="-1000"/>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6004505" y="576227"/>
            <a:ext cx="6058705" cy="6272212"/>
          </a:xfrm>
        </p:spPr>
        <p:txBody>
          <a:bodyPr>
            <a:noAutofit/>
          </a:bodyPr>
          <a:lstStyle/>
          <a:p>
            <a:pPr marL="0" indent="0">
              <a:buNone/>
            </a:pPr>
            <a:r>
              <a:rPr lang="en-US" sz="3200" b="1" i="1" dirty="0">
                <a:solidFill>
                  <a:schemeClr val="tx1"/>
                </a:solidFill>
              </a:rPr>
              <a:t>“Whenever God touches sin it is independence that is touched, and that awakens resentment in the human heart. Independence must be blasted clean out, there must be no such thing left, only freedom, which is very different. Freedom is the ability not to insist on my rights, but to see that God gets His.” </a:t>
            </a:r>
            <a:r>
              <a:rPr lang="en-US" sz="3200" b="1" dirty="0">
                <a:solidFill>
                  <a:srgbClr val="C00000"/>
                </a:solidFill>
              </a:rPr>
              <a:t>Oswald Chambers</a:t>
            </a:r>
          </a:p>
        </p:txBody>
      </p:sp>
    </p:spTree>
    <p:extLst>
      <p:ext uri="{BB962C8B-B14F-4D97-AF65-F5344CB8AC3E}">
        <p14:creationId xmlns:p14="http://schemas.microsoft.com/office/powerpoint/2010/main" val="242765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Autofit/>
          </a:bodyPr>
          <a:lstStyle/>
          <a:p>
            <a:pPr marL="0" indent="0">
              <a:buNone/>
            </a:pPr>
            <a:endParaRPr lang="en-US" sz="2800" b="1" dirty="0">
              <a:solidFill>
                <a:schemeClr val="tx1"/>
              </a:solidFill>
            </a:endParaRPr>
          </a:p>
          <a:p>
            <a:pPr marL="457200" indent="-457200">
              <a:buFont typeface="+mj-lt"/>
              <a:buAutoNum type="alphaUcPeriod"/>
            </a:pPr>
            <a:r>
              <a:rPr lang="en-US" sz="2800" b="1" dirty="0">
                <a:solidFill>
                  <a:schemeClr val="tx1"/>
                </a:solidFill>
              </a:rPr>
              <a:t>Because the governing authorities have been instituted by God </a:t>
            </a:r>
            <a:r>
              <a:rPr lang="en-US" sz="2800" b="1" i="1" dirty="0">
                <a:solidFill>
                  <a:schemeClr val="tx1"/>
                </a:solidFill>
              </a:rPr>
              <a:t>(1)</a:t>
            </a:r>
          </a:p>
          <a:p>
            <a:pPr marL="0" indent="0">
              <a:buNone/>
            </a:pPr>
            <a:r>
              <a:rPr lang="en-US" sz="2400" b="1" dirty="0">
                <a:solidFill>
                  <a:srgbClr val="FF0000"/>
                </a:solidFill>
              </a:rPr>
              <a:t>1</a:t>
            </a:r>
            <a:r>
              <a:rPr lang="en-US" sz="2800" b="1" dirty="0">
                <a:solidFill>
                  <a:schemeClr val="tx1"/>
                </a:solidFill>
              </a:rPr>
              <a:t> </a:t>
            </a:r>
            <a:r>
              <a:rPr lang="en-US" sz="2800" b="1" i="1" dirty="0">
                <a:solidFill>
                  <a:schemeClr val="tx1"/>
                </a:solidFill>
              </a:rPr>
              <a:t>Let every person </a:t>
            </a:r>
            <a:r>
              <a:rPr lang="en-US" sz="2800" b="1" i="1" dirty="0">
                <a:solidFill>
                  <a:srgbClr val="0070C0"/>
                </a:solidFill>
              </a:rPr>
              <a:t>be subject to the governing authorities</a:t>
            </a:r>
            <a:r>
              <a:rPr lang="en-US" sz="2800" b="1" i="1" dirty="0">
                <a:solidFill>
                  <a:schemeClr val="tx1"/>
                </a:solidFill>
              </a:rPr>
              <a:t>. For there is no authority except from God, and those that exist have been instituted by God.</a:t>
            </a:r>
            <a:r>
              <a:rPr lang="en-US" sz="2800" b="1" dirty="0">
                <a:solidFill>
                  <a:schemeClr val="tx1"/>
                </a:solidFill>
              </a:rPr>
              <a:t> </a:t>
            </a:r>
          </a:p>
          <a:p>
            <a:pPr marL="0" indent="0">
              <a:buNone/>
            </a:pPr>
            <a:r>
              <a:rPr lang="en-US" sz="2800" b="1" dirty="0">
                <a:solidFill>
                  <a:schemeClr val="tx1"/>
                </a:solidFill>
              </a:rPr>
              <a:t>“</a:t>
            </a:r>
            <a:r>
              <a:rPr lang="en-US" sz="2800" b="1" i="1" dirty="0">
                <a:solidFill>
                  <a:schemeClr val="tx1"/>
                </a:solidFill>
              </a:rPr>
              <a:t>You will not speak to me? Do you not know that I have authority to release you and authority to crucify you? </a:t>
            </a:r>
            <a:r>
              <a:rPr lang="en-US" sz="2800" b="1" dirty="0">
                <a:solidFill>
                  <a:schemeClr val="tx1"/>
                </a:solidFill>
              </a:rPr>
              <a:t>” </a:t>
            </a:r>
            <a:r>
              <a:rPr lang="en-US" sz="2800" b="1" i="1" dirty="0">
                <a:solidFill>
                  <a:schemeClr val="tx1"/>
                </a:solidFill>
              </a:rPr>
              <a:t>Jesus answered him, “</a:t>
            </a:r>
            <a:r>
              <a:rPr lang="en-US" sz="2800" b="1" i="1" dirty="0">
                <a:solidFill>
                  <a:srgbClr val="0070C0"/>
                </a:solidFill>
              </a:rPr>
              <a:t>You would have no authority over me at all unless it had been given you from above</a:t>
            </a:r>
            <a:r>
              <a:rPr lang="en-US" sz="2800" b="1" i="1" dirty="0">
                <a:solidFill>
                  <a:schemeClr val="tx1"/>
                </a:solidFill>
              </a:rPr>
              <a:t>…”</a:t>
            </a:r>
            <a:r>
              <a:rPr lang="en-US" sz="2800" b="1" dirty="0">
                <a:solidFill>
                  <a:schemeClr val="tx1"/>
                </a:solidFill>
              </a:rPr>
              <a:t>  </a:t>
            </a:r>
            <a:r>
              <a:rPr lang="en-US" sz="2800" b="1" dirty="0">
                <a:solidFill>
                  <a:srgbClr val="C00000"/>
                </a:solidFill>
              </a:rPr>
              <a:t>John 19:10-11</a:t>
            </a:r>
            <a:endParaRPr lang="en-US" sz="2800" b="1" i="1" dirty="0">
              <a:solidFill>
                <a:srgbClr val="C00000"/>
              </a:solidFill>
            </a:endParaRPr>
          </a:p>
        </p:txBody>
      </p:sp>
    </p:spTree>
    <p:extLst>
      <p:ext uri="{BB962C8B-B14F-4D97-AF65-F5344CB8AC3E}">
        <p14:creationId xmlns:p14="http://schemas.microsoft.com/office/powerpoint/2010/main" val="324761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2"/>
            </a:pPr>
            <a:r>
              <a:rPr lang="en-US" sz="2800" b="1" dirty="0">
                <a:solidFill>
                  <a:schemeClr val="tx1"/>
                </a:solidFill>
              </a:rPr>
              <a:t>Because the governing authorities are God’s servants for your good </a:t>
            </a:r>
            <a:r>
              <a:rPr lang="en-US" sz="2800" b="1" i="1" dirty="0">
                <a:solidFill>
                  <a:schemeClr val="tx1"/>
                </a:solidFill>
              </a:rPr>
              <a:t>(2-4)</a:t>
            </a:r>
          </a:p>
          <a:p>
            <a:pPr marL="0" indent="0">
              <a:buNone/>
            </a:pPr>
            <a:r>
              <a:rPr lang="en-US" sz="2400" b="1" dirty="0">
                <a:solidFill>
                  <a:srgbClr val="FF0000"/>
                </a:solidFill>
              </a:rPr>
              <a:t>2</a:t>
            </a:r>
            <a:r>
              <a:rPr lang="en-US" sz="2800" b="1" dirty="0">
                <a:solidFill>
                  <a:schemeClr val="tx1"/>
                </a:solidFill>
              </a:rPr>
              <a:t> </a:t>
            </a:r>
            <a:r>
              <a:rPr lang="en-US" sz="2800" b="1" i="1" dirty="0">
                <a:solidFill>
                  <a:schemeClr val="tx1"/>
                </a:solidFill>
              </a:rPr>
              <a:t>Therefore whoever resists the authorities resists what God has appointed, and those who resist will incur judgment. </a:t>
            </a:r>
            <a:r>
              <a:rPr lang="en-US" sz="2400" b="1" dirty="0">
                <a:solidFill>
                  <a:srgbClr val="FF0000"/>
                </a:solidFill>
              </a:rPr>
              <a:t>3</a:t>
            </a:r>
            <a:r>
              <a:rPr lang="en-US" sz="2800" b="1" dirty="0">
                <a:solidFill>
                  <a:schemeClr val="tx1"/>
                </a:solidFill>
              </a:rPr>
              <a:t> </a:t>
            </a:r>
            <a:r>
              <a:rPr lang="en-US" sz="2800" b="1" i="1" dirty="0">
                <a:solidFill>
                  <a:schemeClr val="tx1"/>
                </a:solidFill>
              </a:rPr>
              <a:t>For </a:t>
            </a:r>
            <a:r>
              <a:rPr lang="en-US" sz="2800" b="1" i="1" dirty="0">
                <a:solidFill>
                  <a:srgbClr val="0070C0"/>
                </a:solidFill>
              </a:rPr>
              <a:t>rulers are </a:t>
            </a:r>
            <a:r>
              <a:rPr lang="en-US" sz="2800" b="1" i="1" dirty="0">
                <a:solidFill>
                  <a:schemeClr val="tx1"/>
                </a:solidFill>
              </a:rPr>
              <a:t>not </a:t>
            </a:r>
            <a:r>
              <a:rPr lang="en-US" sz="2800" b="1" i="1" dirty="0">
                <a:solidFill>
                  <a:srgbClr val="0070C0"/>
                </a:solidFill>
              </a:rPr>
              <a:t>a terror</a:t>
            </a:r>
            <a:r>
              <a:rPr lang="en-US" sz="2800" b="1" i="1" dirty="0">
                <a:solidFill>
                  <a:schemeClr val="tx1"/>
                </a:solidFill>
              </a:rPr>
              <a:t> to good conduct, but </a:t>
            </a:r>
            <a:r>
              <a:rPr lang="en-US" sz="2800" b="1" i="1" dirty="0">
                <a:solidFill>
                  <a:srgbClr val="0070C0"/>
                </a:solidFill>
              </a:rPr>
              <a:t>to bad</a:t>
            </a:r>
            <a:r>
              <a:rPr lang="en-US" sz="2800" b="1" i="1" dirty="0">
                <a:solidFill>
                  <a:schemeClr val="tx1"/>
                </a:solidFill>
              </a:rPr>
              <a:t>. Would you have no fear of </a:t>
            </a:r>
            <a:r>
              <a:rPr lang="en-US" sz="2800" b="1" i="1" dirty="0">
                <a:solidFill>
                  <a:srgbClr val="0070C0"/>
                </a:solidFill>
              </a:rPr>
              <a:t>the one who is in authority</a:t>
            </a:r>
            <a:r>
              <a:rPr lang="en-US" sz="2800" b="1" i="1" dirty="0">
                <a:solidFill>
                  <a:schemeClr val="tx1"/>
                </a:solidFill>
              </a:rPr>
              <a:t>? Then do what is good, and you will receive his approval,</a:t>
            </a:r>
            <a:r>
              <a:rPr lang="en-US" sz="2800" b="1" dirty="0">
                <a:solidFill>
                  <a:schemeClr val="tx1"/>
                </a:solidFill>
              </a:rPr>
              <a:t> </a:t>
            </a:r>
            <a:r>
              <a:rPr lang="en-US" sz="2400" b="1" dirty="0">
                <a:solidFill>
                  <a:srgbClr val="FF0000"/>
                </a:solidFill>
              </a:rPr>
              <a:t>4</a:t>
            </a:r>
            <a:r>
              <a:rPr lang="en-US" sz="2800" b="1" dirty="0">
                <a:solidFill>
                  <a:schemeClr val="tx1"/>
                </a:solidFill>
              </a:rPr>
              <a:t> </a:t>
            </a:r>
            <a:r>
              <a:rPr lang="en-US" sz="2800" b="1" i="1" dirty="0">
                <a:solidFill>
                  <a:schemeClr val="tx1"/>
                </a:solidFill>
              </a:rPr>
              <a:t>for he </a:t>
            </a:r>
            <a:r>
              <a:rPr lang="en-US" sz="2800" b="1" i="1" dirty="0">
                <a:solidFill>
                  <a:srgbClr val="0070C0"/>
                </a:solidFill>
              </a:rPr>
              <a:t>is God’s servant for your good</a:t>
            </a:r>
            <a:r>
              <a:rPr lang="en-US" sz="2800" b="1" i="1" dirty="0">
                <a:solidFill>
                  <a:schemeClr val="tx1"/>
                </a:solidFill>
              </a:rPr>
              <a:t>. But if you do wrong, be afraid, for he does not bear the sword in vain. For he is the servant of God, </a:t>
            </a:r>
            <a:r>
              <a:rPr lang="en-US" sz="2800" b="1" i="1" dirty="0">
                <a:solidFill>
                  <a:srgbClr val="0070C0"/>
                </a:solidFill>
              </a:rPr>
              <a:t>an avenger who carries out God’s wrath on the wrongdoer</a:t>
            </a:r>
            <a:r>
              <a:rPr lang="en-US" sz="2800" b="1" i="1" dirty="0">
                <a:solidFill>
                  <a:schemeClr val="tx1"/>
                </a:solidFill>
              </a:rPr>
              <a:t>. </a:t>
            </a:r>
          </a:p>
          <a:p>
            <a:endParaRPr lang="en-US" sz="2800" b="1" i="1" dirty="0">
              <a:solidFill>
                <a:schemeClr val="tx1"/>
              </a:solidFill>
            </a:endParaRPr>
          </a:p>
        </p:txBody>
      </p:sp>
    </p:spTree>
    <p:extLst>
      <p:ext uri="{BB962C8B-B14F-4D97-AF65-F5344CB8AC3E}">
        <p14:creationId xmlns:p14="http://schemas.microsoft.com/office/powerpoint/2010/main" val="49135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2"/>
            </a:pPr>
            <a:r>
              <a:rPr lang="en-US" sz="2800" b="1" dirty="0">
                <a:solidFill>
                  <a:schemeClr val="tx1"/>
                </a:solidFill>
              </a:rPr>
              <a:t>Because the governing authorities are God’s servants for your good </a:t>
            </a:r>
            <a:r>
              <a:rPr lang="en-US" sz="2800" b="1" i="1" dirty="0">
                <a:solidFill>
                  <a:schemeClr val="tx1"/>
                </a:solidFill>
              </a:rPr>
              <a:t>(2-4)</a:t>
            </a:r>
          </a:p>
          <a:p>
            <a:pPr marL="0" indent="0">
              <a:buNone/>
            </a:pPr>
            <a:r>
              <a:rPr lang="en-US" sz="2400" b="1" dirty="0">
                <a:solidFill>
                  <a:srgbClr val="FF0000"/>
                </a:solidFill>
              </a:rPr>
              <a:t>2</a:t>
            </a:r>
            <a:r>
              <a:rPr lang="en-US" sz="2800" b="1" dirty="0">
                <a:solidFill>
                  <a:schemeClr val="tx1"/>
                </a:solidFill>
              </a:rPr>
              <a:t> </a:t>
            </a:r>
            <a:r>
              <a:rPr lang="en-US" sz="2800" b="1" i="1" dirty="0">
                <a:solidFill>
                  <a:srgbClr val="0070C0"/>
                </a:solidFill>
              </a:rPr>
              <a:t>Therefore whoever resists the authorities resists what God has appointed, and those who resist will incur judgment. </a:t>
            </a:r>
            <a:r>
              <a:rPr lang="en-US" sz="2400" b="1" dirty="0">
                <a:solidFill>
                  <a:srgbClr val="FF0000"/>
                </a:solidFill>
              </a:rPr>
              <a:t>3</a:t>
            </a:r>
            <a:r>
              <a:rPr lang="en-US" sz="2800" b="1" dirty="0">
                <a:solidFill>
                  <a:schemeClr val="tx1"/>
                </a:solidFill>
              </a:rPr>
              <a:t> </a:t>
            </a:r>
            <a:r>
              <a:rPr lang="en-US" sz="2800" b="1" i="1" dirty="0">
                <a:solidFill>
                  <a:schemeClr val="tx1"/>
                </a:solidFill>
              </a:rPr>
              <a:t>For rulers are not a terror to good conduct, but to bad. Would you have no fear of the one who is in authority? Then do what is good, and you will receive his approval,</a:t>
            </a:r>
            <a:r>
              <a:rPr lang="en-US" sz="2800" b="1" dirty="0">
                <a:solidFill>
                  <a:schemeClr val="tx1"/>
                </a:solidFill>
              </a:rPr>
              <a:t> </a:t>
            </a:r>
            <a:r>
              <a:rPr lang="en-US" sz="2400" b="1" dirty="0">
                <a:solidFill>
                  <a:srgbClr val="FF0000"/>
                </a:solidFill>
              </a:rPr>
              <a:t>4</a:t>
            </a:r>
            <a:r>
              <a:rPr lang="en-US" sz="2800" b="1" dirty="0">
                <a:solidFill>
                  <a:schemeClr val="tx1"/>
                </a:solidFill>
              </a:rPr>
              <a:t> </a:t>
            </a:r>
            <a:r>
              <a:rPr lang="en-US" sz="2800" b="1" i="1" dirty="0">
                <a:solidFill>
                  <a:schemeClr val="tx1"/>
                </a:solidFill>
              </a:rPr>
              <a:t>for he is God’s servant for your good. But if you do wrong, be afraid, for he does not bear the sword in vain. For he is the servant of God, an avenger who carries out God’s wrath on the wrongdoer. </a:t>
            </a:r>
          </a:p>
          <a:p>
            <a:endParaRPr lang="en-US" sz="2800" b="1" i="1" dirty="0">
              <a:solidFill>
                <a:schemeClr val="tx1"/>
              </a:solidFill>
            </a:endParaRPr>
          </a:p>
        </p:txBody>
      </p:sp>
    </p:spTree>
    <p:extLst>
      <p:ext uri="{BB962C8B-B14F-4D97-AF65-F5344CB8AC3E}">
        <p14:creationId xmlns:p14="http://schemas.microsoft.com/office/powerpoint/2010/main" val="80892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2"/>
            </a:pPr>
            <a:r>
              <a:rPr lang="en-US" sz="2800" b="1" dirty="0">
                <a:solidFill>
                  <a:schemeClr val="tx1"/>
                </a:solidFill>
              </a:rPr>
              <a:t>Because the governing authorities are God’s servants for your good </a:t>
            </a:r>
            <a:r>
              <a:rPr lang="en-US" sz="2800" b="1" i="1" dirty="0">
                <a:solidFill>
                  <a:schemeClr val="tx1"/>
                </a:solidFill>
              </a:rPr>
              <a:t>(2-4)</a:t>
            </a:r>
          </a:p>
          <a:p>
            <a:pPr marL="0" indent="0">
              <a:buNone/>
            </a:pPr>
            <a:r>
              <a:rPr lang="en-US" sz="2400" b="1" dirty="0">
                <a:solidFill>
                  <a:srgbClr val="FF0000"/>
                </a:solidFill>
              </a:rPr>
              <a:t>2</a:t>
            </a:r>
            <a:r>
              <a:rPr lang="en-US" sz="2800" b="1" dirty="0">
                <a:solidFill>
                  <a:schemeClr val="tx1"/>
                </a:solidFill>
              </a:rPr>
              <a:t> </a:t>
            </a:r>
            <a:r>
              <a:rPr lang="en-US" sz="2800" b="1" i="1" dirty="0">
                <a:solidFill>
                  <a:schemeClr val="tx1"/>
                </a:solidFill>
              </a:rPr>
              <a:t>Therefore whoever resists the authorities resists what God has appointed, and those who resist will incur judgment. </a:t>
            </a:r>
            <a:r>
              <a:rPr lang="en-US" sz="2400" b="1" dirty="0">
                <a:solidFill>
                  <a:srgbClr val="FF0000"/>
                </a:solidFill>
              </a:rPr>
              <a:t>3</a:t>
            </a:r>
            <a:r>
              <a:rPr lang="en-US" sz="2800" b="1" dirty="0">
                <a:solidFill>
                  <a:schemeClr val="tx1"/>
                </a:solidFill>
              </a:rPr>
              <a:t> </a:t>
            </a:r>
            <a:r>
              <a:rPr lang="en-US" sz="2800" b="1" i="1" dirty="0">
                <a:solidFill>
                  <a:schemeClr val="tx1"/>
                </a:solidFill>
              </a:rPr>
              <a:t>For rulers are not a terror to good conduct, but to bad. Would you have no fear of the one who is in authority? Then do what is good, and you will receive his approval,</a:t>
            </a:r>
            <a:r>
              <a:rPr lang="en-US" sz="2800" b="1" dirty="0">
                <a:solidFill>
                  <a:schemeClr val="tx1"/>
                </a:solidFill>
              </a:rPr>
              <a:t> </a:t>
            </a:r>
            <a:r>
              <a:rPr lang="en-US" sz="2400" b="1" dirty="0">
                <a:solidFill>
                  <a:srgbClr val="FF0000"/>
                </a:solidFill>
              </a:rPr>
              <a:t>4</a:t>
            </a:r>
            <a:r>
              <a:rPr lang="en-US" sz="2800" b="1" dirty="0">
                <a:solidFill>
                  <a:schemeClr val="tx1"/>
                </a:solidFill>
              </a:rPr>
              <a:t> </a:t>
            </a:r>
            <a:r>
              <a:rPr lang="en-US" sz="2800" b="1" i="1" dirty="0">
                <a:solidFill>
                  <a:schemeClr val="tx1"/>
                </a:solidFill>
              </a:rPr>
              <a:t>for </a:t>
            </a:r>
            <a:r>
              <a:rPr lang="en-US" sz="2800" b="1" i="1" dirty="0">
                <a:solidFill>
                  <a:srgbClr val="0070C0"/>
                </a:solidFill>
              </a:rPr>
              <a:t>he is God’s servant for your good</a:t>
            </a:r>
            <a:r>
              <a:rPr lang="en-US" sz="2800" b="1" i="1" dirty="0">
                <a:solidFill>
                  <a:schemeClr val="tx1"/>
                </a:solidFill>
              </a:rPr>
              <a:t>. But if you do wrong, be afraid, for he does not bear the sword in vain. For </a:t>
            </a:r>
            <a:r>
              <a:rPr lang="en-US" sz="2800" b="1" i="1" dirty="0">
                <a:solidFill>
                  <a:srgbClr val="0070C0"/>
                </a:solidFill>
              </a:rPr>
              <a:t>he is the servant of God</a:t>
            </a:r>
            <a:r>
              <a:rPr lang="en-US" sz="2800" b="1" i="1" dirty="0">
                <a:solidFill>
                  <a:schemeClr val="tx1"/>
                </a:solidFill>
              </a:rPr>
              <a:t>, an avenger who carries out God’s wrath on the wrongdoer. </a:t>
            </a:r>
          </a:p>
          <a:p>
            <a:endParaRPr lang="en-US" sz="2800" b="1" i="1" dirty="0">
              <a:solidFill>
                <a:schemeClr val="tx1"/>
              </a:solidFill>
            </a:endParaRPr>
          </a:p>
        </p:txBody>
      </p:sp>
    </p:spTree>
    <p:extLst>
      <p:ext uri="{BB962C8B-B14F-4D97-AF65-F5344CB8AC3E}">
        <p14:creationId xmlns:p14="http://schemas.microsoft.com/office/powerpoint/2010/main" val="43486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2"/>
            </a:pPr>
            <a:r>
              <a:rPr lang="en-US" sz="2800" b="1" dirty="0">
                <a:solidFill>
                  <a:schemeClr val="tx1"/>
                </a:solidFill>
              </a:rPr>
              <a:t>Because the governing authorities are God’s servants for your good </a:t>
            </a:r>
            <a:r>
              <a:rPr lang="en-US" sz="2800" b="1" i="1" dirty="0">
                <a:solidFill>
                  <a:schemeClr val="tx1"/>
                </a:solidFill>
              </a:rPr>
              <a:t>(2-4)</a:t>
            </a:r>
          </a:p>
          <a:p>
            <a:pPr marL="0" indent="0">
              <a:buNone/>
            </a:pPr>
            <a:r>
              <a:rPr lang="en-US" sz="2400" b="1" dirty="0">
                <a:solidFill>
                  <a:srgbClr val="FF0000"/>
                </a:solidFill>
              </a:rPr>
              <a:t>4</a:t>
            </a:r>
            <a:r>
              <a:rPr lang="en-US" sz="2800" b="1" dirty="0">
                <a:solidFill>
                  <a:schemeClr val="tx1"/>
                </a:solidFill>
              </a:rPr>
              <a:t> …</a:t>
            </a:r>
            <a:r>
              <a:rPr lang="en-US" sz="2800" b="1" i="1" dirty="0">
                <a:solidFill>
                  <a:schemeClr val="tx1"/>
                </a:solidFill>
              </a:rPr>
              <a:t>For he is the servant of God, </a:t>
            </a:r>
            <a:r>
              <a:rPr lang="en-US" sz="2800" b="1" i="1" dirty="0">
                <a:solidFill>
                  <a:srgbClr val="0070C0"/>
                </a:solidFill>
              </a:rPr>
              <a:t>an avenger who carries out God’s wrath on the wrongdoer</a:t>
            </a:r>
            <a:r>
              <a:rPr lang="en-US" sz="2800" b="1" i="1" dirty="0">
                <a:solidFill>
                  <a:schemeClr val="tx1"/>
                </a:solidFill>
              </a:rPr>
              <a:t>. </a:t>
            </a:r>
          </a:p>
          <a:p>
            <a:pPr marL="0" indent="0">
              <a:buNone/>
            </a:pPr>
            <a:r>
              <a:rPr lang="en-US" sz="2800" b="1" dirty="0">
                <a:solidFill>
                  <a:schemeClr val="tx1"/>
                </a:solidFill>
              </a:rPr>
              <a:t>“</a:t>
            </a:r>
            <a:r>
              <a:rPr lang="en-US" sz="2800" b="1" i="1" dirty="0">
                <a:solidFill>
                  <a:schemeClr val="tx1"/>
                </a:solidFill>
              </a:rPr>
              <a:t>The </a:t>
            </a:r>
            <a:r>
              <a:rPr lang="en-US" sz="2800" b="1" i="1" cap="small" dirty="0">
                <a:solidFill>
                  <a:schemeClr val="tx1"/>
                </a:solidFill>
              </a:rPr>
              <a:t>Lord</a:t>
            </a:r>
            <a:r>
              <a:rPr lang="en-US" sz="2800" b="1" i="1" dirty="0">
                <a:solidFill>
                  <a:schemeClr val="tx1"/>
                </a:solidFill>
              </a:rPr>
              <a:t> saw that </a:t>
            </a:r>
            <a:r>
              <a:rPr lang="en-US" sz="2800" b="1" i="1" dirty="0">
                <a:solidFill>
                  <a:srgbClr val="0070C0"/>
                </a:solidFill>
              </a:rPr>
              <a:t>the wickedness of man was great in the earth</a:t>
            </a:r>
            <a:r>
              <a:rPr lang="en-US" sz="2800" b="1" i="1" dirty="0">
                <a:solidFill>
                  <a:schemeClr val="tx1"/>
                </a:solidFill>
              </a:rPr>
              <a:t>, and that </a:t>
            </a:r>
            <a:r>
              <a:rPr lang="en-US" sz="2800" b="1" i="1" dirty="0">
                <a:solidFill>
                  <a:srgbClr val="0070C0"/>
                </a:solidFill>
              </a:rPr>
              <a:t>every intention of the thoughts of his heart was only evil continually</a:t>
            </a:r>
            <a:r>
              <a:rPr lang="en-US" sz="2800" b="1" i="1" dirty="0">
                <a:solidFill>
                  <a:schemeClr val="tx1"/>
                </a:solidFill>
              </a:rPr>
              <a:t>.</a:t>
            </a:r>
            <a:r>
              <a:rPr lang="en-US" sz="2800" b="1" dirty="0">
                <a:solidFill>
                  <a:schemeClr val="tx1"/>
                </a:solidFill>
              </a:rPr>
              <a:t>” </a:t>
            </a:r>
            <a:r>
              <a:rPr lang="en-US" sz="2800" b="1" dirty="0">
                <a:solidFill>
                  <a:srgbClr val="C00000"/>
                </a:solidFill>
              </a:rPr>
              <a:t>Genesis 6:5</a:t>
            </a:r>
            <a:endParaRPr lang="en-US" sz="2800" b="1" i="1" dirty="0">
              <a:solidFill>
                <a:srgbClr val="C00000"/>
              </a:solidFill>
            </a:endParaRPr>
          </a:p>
          <a:p>
            <a:endParaRPr lang="en-US" sz="2800" b="1" i="1" dirty="0">
              <a:solidFill>
                <a:schemeClr val="tx1"/>
              </a:solidFill>
            </a:endParaRPr>
          </a:p>
        </p:txBody>
      </p:sp>
    </p:spTree>
    <p:extLst>
      <p:ext uri="{BB962C8B-B14F-4D97-AF65-F5344CB8AC3E}">
        <p14:creationId xmlns:p14="http://schemas.microsoft.com/office/powerpoint/2010/main" val="158829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effectLst/>
                <a:latin typeface="Times New Roman" panose="02020603050405020304" pitchFamily="18" charset="0"/>
                <a:ea typeface="Calibri" panose="020F0502020204030204" pitchFamily="34" charset="0"/>
              </a:rPr>
              <a:t>Be subject to the governing authorities </a:t>
            </a:r>
            <a:r>
              <a:rPr lang="en-US" sz="3200" b="1" i="1" dirty="0">
                <a:effectLst/>
                <a:latin typeface="Times New Roman" panose="02020603050405020304" pitchFamily="18" charset="0"/>
                <a:ea typeface="Calibri" panose="020F0502020204030204" pitchFamily="34" charset="0"/>
              </a:rPr>
              <a:t>(verses 1-4)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609803"/>
            <a:ext cx="11029615" cy="4199785"/>
          </a:xfrm>
        </p:spPr>
        <p:txBody>
          <a:bodyPr>
            <a:noAutofit/>
          </a:bodyPr>
          <a:lstStyle/>
          <a:p>
            <a:pPr marL="514350" indent="-514350">
              <a:buFont typeface="+mj-lt"/>
              <a:buAutoNum type="alphaUcPeriod" startAt="2"/>
            </a:pPr>
            <a:r>
              <a:rPr lang="en-US" sz="2800" b="1" dirty="0">
                <a:solidFill>
                  <a:schemeClr val="tx1"/>
                </a:solidFill>
              </a:rPr>
              <a:t>Because the governing authorities are God’s servants for your good </a:t>
            </a:r>
            <a:r>
              <a:rPr lang="en-US" sz="2800" b="1" i="1" dirty="0">
                <a:solidFill>
                  <a:schemeClr val="tx1"/>
                </a:solidFill>
              </a:rPr>
              <a:t>(2-4)</a:t>
            </a:r>
          </a:p>
          <a:p>
            <a:pPr marL="0" indent="0">
              <a:buNone/>
            </a:pPr>
            <a:r>
              <a:rPr lang="en-US" sz="2400" b="1" dirty="0">
                <a:solidFill>
                  <a:srgbClr val="FF0000"/>
                </a:solidFill>
              </a:rPr>
              <a:t>4</a:t>
            </a:r>
            <a:r>
              <a:rPr lang="en-US" sz="2800" b="1" dirty="0">
                <a:solidFill>
                  <a:schemeClr val="tx1"/>
                </a:solidFill>
              </a:rPr>
              <a:t> …</a:t>
            </a:r>
            <a:r>
              <a:rPr lang="en-US" sz="2800" b="1" i="1" dirty="0">
                <a:solidFill>
                  <a:schemeClr val="tx1"/>
                </a:solidFill>
              </a:rPr>
              <a:t>For he is the servant of God, </a:t>
            </a:r>
            <a:r>
              <a:rPr lang="en-US" sz="2800" b="1" i="1" dirty="0">
                <a:solidFill>
                  <a:srgbClr val="0070C0"/>
                </a:solidFill>
              </a:rPr>
              <a:t>an avenger who carries out God’s wrath on the wrongdoer</a:t>
            </a:r>
            <a:r>
              <a:rPr lang="en-US" sz="2800" b="1" i="1" dirty="0">
                <a:solidFill>
                  <a:schemeClr val="tx1"/>
                </a:solidFill>
              </a:rPr>
              <a:t>. </a:t>
            </a:r>
          </a:p>
          <a:p>
            <a:pPr marL="0" indent="0">
              <a:buNone/>
            </a:pPr>
            <a:r>
              <a:rPr lang="en-US" sz="2800" b="1" dirty="0">
                <a:solidFill>
                  <a:schemeClr val="tx1"/>
                </a:solidFill>
              </a:rPr>
              <a:t>“…</a:t>
            </a:r>
            <a:r>
              <a:rPr lang="en-US" sz="2800" b="1" i="1" dirty="0">
                <a:solidFill>
                  <a:schemeClr val="tx1"/>
                </a:solidFill>
              </a:rPr>
              <a:t>I urge that supplications, prayers, intercessions, and thanksgivings be made for all people, for kings and all who are in high positions, </a:t>
            </a:r>
            <a:r>
              <a:rPr lang="en-US" sz="2800" b="1" i="1" dirty="0">
                <a:solidFill>
                  <a:srgbClr val="0070C0"/>
                </a:solidFill>
              </a:rPr>
              <a:t>that we may lead a peaceful and quiet life, godly and dignified in every way</a:t>
            </a:r>
            <a:r>
              <a:rPr lang="en-US" sz="2800" b="1" i="1" dirty="0">
                <a:solidFill>
                  <a:schemeClr val="tx1"/>
                </a:solidFill>
              </a:rPr>
              <a:t>.</a:t>
            </a:r>
            <a:r>
              <a:rPr lang="en-US" sz="2800" b="1" dirty="0">
                <a:solidFill>
                  <a:schemeClr val="tx1"/>
                </a:solidFill>
              </a:rPr>
              <a:t>” </a:t>
            </a:r>
            <a:r>
              <a:rPr lang="en-US" sz="2800" b="1" dirty="0">
                <a:solidFill>
                  <a:srgbClr val="C00000"/>
                </a:solidFill>
              </a:rPr>
              <a:t>1 Timothy 2:1-2 </a:t>
            </a:r>
          </a:p>
          <a:p>
            <a:pPr marL="0" indent="0">
              <a:buNone/>
            </a:pPr>
            <a:endParaRPr lang="en-US" sz="2800" dirty="0"/>
          </a:p>
          <a:p>
            <a:pPr marL="0" indent="0">
              <a:buNone/>
            </a:pPr>
            <a:endParaRPr lang="en-US" sz="2800" b="1" i="1" dirty="0">
              <a:solidFill>
                <a:schemeClr val="tx1"/>
              </a:solidFill>
            </a:endParaRPr>
          </a:p>
        </p:txBody>
      </p:sp>
    </p:spTree>
    <p:extLst>
      <p:ext uri="{BB962C8B-B14F-4D97-AF65-F5344CB8AC3E}">
        <p14:creationId xmlns:p14="http://schemas.microsoft.com/office/powerpoint/2010/main" val="84359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875</TotalTime>
  <Words>1279</Words>
  <Application>Microsoft Macintosh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Franklin Gothic Book</vt:lpstr>
      <vt:lpstr>Franklin Gothic Demi</vt:lpstr>
      <vt:lpstr>Times New Roman</vt:lpstr>
      <vt:lpstr>Wingdings 2</vt:lpstr>
      <vt:lpstr>DividendVTI</vt:lpstr>
      <vt:lpstr>The Renewed Mind</vt:lpstr>
      <vt:lpstr>Honor your obligations to the governing authorities</vt:lpstr>
      <vt:lpstr>PowerPoint Presentation</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 Be subject to the governing authorities (verses 1-4)</vt:lpstr>
      <vt:lpstr>II. Honor your obligations to the governing authorities (verse 7, Mark 12:17)</vt:lpstr>
      <vt:lpstr>II. Honor your obligations to the governing authorities (verse 7, Mark 12:17)</vt:lpstr>
      <vt:lpstr>II. Honor your obligations to the governing authorities (verse 7, Mark 12:17)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Dorian Mullings</cp:lastModifiedBy>
  <cp:revision>58</cp:revision>
  <dcterms:created xsi:type="dcterms:W3CDTF">2020-03-26T18:56:14Z</dcterms:created>
  <dcterms:modified xsi:type="dcterms:W3CDTF">2021-02-15T20:57:33Z</dcterms:modified>
</cp:coreProperties>
</file>